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200" r:id="rId2"/>
    <p:sldId id="3209" r:id="rId3"/>
    <p:sldId id="3201" r:id="rId4"/>
    <p:sldId id="3202" r:id="rId5"/>
    <p:sldId id="3203" r:id="rId6"/>
    <p:sldId id="3204" r:id="rId7"/>
    <p:sldId id="3205" r:id="rId8"/>
    <p:sldId id="3206" r:id="rId9"/>
    <p:sldId id="3207" r:id="rId10"/>
    <p:sldId id="32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40"/>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3C171-934D-434F-B733-492825ACAB0A}" type="datetimeFigureOut">
              <a:rPr lang="en-US" smtClean="0"/>
              <a:t>5/31/22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E1BCA-BD15-5546-80EA-9D3401B2AFD5}" type="slidenum">
              <a:rPr lang="en-US" smtClean="0"/>
              <a:t>‹#›</a:t>
            </a:fld>
            <a:endParaRPr lang="en-US" dirty="0"/>
          </a:p>
        </p:txBody>
      </p:sp>
    </p:spTree>
    <p:extLst>
      <p:ext uri="{BB962C8B-B14F-4D97-AF65-F5344CB8AC3E}">
        <p14:creationId xmlns:p14="http://schemas.microsoft.com/office/powerpoint/2010/main" val="3029622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1</a:t>
            </a:fld>
            <a:endParaRPr lang="en-US" dirty="0"/>
          </a:p>
        </p:txBody>
      </p:sp>
    </p:spTree>
    <p:extLst>
      <p:ext uri="{BB962C8B-B14F-4D97-AF65-F5344CB8AC3E}">
        <p14:creationId xmlns:p14="http://schemas.microsoft.com/office/powerpoint/2010/main" val="4267039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10</a:t>
            </a:fld>
            <a:endParaRPr lang="en-US" dirty="0"/>
          </a:p>
        </p:txBody>
      </p:sp>
    </p:spTree>
    <p:extLst>
      <p:ext uri="{BB962C8B-B14F-4D97-AF65-F5344CB8AC3E}">
        <p14:creationId xmlns:p14="http://schemas.microsoft.com/office/powerpoint/2010/main" val="376906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2</a:t>
            </a:fld>
            <a:endParaRPr lang="en-US" dirty="0"/>
          </a:p>
        </p:txBody>
      </p:sp>
    </p:spTree>
    <p:extLst>
      <p:ext uri="{BB962C8B-B14F-4D97-AF65-F5344CB8AC3E}">
        <p14:creationId xmlns:p14="http://schemas.microsoft.com/office/powerpoint/2010/main" val="200662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3</a:t>
            </a:fld>
            <a:endParaRPr lang="en-US" dirty="0"/>
          </a:p>
        </p:txBody>
      </p:sp>
    </p:spTree>
    <p:extLst>
      <p:ext uri="{BB962C8B-B14F-4D97-AF65-F5344CB8AC3E}">
        <p14:creationId xmlns:p14="http://schemas.microsoft.com/office/powerpoint/2010/main" val="119221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4</a:t>
            </a:fld>
            <a:endParaRPr lang="en-US" dirty="0"/>
          </a:p>
        </p:txBody>
      </p:sp>
    </p:spTree>
    <p:extLst>
      <p:ext uri="{BB962C8B-B14F-4D97-AF65-F5344CB8AC3E}">
        <p14:creationId xmlns:p14="http://schemas.microsoft.com/office/powerpoint/2010/main" val="2279496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5</a:t>
            </a:fld>
            <a:endParaRPr lang="en-US" dirty="0"/>
          </a:p>
        </p:txBody>
      </p:sp>
    </p:spTree>
    <p:extLst>
      <p:ext uri="{BB962C8B-B14F-4D97-AF65-F5344CB8AC3E}">
        <p14:creationId xmlns:p14="http://schemas.microsoft.com/office/powerpoint/2010/main" val="3294771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6</a:t>
            </a:fld>
            <a:endParaRPr lang="en-US" dirty="0"/>
          </a:p>
        </p:txBody>
      </p:sp>
    </p:spTree>
    <p:extLst>
      <p:ext uri="{BB962C8B-B14F-4D97-AF65-F5344CB8AC3E}">
        <p14:creationId xmlns:p14="http://schemas.microsoft.com/office/powerpoint/2010/main" val="301847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7</a:t>
            </a:fld>
            <a:endParaRPr lang="en-US" dirty="0"/>
          </a:p>
        </p:txBody>
      </p:sp>
    </p:spTree>
    <p:extLst>
      <p:ext uri="{BB962C8B-B14F-4D97-AF65-F5344CB8AC3E}">
        <p14:creationId xmlns:p14="http://schemas.microsoft.com/office/powerpoint/2010/main" val="198465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8</a:t>
            </a:fld>
            <a:endParaRPr lang="en-US" dirty="0"/>
          </a:p>
        </p:txBody>
      </p:sp>
    </p:spTree>
    <p:extLst>
      <p:ext uri="{BB962C8B-B14F-4D97-AF65-F5344CB8AC3E}">
        <p14:creationId xmlns:p14="http://schemas.microsoft.com/office/powerpoint/2010/main" val="2702022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B6FE4-58A4-437E-9278-935A1D8E4ADC}" type="slidenum">
              <a:rPr lang="en-US" smtClean="0"/>
              <a:t>9</a:t>
            </a:fld>
            <a:endParaRPr lang="en-US" dirty="0"/>
          </a:p>
        </p:txBody>
      </p:sp>
    </p:spTree>
    <p:extLst>
      <p:ext uri="{BB962C8B-B14F-4D97-AF65-F5344CB8AC3E}">
        <p14:creationId xmlns:p14="http://schemas.microsoft.com/office/powerpoint/2010/main" val="274573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6D9E-0E0A-3D4E-B7FE-122A494EEF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AA3DA3-1EAD-C642-ADDE-B4D6792A44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7019AA-0046-E343-97BE-7468D3DFE7F8}"/>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5" name="Footer Placeholder 4">
            <a:extLst>
              <a:ext uri="{FF2B5EF4-FFF2-40B4-BE49-F238E27FC236}">
                <a16:creationId xmlns:a16="http://schemas.microsoft.com/office/drawing/2014/main" id="{BAFEFAF6-F694-CE4E-96D2-503C7B7D1F9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CFBB2BE-5946-C641-8290-8C299B66926B}"/>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83851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68E9-0A60-1746-BF5A-47CC3105F9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FD1987-8371-C543-B5A8-9370D7853F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BAAC-BC2E-1D49-AA7B-FAD6E18C14E5}"/>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5" name="Footer Placeholder 4">
            <a:extLst>
              <a:ext uri="{FF2B5EF4-FFF2-40B4-BE49-F238E27FC236}">
                <a16:creationId xmlns:a16="http://schemas.microsoft.com/office/drawing/2014/main" id="{14C4D739-3B52-B244-A05F-75ADB8D0427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BE3376B-97C3-0943-B280-B6812E1EDEFD}"/>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331801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6AE8A-CA1F-A54A-AB56-77144539E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3E3D14-01E5-4041-9D95-F5C8888ED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BDAAB-4AB9-4047-A347-549A57DD9C8B}"/>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5" name="Footer Placeholder 4">
            <a:extLst>
              <a:ext uri="{FF2B5EF4-FFF2-40B4-BE49-F238E27FC236}">
                <a16:creationId xmlns:a16="http://schemas.microsoft.com/office/drawing/2014/main" id="{B9FD98DA-A572-C649-A8E9-F17F653EF00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11770DA-C36C-114F-B9BC-79EDDEF7F099}"/>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12853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35201-DA2D-864C-810B-1A521C099B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B8909-AC77-D447-A5C9-8CA448D6C4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07067-0E80-6A49-85DA-B3E93CB3EA31}"/>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5" name="Footer Placeholder 4">
            <a:extLst>
              <a:ext uri="{FF2B5EF4-FFF2-40B4-BE49-F238E27FC236}">
                <a16:creationId xmlns:a16="http://schemas.microsoft.com/office/drawing/2014/main" id="{E8F2A7C4-6EC2-F541-9249-8EE5C942061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69E81DA-D20B-B943-9496-226B4966C03D}"/>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88275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D7A4-0273-D440-A0A2-086EC26CC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DDBB18-A222-BB4F-B2FF-5E9E5DF1D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34C17A-F659-9C48-A466-D7DD2B23B8F8}"/>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5" name="Footer Placeholder 4">
            <a:extLst>
              <a:ext uri="{FF2B5EF4-FFF2-40B4-BE49-F238E27FC236}">
                <a16:creationId xmlns:a16="http://schemas.microsoft.com/office/drawing/2014/main" id="{DC044BC7-F7F1-464A-A3A1-A5FABCF6809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6B26ED4-1152-A048-98F4-2B2835A26325}"/>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256308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F3F81-750F-7340-A2B1-990B4FAED0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783B0-155B-7F44-A59E-50C1C325FC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C932D7-7474-DD4D-94ED-3A518457E4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A82B53-E45E-C941-A830-E537C95C460E}"/>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6" name="Footer Placeholder 5">
            <a:extLst>
              <a:ext uri="{FF2B5EF4-FFF2-40B4-BE49-F238E27FC236}">
                <a16:creationId xmlns:a16="http://schemas.microsoft.com/office/drawing/2014/main" id="{E8816594-FFA1-634B-9122-7321AC2C8A5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94BE943-2190-B44B-8D49-6608EA37A325}"/>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338380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255F1-F52C-D848-8D25-54B943BAD2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B436CE-5A7F-0749-B4BE-168DA1990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0D140F-521B-1D43-AEB6-9642155667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5196FF-DADB-C949-AD4A-F5367F4E0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387D40-6036-9747-A1D5-CA8C690517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7AEFE9-82C2-B944-80DC-4C05C621F5C1}"/>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8" name="Footer Placeholder 7">
            <a:extLst>
              <a:ext uri="{FF2B5EF4-FFF2-40B4-BE49-F238E27FC236}">
                <a16:creationId xmlns:a16="http://schemas.microsoft.com/office/drawing/2014/main" id="{CAECA495-E56E-F24B-97C8-B70EFB9EFB6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1F35D0A8-9C47-6345-A9C5-FC23E8D04A15}"/>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24729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8BB0-424A-2D4C-A836-7AA5600F62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87AD6D-6761-4549-85F7-B6F4827C8DD2}"/>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4" name="Footer Placeholder 3">
            <a:extLst>
              <a:ext uri="{FF2B5EF4-FFF2-40B4-BE49-F238E27FC236}">
                <a16:creationId xmlns:a16="http://schemas.microsoft.com/office/drawing/2014/main" id="{45E1C8C5-8E32-474C-9976-4B8C139863B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54C1A7BE-ECC1-1042-A29E-BD709D7AC621}"/>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184337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A9B8CB-4B62-0441-8A18-21A55209CAA3}"/>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3" name="Footer Placeholder 2">
            <a:extLst>
              <a:ext uri="{FF2B5EF4-FFF2-40B4-BE49-F238E27FC236}">
                <a16:creationId xmlns:a16="http://schemas.microsoft.com/office/drawing/2014/main" id="{E2B03C43-C4FF-DB47-A3AB-1FEA7396427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F95D5F0A-61CA-C64F-867A-B2CE4CE653FF}"/>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406715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22A58-1B0B-3B4F-914C-4372AFB99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7D0E44-796F-2B41-9182-A4C091F49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78061B-099A-174F-8F8B-3F55A1748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DB6C6-0CC1-E940-A5FD-E59883722368}"/>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6" name="Footer Placeholder 5">
            <a:extLst>
              <a:ext uri="{FF2B5EF4-FFF2-40B4-BE49-F238E27FC236}">
                <a16:creationId xmlns:a16="http://schemas.microsoft.com/office/drawing/2014/main" id="{5227723F-ED42-8641-A3EF-2112AB1AE43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CB92F1F-D1DD-D640-A18F-B3E239F1A39F}"/>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38537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33E1B-C15D-004C-A418-6B7EA8C7DD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A26C6C-8B83-134A-8BEF-E91DEA3F1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CD3530-36D3-954E-A1F0-BB439DC74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A0A47A-5503-4E42-97B2-E8868D9115CF}"/>
              </a:ext>
            </a:extLst>
          </p:cNvPr>
          <p:cNvSpPr>
            <a:spLocks noGrp="1"/>
          </p:cNvSpPr>
          <p:nvPr>
            <p:ph type="dt" sz="half" idx="10"/>
          </p:nvPr>
        </p:nvSpPr>
        <p:spPr>
          <a:xfrm>
            <a:off x="838200" y="6356350"/>
            <a:ext cx="2743200" cy="365125"/>
          </a:xfrm>
          <a:prstGeom prst="rect">
            <a:avLst/>
          </a:prstGeom>
        </p:spPr>
        <p:txBody>
          <a:bodyPr/>
          <a:lstStyle/>
          <a:p>
            <a:fld id="{DAD9568C-E065-744C-A57F-B05DC6DBDBEA}" type="datetimeFigureOut">
              <a:rPr lang="en-US" smtClean="0"/>
              <a:t>5/31/22</a:t>
            </a:fld>
            <a:endParaRPr lang="en-US" dirty="0"/>
          </a:p>
        </p:txBody>
      </p:sp>
      <p:sp>
        <p:nvSpPr>
          <p:cNvPr id="6" name="Footer Placeholder 5">
            <a:extLst>
              <a:ext uri="{FF2B5EF4-FFF2-40B4-BE49-F238E27FC236}">
                <a16:creationId xmlns:a16="http://schemas.microsoft.com/office/drawing/2014/main" id="{B64A8CB5-8446-8B48-8246-239DD8E1D8D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A59F76B-66B9-E041-A84D-E5ADFE9EC83A}"/>
              </a:ext>
            </a:extLst>
          </p:cNvPr>
          <p:cNvSpPr>
            <a:spLocks noGrp="1"/>
          </p:cNvSpPr>
          <p:nvPr>
            <p:ph type="sldNum" sz="quarter" idx="12"/>
          </p:nvPr>
        </p:nvSpPr>
        <p:spPr>
          <a:xfrm>
            <a:off x="8610600" y="6356350"/>
            <a:ext cx="2743200" cy="365125"/>
          </a:xfrm>
          <a:prstGeom prst="rect">
            <a:avLst/>
          </a:prstGeom>
        </p:spPr>
        <p:txBody>
          <a:bodyPr/>
          <a:lstStyle/>
          <a:p>
            <a:fld id="{20C2D5F2-1BBB-BB49-8947-BFD8B10A085D}" type="slidenum">
              <a:rPr lang="en-US" smtClean="0"/>
              <a:t>‹#›</a:t>
            </a:fld>
            <a:endParaRPr lang="en-US" dirty="0"/>
          </a:p>
        </p:txBody>
      </p:sp>
    </p:spTree>
    <p:extLst>
      <p:ext uri="{BB962C8B-B14F-4D97-AF65-F5344CB8AC3E}">
        <p14:creationId xmlns:p14="http://schemas.microsoft.com/office/powerpoint/2010/main" val="142330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768BC8-1F3C-D945-BFD4-B1D5BD32A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D33BB6-B6A6-4148-9767-F852671F1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479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9475470" cy="1450757"/>
          </a:xfrm>
        </p:spPr>
        <p:txBody>
          <a:bodyPr>
            <a:normAutofit/>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buClr>
                <a:srgbClr val="404040"/>
              </a:buClr>
              <a:buFont typeface="Courier New" panose="02070309020205020404" pitchFamily="49" charset="0"/>
              <a:buChar char="o"/>
            </a:pPr>
            <a:r>
              <a:rPr lang="en-US" sz="2800" dirty="0">
                <a:solidFill>
                  <a:srgbClr val="404040"/>
                </a:solidFill>
              </a:rPr>
              <a:t> Jigsaw Activity</a:t>
            </a:r>
          </a:p>
          <a:p>
            <a:pPr>
              <a:buClr>
                <a:srgbClr val="404040"/>
              </a:buClr>
              <a:buFont typeface="Courier New" panose="02070309020205020404" pitchFamily="49" charset="0"/>
              <a:buChar char="o"/>
            </a:pPr>
            <a:r>
              <a:rPr lang="en-US" sz="2800" dirty="0">
                <a:solidFill>
                  <a:srgbClr val="404040"/>
                </a:solidFill>
              </a:rPr>
              <a:t> Group Puzzle</a:t>
            </a:r>
          </a:p>
          <a:p>
            <a:pPr>
              <a:buClr>
                <a:srgbClr val="404040"/>
              </a:buClr>
              <a:buFont typeface="Courier New" panose="02070309020205020404" pitchFamily="49" charset="0"/>
              <a:buChar char="o"/>
            </a:pPr>
            <a:r>
              <a:rPr lang="en-US" sz="2800" dirty="0">
                <a:solidFill>
                  <a:srgbClr val="404040"/>
                </a:solidFill>
              </a:rPr>
              <a:t> Fishbowl</a:t>
            </a:r>
          </a:p>
          <a:p>
            <a:pPr>
              <a:buClr>
                <a:srgbClr val="404040"/>
              </a:buClr>
              <a:buFont typeface="Courier New" panose="02070309020205020404" pitchFamily="49" charset="0"/>
              <a:buChar char="o"/>
            </a:pPr>
            <a:r>
              <a:rPr lang="en-US" sz="2800" dirty="0">
                <a:solidFill>
                  <a:srgbClr val="404040"/>
                </a:solidFill>
              </a:rPr>
              <a:t> Placement Activity</a:t>
            </a:r>
          </a:p>
          <a:p>
            <a:pPr>
              <a:buClr>
                <a:srgbClr val="404040"/>
              </a:buClr>
              <a:buFont typeface="Courier New" panose="02070309020205020404" pitchFamily="49" charset="0"/>
              <a:buChar char="o"/>
            </a:pPr>
            <a:r>
              <a:rPr lang="en-US" sz="2800" dirty="0">
                <a:solidFill>
                  <a:srgbClr val="404040"/>
                </a:solidFill>
              </a:rPr>
              <a:t> Analogy Prompt</a:t>
            </a:r>
          </a:p>
          <a:p>
            <a:pPr>
              <a:buClr>
                <a:srgbClr val="404040"/>
              </a:buClr>
              <a:buFont typeface="Courier New" panose="02070309020205020404" pitchFamily="49" charset="0"/>
              <a:buChar char="o"/>
            </a:pPr>
            <a:r>
              <a:rPr lang="en-US" sz="2800" dirty="0">
                <a:solidFill>
                  <a:srgbClr val="404040"/>
                </a:solidFill>
              </a:rPr>
              <a:t> Idea Spinner</a:t>
            </a:r>
          </a:p>
          <a:p>
            <a:pPr>
              <a:buClr>
                <a:srgbClr val="404040"/>
              </a:buClr>
              <a:buFont typeface="Courier New" panose="02070309020205020404" pitchFamily="49" charset="0"/>
              <a:buChar char="o"/>
            </a:pPr>
            <a:r>
              <a:rPr lang="en-US" sz="2800" dirty="0">
                <a:solidFill>
                  <a:srgbClr val="404040"/>
                </a:solidFill>
              </a:rPr>
              <a:t> 3-2-1</a:t>
            </a:r>
          </a:p>
          <a:p>
            <a:pPr>
              <a:buClr>
                <a:srgbClr val="404040"/>
              </a:buClr>
              <a:buFont typeface="Courier New" panose="02070309020205020404" pitchFamily="49" charset="0"/>
              <a:buChar char="o"/>
            </a:pPr>
            <a:r>
              <a:rPr lang="en-US" sz="2800" dirty="0">
                <a:solidFill>
                  <a:srgbClr val="404040"/>
                </a:solidFill>
              </a:rPr>
              <a:t> Cubing</a:t>
            </a:r>
          </a:p>
        </p:txBody>
      </p:sp>
    </p:spTree>
    <p:extLst>
      <p:ext uri="{BB962C8B-B14F-4D97-AF65-F5344CB8AC3E}">
        <p14:creationId xmlns:p14="http://schemas.microsoft.com/office/powerpoint/2010/main" val="375504903"/>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512148"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 Cubing: </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Display 6 questions from the lesson Have students in groups of 4. Each group has 1 die. Each student rolls the die and answers the question with the corresponding number. If a number is rolled more than once the student may elaborate on the previous response or roll again. Response may also be written.</a:t>
            </a:r>
          </a:p>
        </p:txBody>
      </p:sp>
    </p:spTree>
    <p:extLst>
      <p:ext uri="{BB962C8B-B14F-4D97-AF65-F5344CB8AC3E}">
        <p14:creationId xmlns:p14="http://schemas.microsoft.com/office/powerpoint/2010/main" val="25266638"/>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32CC-E147-2E4F-A3FA-A953129166FB}"/>
              </a:ext>
            </a:extLst>
          </p:cNvPr>
          <p:cNvSpPr>
            <a:spLocks noGrp="1"/>
          </p:cNvSpPr>
          <p:nvPr>
            <p:ph type="title"/>
          </p:nvPr>
        </p:nvSpPr>
        <p:spPr>
          <a:xfrm>
            <a:off x="1097280" y="286605"/>
            <a:ext cx="10058400" cy="1450757"/>
          </a:xfrm>
        </p:spPr>
        <p:txBody>
          <a:bodyPr/>
          <a:lstStyle/>
          <a:p>
            <a:r>
              <a:rPr lang="en-US" dirty="0">
                <a:solidFill>
                  <a:srgbClr val="404040"/>
                </a:solidFill>
              </a:rPr>
              <a:t>What Goes Inside a Co-Plan</a:t>
            </a:r>
          </a:p>
        </p:txBody>
      </p:sp>
      <p:pic>
        <p:nvPicPr>
          <p:cNvPr id="6" name="Content Placeholder 5">
            <a:extLst>
              <a:ext uri="{FF2B5EF4-FFF2-40B4-BE49-F238E27FC236}">
                <a16:creationId xmlns:a16="http://schemas.microsoft.com/office/drawing/2014/main" id="{2E83FF5F-DD95-C348-88F4-FB8A3DDB0F7E}"/>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2629" r="3122"/>
          <a:stretch/>
        </p:blipFill>
        <p:spPr>
          <a:xfrm>
            <a:off x="1213599" y="1737362"/>
            <a:ext cx="9230564" cy="3916999"/>
          </a:xfrm>
        </p:spPr>
      </p:pic>
    </p:spTree>
    <p:extLst>
      <p:ext uri="{BB962C8B-B14F-4D97-AF65-F5344CB8AC3E}">
        <p14:creationId xmlns:p14="http://schemas.microsoft.com/office/powerpoint/2010/main" val="1127973711"/>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idx="4294967295"/>
          </p:nvPr>
        </p:nvSpPr>
        <p:spPr>
          <a:xfrm>
            <a:off x="844062" y="398214"/>
            <a:ext cx="7978313" cy="144938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4294967295"/>
          </p:nvPr>
        </p:nvSpPr>
        <p:spPr>
          <a:xfrm>
            <a:off x="937846" y="1969477"/>
            <a:ext cx="9877726" cy="4255478"/>
          </a:xfrm>
        </p:spPr>
        <p:txBody>
          <a:bodyPr>
            <a:normAutofit fontScale="92500" lnSpcReduction="10000"/>
          </a:bodyPr>
          <a:lstStyle/>
          <a:p>
            <a:pPr>
              <a:buClr>
                <a:srgbClr val="404040"/>
              </a:buClr>
              <a:buFont typeface="Courier New" panose="02070309020205020404" pitchFamily="49" charset="0"/>
              <a:buChar char="o"/>
            </a:pPr>
            <a:r>
              <a:rPr lang="en-US" sz="2800" dirty="0">
                <a:solidFill>
                  <a:srgbClr val="404040"/>
                </a:solidFill>
              </a:rPr>
              <a:t> Jigsaw Activity</a:t>
            </a:r>
          </a:p>
          <a:p>
            <a:pPr>
              <a:buClr>
                <a:srgbClr val="404040"/>
              </a:buClr>
              <a:buFont typeface="Courier New" panose="02070309020205020404" pitchFamily="49" charset="0"/>
              <a:buChar char="o"/>
            </a:pPr>
            <a:r>
              <a:rPr lang="en-US" sz="2800" dirty="0">
                <a:solidFill>
                  <a:srgbClr val="404040"/>
                </a:solidFill>
              </a:rPr>
              <a:t>For example, an in-class assignment is divided into topics. Students are then split into groups with one member assigned to each topic. Working individually, each student learns about his or her topic and presents it to their group. Next, students gather into groups divided by topic. Each member presents again to the topic group. In same-topic groups, students reconcile points of view and synthesize information. They create a final report. Finally, the original groups reconvene and listen to presentations from each member. The final presentations provide all group members with an understanding of their own material, as well as the findings that have emerged from topic-specific group discussion.</a:t>
            </a:r>
          </a:p>
          <a:p>
            <a:pPr marL="0" indent="0">
              <a:buClr>
                <a:srgbClr val="A63D03"/>
              </a:buClr>
              <a:buNone/>
            </a:pPr>
            <a:endParaRPr lang="en-US" sz="2800" dirty="0"/>
          </a:p>
          <a:p>
            <a:pPr marL="0" indent="0">
              <a:buClr>
                <a:srgbClr val="A63D03"/>
              </a:buClr>
              <a:buNone/>
            </a:pPr>
            <a:endParaRPr lang="en-US" sz="2800" dirty="0"/>
          </a:p>
        </p:txBody>
      </p:sp>
    </p:spTree>
    <p:extLst>
      <p:ext uri="{BB962C8B-B14F-4D97-AF65-F5344CB8AC3E}">
        <p14:creationId xmlns:p14="http://schemas.microsoft.com/office/powerpoint/2010/main" val="2897281507"/>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793502"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r>
              <a:rPr lang="en-US" sz="2600" dirty="0">
                <a:solidFill>
                  <a:srgbClr val="404040"/>
                </a:solidFill>
              </a:rPr>
              <a:t>Group Puzzle</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First divide class into expert groups. Each group is responsible for preparing a different aspect of the topic in the lesson.</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The groups are rearranged, with at least one member representing each expert group. In New groups the learners report on and discuss the results from the expert group</a:t>
            </a:r>
          </a:p>
          <a:p>
            <a:pPr marL="0" indent="0">
              <a:buClr>
                <a:srgbClr val="A63D03"/>
              </a:buClr>
              <a:buNone/>
            </a:pPr>
            <a:endParaRPr lang="en-US" sz="2800" dirty="0"/>
          </a:p>
        </p:txBody>
      </p:sp>
    </p:spTree>
    <p:extLst>
      <p:ext uri="{BB962C8B-B14F-4D97-AF65-F5344CB8AC3E}">
        <p14:creationId xmlns:p14="http://schemas.microsoft.com/office/powerpoint/2010/main" val="2524107758"/>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554351"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r>
              <a:rPr lang="en-US" sz="2600" dirty="0">
                <a:solidFill>
                  <a:srgbClr val="404040"/>
                </a:solidFill>
              </a:rPr>
              <a:t>Fishbowl</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The class is divided up into an inner and outer circle. The students in the inner circle have the task of discussing a topic assigned by the teacher – while those on the outside observe. Members from the inner circle may switch to the outer circle and vice versa.</a:t>
            </a:r>
          </a:p>
        </p:txBody>
      </p:sp>
    </p:spTree>
    <p:extLst>
      <p:ext uri="{BB962C8B-B14F-4D97-AF65-F5344CB8AC3E}">
        <p14:creationId xmlns:p14="http://schemas.microsoft.com/office/powerpoint/2010/main" val="2212154253"/>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146388"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r>
              <a:rPr lang="en-US" sz="2600" dirty="0">
                <a:solidFill>
                  <a:srgbClr val="404040"/>
                </a:solidFill>
              </a:rPr>
              <a:t> Placement Activity</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After dividing the class up into groups of four, the teacher asks the learners to first work on a problem alone and write down their solution on one edge of the placemat. Then each member of the group reads the solutions suggested by the other members and engages in a discussion about them. The group agrees on a common solution and writes it down in the middle of the placemat.</a:t>
            </a:r>
          </a:p>
        </p:txBody>
      </p:sp>
    </p:spTree>
    <p:extLst>
      <p:ext uri="{BB962C8B-B14F-4D97-AF65-F5344CB8AC3E}">
        <p14:creationId xmlns:p14="http://schemas.microsoft.com/office/powerpoint/2010/main" val="3249195534"/>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709095"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r>
              <a:rPr lang="en-US" sz="2600" dirty="0">
                <a:solidFill>
                  <a:srgbClr val="404040"/>
                </a:solidFill>
              </a:rPr>
              <a:t> Analogy Prompt</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Present students with an analogy prompt: (A designated concept, principle, or process) is like _________________ because _________________________________________________. </a:t>
            </a:r>
          </a:p>
        </p:txBody>
      </p:sp>
    </p:spTree>
    <p:extLst>
      <p:ext uri="{BB962C8B-B14F-4D97-AF65-F5344CB8AC3E}">
        <p14:creationId xmlns:p14="http://schemas.microsoft.com/office/powerpoint/2010/main" val="3419859854"/>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p:nvPr>
        </p:nvSpPr>
        <p:spPr>
          <a:xfrm>
            <a:off x="1097280" y="286605"/>
            <a:ext cx="7779434" cy="1450757"/>
          </a:xfrm>
        </p:spPr>
        <p:txBody>
          <a:bodyPr>
            <a:normAutofit fontScale="90000"/>
          </a:bodyPr>
          <a:lstStyle/>
          <a:p>
            <a:r>
              <a:rPr lang="en-US" dirty="0">
                <a:solidFill>
                  <a:srgbClr val="404040"/>
                </a:solidFill>
              </a:rPr>
              <a:t>Instructional Practices that Incorporate Strategies with the Greatest Impact</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idx="1"/>
          </p:nvPr>
        </p:nvSpPr>
        <p:spPr>
          <a:xfrm>
            <a:off x="1097279" y="1845733"/>
            <a:ext cx="10058401" cy="4614053"/>
          </a:xfrm>
        </p:spPr>
        <p:txBody>
          <a:bodyPr>
            <a:normAutofit/>
          </a:bodyPr>
          <a:lstStyle/>
          <a:p>
            <a:pPr>
              <a:lnSpc>
                <a:spcPct val="80000"/>
              </a:lnSpc>
              <a:buClr>
                <a:srgbClr val="404040"/>
              </a:buClr>
              <a:buFont typeface="Courier New" panose="02070309020205020404" pitchFamily="49" charset="0"/>
              <a:buChar char="o"/>
            </a:pPr>
            <a:r>
              <a:rPr lang="en-US" sz="2600" dirty="0">
                <a:solidFill>
                  <a:srgbClr val="404040"/>
                </a:solidFill>
              </a:rPr>
              <a:t>Idea Spinner</a:t>
            </a:r>
          </a:p>
          <a:p>
            <a:pPr>
              <a:lnSpc>
                <a:spcPct val="80000"/>
              </a:lnSpc>
              <a:buClr>
                <a:srgbClr val="404040"/>
              </a:buClr>
              <a:buFont typeface="Courier New" panose="02070309020205020404" pitchFamily="49" charset="0"/>
              <a:buChar char="o"/>
            </a:pPr>
            <a:endParaRPr lang="en-US" sz="2600" dirty="0">
              <a:solidFill>
                <a:srgbClr val="404040"/>
              </a:solidFill>
            </a:endParaRPr>
          </a:p>
          <a:p>
            <a:pPr>
              <a:lnSpc>
                <a:spcPct val="80000"/>
              </a:lnSpc>
              <a:buClr>
                <a:srgbClr val="404040"/>
              </a:buClr>
              <a:buFont typeface="Courier New" panose="02070309020205020404" pitchFamily="49" charset="0"/>
              <a:buChar char="o"/>
            </a:pPr>
            <a:r>
              <a:rPr lang="en-US" sz="2600" dirty="0">
                <a:solidFill>
                  <a:srgbClr val="404040"/>
                </a:solidFill>
              </a:rPr>
              <a:t>The teacher creates a spinner marked into 4 quadrants and labeled “Predict, Explain, Summarize, Evaluate.” After new material is presented, the teacher spins the spinner and asks students to answer questions based on where the spinner lands. For example, if the spinner lands in the “Summarize” quadrant, the teacher might say, “List the key concepts just presented.”</a:t>
            </a:r>
          </a:p>
        </p:txBody>
      </p:sp>
    </p:spTree>
    <p:extLst>
      <p:ext uri="{BB962C8B-B14F-4D97-AF65-F5344CB8AC3E}">
        <p14:creationId xmlns:p14="http://schemas.microsoft.com/office/powerpoint/2010/main" val="2815104056"/>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072E-C234-D646-A444-FB9D56691A7A}"/>
              </a:ext>
            </a:extLst>
          </p:cNvPr>
          <p:cNvSpPr>
            <a:spLocks noGrp="1"/>
          </p:cNvSpPr>
          <p:nvPr>
            <p:ph type="title" idx="4294967295"/>
          </p:nvPr>
        </p:nvSpPr>
        <p:spPr>
          <a:xfrm>
            <a:off x="700187" y="278135"/>
            <a:ext cx="9343925" cy="1450975"/>
          </a:xfrm>
        </p:spPr>
        <p:txBody>
          <a:bodyPr>
            <a:normAutofit/>
          </a:bodyPr>
          <a:lstStyle/>
          <a:p>
            <a:r>
              <a:rPr lang="en-US" dirty="0">
                <a:solidFill>
                  <a:srgbClr val="404040"/>
                </a:solidFill>
              </a:rPr>
              <a:t>Instructional Practices that Incorporate Strategies with the Greatest Impact </a:t>
            </a:r>
          </a:p>
        </p:txBody>
      </p:sp>
      <p:sp>
        <p:nvSpPr>
          <p:cNvPr id="3" name="Content Placeholder 2">
            <a:extLst>
              <a:ext uri="{FF2B5EF4-FFF2-40B4-BE49-F238E27FC236}">
                <a16:creationId xmlns:a16="http://schemas.microsoft.com/office/drawing/2014/main" id="{E779C647-D97C-6D45-BE44-482831F09F21}"/>
              </a:ext>
            </a:extLst>
          </p:cNvPr>
          <p:cNvSpPr>
            <a:spLocks noGrp="1"/>
          </p:cNvSpPr>
          <p:nvPr>
            <p:ph sz="half" idx="4294967295"/>
          </p:nvPr>
        </p:nvSpPr>
        <p:spPr>
          <a:xfrm>
            <a:off x="700188" y="1729110"/>
            <a:ext cx="4938713" cy="4022725"/>
          </a:xfrm>
        </p:spPr>
        <p:txBody>
          <a:bodyPr>
            <a:normAutofit fontScale="25000" lnSpcReduction="20000"/>
          </a:bodyPr>
          <a:lstStyle/>
          <a:p>
            <a:pPr>
              <a:buClr>
                <a:srgbClr val="404040"/>
              </a:buClr>
              <a:buFont typeface="Courier New" panose="02070309020205020404" pitchFamily="49" charset="0"/>
              <a:buChar char="o"/>
            </a:pPr>
            <a:r>
              <a:rPr lang="en-US" sz="8600" dirty="0">
                <a:solidFill>
                  <a:srgbClr val="404040"/>
                </a:solidFill>
              </a:rPr>
              <a:t>3-2-1</a:t>
            </a:r>
          </a:p>
          <a:p>
            <a:pPr marL="0" indent="0">
              <a:lnSpc>
                <a:spcPct val="120000"/>
              </a:lnSpc>
              <a:spcBef>
                <a:spcPts val="0"/>
              </a:spcBef>
              <a:spcAft>
                <a:spcPts val="0"/>
              </a:spcAft>
              <a:buClr>
                <a:srgbClr val="A63D03"/>
              </a:buClr>
              <a:buNone/>
            </a:pPr>
            <a:r>
              <a:rPr lang="en-US" sz="8000" dirty="0">
                <a:solidFill>
                  <a:srgbClr val="404040"/>
                </a:solidFill>
              </a:rPr>
              <a:t>3 things you found out </a:t>
            </a:r>
          </a:p>
          <a:p>
            <a:pPr marL="0" indent="0">
              <a:lnSpc>
                <a:spcPct val="120000"/>
              </a:lnSpc>
              <a:spcBef>
                <a:spcPts val="0"/>
              </a:spcBef>
              <a:spcAft>
                <a:spcPts val="0"/>
              </a:spcAft>
              <a:buClr>
                <a:srgbClr val="A63D03"/>
              </a:buClr>
              <a:buNone/>
            </a:pPr>
            <a:r>
              <a:rPr lang="en-US" sz="8000" dirty="0">
                <a:solidFill>
                  <a:srgbClr val="404040"/>
                </a:solidFill>
              </a:rPr>
              <a:t>2 interesting things </a:t>
            </a:r>
          </a:p>
          <a:p>
            <a:pPr marL="0" indent="0">
              <a:lnSpc>
                <a:spcPct val="120000"/>
              </a:lnSpc>
              <a:spcBef>
                <a:spcPts val="0"/>
              </a:spcBef>
              <a:spcAft>
                <a:spcPts val="0"/>
              </a:spcAft>
              <a:buClr>
                <a:srgbClr val="A63D03"/>
              </a:buClr>
              <a:buNone/>
            </a:pPr>
            <a:r>
              <a:rPr lang="en-US" sz="8000" dirty="0">
                <a:solidFill>
                  <a:srgbClr val="404040"/>
                </a:solidFill>
              </a:rPr>
              <a:t>1 question you still have </a:t>
            </a:r>
          </a:p>
          <a:p>
            <a:pPr marL="0" indent="0">
              <a:lnSpc>
                <a:spcPct val="120000"/>
              </a:lnSpc>
              <a:spcBef>
                <a:spcPts val="0"/>
              </a:spcBef>
              <a:spcAft>
                <a:spcPts val="0"/>
              </a:spcAft>
              <a:buClr>
                <a:srgbClr val="A63D03"/>
              </a:buClr>
              <a:buNone/>
            </a:pPr>
            <a:r>
              <a:rPr lang="en-US" sz="8000" dirty="0">
                <a:solidFill>
                  <a:srgbClr val="404040"/>
                </a:solidFill>
              </a:rPr>
              <a:t>____________</a:t>
            </a:r>
          </a:p>
          <a:p>
            <a:pPr marL="0" indent="0">
              <a:lnSpc>
                <a:spcPct val="120000"/>
              </a:lnSpc>
              <a:spcBef>
                <a:spcPts val="0"/>
              </a:spcBef>
              <a:spcAft>
                <a:spcPts val="0"/>
              </a:spcAft>
              <a:buClr>
                <a:srgbClr val="A63D03"/>
              </a:buClr>
              <a:buNone/>
            </a:pPr>
            <a:r>
              <a:rPr lang="en-US" sz="8000" dirty="0">
                <a:solidFill>
                  <a:srgbClr val="404040"/>
                </a:solidFill>
              </a:rPr>
              <a:t>3 differences between ___ </a:t>
            </a:r>
          </a:p>
          <a:p>
            <a:pPr marL="0" indent="0">
              <a:lnSpc>
                <a:spcPct val="120000"/>
              </a:lnSpc>
              <a:spcBef>
                <a:spcPts val="0"/>
              </a:spcBef>
              <a:spcAft>
                <a:spcPts val="0"/>
              </a:spcAft>
              <a:buClr>
                <a:srgbClr val="A63D03"/>
              </a:buClr>
              <a:buNone/>
            </a:pPr>
            <a:r>
              <a:rPr lang="en-US" sz="8000" dirty="0">
                <a:solidFill>
                  <a:srgbClr val="404040"/>
                </a:solidFill>
              </a:rPr>
              <a:t>2 effects of __ on ____ </a:t>
            </a:r>
          </a:p>
          <a:p>
            <a:pPr marL="0" indent="0">
              <a:lnSpc>
                <a:spcPct val="120000"/>
              </a:lnSpc>
              <a:spcBef>
                <a:spcPts val="0"/>
              </a:spcBef>
              <a:spcAft>
                <a:spcPts val="0"/>
              </a:spcAft>
              <a:buClr>
                <a:srgbClr val="A63D03"/>
              </a:buClr>
              <a:buNone/>
            </a:pPr>
            <a:r>
              <a:rPr lang="en-US" sz="8000" dirty="0">
                <a:solidFill>
                  <a:srgbClr val="404040"/>
                </a:solidFill>
              </a:rPr>
              <a:t>1 question you still have about the topic </a:t>
            </a:r>
          </a:p>
          <a:p>
            <a:pPr marL="0" indent="0">
              <a:lnSpc>
                <a:spcPct val="120000"/>
              </a:lnSpc>
              <a:spcBef>
                <a:spcPts val="0"/>
              </a:spcBef>
              <a:spcAft>
                <a:spcPts val="0"/>
              </a:spcAft>
              <a:buClr>
                <a:srgbClr val="A63D03"/>
              </a:buClr>
              <a:buNone/>
            </a:pPr>
            <a:r>
              <a:rPr lang="en-US" sz="8000" dirty="0">
                <a:solidFill>
                  <a:srgbClr val="404040"/>
                </a:solidFill>
              </a:rPr>
              <a:t>______________</a:t>
            </a:r>
          </a:p>
          <a:p>
            <a:pPr marL="0" indent="0">
              <a:lnSpc>
                <a:spcPct val="120000"/>
              </a:lnSpc>
              <a:spcBef>
                <a:spcPts val="0"/>
              </a:spcBef>
              <a:spcAft>
                <a:spcPts val="0"/>
              </a:spcAft>
              <a:buClr>
                <a:srgbClr val="A63D03"/>
              </a:buClr>
              <a:buNone/>
            </a:pPr>
            <a:r>
              <a:rPr lang="en-US" sz="8000" dirty="0">
                <a:solidFill>
                  <a:srgbClr val="404040"/>
                </a:solidFill>
              </a:rPr>
              <a:t>3 important facts </a:t>
            </a:r>
          </a:p>
          <a:p>
            <a:pPr marL="0" indent="0">
              <a:lnSpc>
                <a:spcPct val="120000"/>
              </a:lnSpc>
              <a:spcBef>
                <a:spcPts val="0"/>
              </a:spcBef>
              <a:spcAft>
                <a:spcPts val="0"/>
              </a:spcAft>
              <a:buClr>
                <a:srgbClr val="A63D03"/>
              </a:buClr>
              <a:buNone/>
            </a:pPr>
            <a:r>
              <a:rPr lang="en-US" sz="8000" dirty="0">
                <a:solidFill>
                  <a:srgbClr val="404040"/>
                </a:solidFill>
              </a:rPr>
              <a:t>2 interesting ideas </a:t>
            </a:r>
          </a:p>
          <a:p>
            <a:pPr marL="0" indent="0">
              <a:lnSpc>
                <a:spcPct val="120000"/>
              </a:lnSpc>
              <a:spcBef>
                <a:spcPts val="0"/>
              </a:spcBef>
              <a:spcAft>
                <a:spcPts val="0"/>
              </a:spcAft>
              <a:buClr>
                <a:srgbClr val="A63D03"/>
              </a:buClr>
              <a:buNone/>
            </a:pPr>
            <a:r>
              <a:rPr lang="en-US" sz="8000" dirty="0">
                <a:solidFill>
                  <a:srgbClr val="404040"/>
                </a:solidFill>
              </a:rPr>
              <a:t>1 insight about yourself as a learner </a:t>
            </a:r>
          </a:p>
          <a:p>
            <a:pPr marL="0" indent="0">
              <a:lnSpc>
                <a:spcPct val="120000"/>
              </a:lnSpc>
              <a:spcBef>
                <a:spcPts val="0"/>
              </a:spcBef>
              <a:spcAft>
                <a:spcPts val="0"/>
              </a:spcAft>
              <a:buClr>
                <a:srgbClr val="A63D03"/>
              </a:buClr>
              <a:buNone/>
            </a:pPr>
            <a:r>
              <a:rPr lang="en-US" sz="8000" dirty="0">
                <a:solidFill>
                  <a:srgbClr val="404040"/>
                </a:solidFill>
              </a:rPr>
              <a:t>____-_________</a:t>
            </a:r>
          </a:p>
          <a:p>
            <a:pPr marL="0" indent="0">
              <a:lnSpc>
                <a:spcPct val="120000"/>
              </a:lnSpc>
              <a:spcBef>
                <a:spcPts val="0"/>
              </a:spcBef>
              <a:spcAft>
                <a:spcPts val="0"/>
              </a:spcAft>
              <a:buClr>
                <a:srgbClr val="A63D03"/>
              </a:buClr>
              <a:buNone/>
            </a:pPr>
            <a:r>
              <a:rPr lang="en-US" sz="8000" dirty="0">
                <a:solidFill>
                  <a:srgbClr val="404040"/>
                </a:solidFill>
              </a:rPr>
              <a:t>3 key words </a:t>
            </a:r>
          </a:p>
          <a:p>
            <a:pPr marL="0" indent="0">
              <a:lnSpc>
                <a:spcPct val="120000"/>
              </a:lnSpc>
              <a:spcBef>
                <a:spcPts val="0"/>
              </a:spcBef>
              <a:spcAft>
                <a:spcPts val="0"/>
              </a:spcAft>
              <a:buClr>
                <a:srgbClr val="A63D03"/>
              </a:buClr>
              <a:buNone/>
            </a:pPr>
            <a:r>
              <a:rPr lang="en-US" sz="8000" dirty="0">
                <a:solidFill>
                  <a:srgbClr val="404040"/>
                </a:solidFill>
              </a:rPr>
              <a:t>2 new ideas </a:t>
            </a:r>
          </a:p>
          <a:p>
            <a:pPr marL="0" indent="0">
              <a:lnSpc>
                <a:spcPct val="120000"/>
              </a:lnSpc>
              <a:spcBef>
                <a:spcPts val="0"/>
              </a:spcBef>
              <a:spcAft>
                <a:spcPts val="0"/>
              </a:spcAft>
              <a:buClr>
                <a:srgbClr val="A63D03"/>
              </a:buClr>
              <a:buNone/>
            </a:pPr>
            <a:r>
              <a:rPr lang="en-US" sz="8000" dirty="0">
                <a:solidFill>
                  <a:srgbClr val="404040"/>
                </a:solidFill>
              </a:rPr>
              <a:t>1 thought to think about </a:t>
            </a:r>
          </a:p>
        </p:txBody>
      </p:sp>
      <p:sp>
        <p:nvSpPr>
          <p:cNvPr id="5" name="Content Placeholder 4">
            <a:extLst>
              <a:ext uri="{FF2B5EF4-FFF2-40B4-BE49-F238E27FC236}">
                <a16:creationId xmlns:a16="http://schemas.microsoft.com/office/drawing/2014/main" id="{CE451075-207C-4D40-97DF-3244594F5E29}"/>
              </a:ext>
            </a:extLst>
          </p:cNvPr>
          <p:cNvSpPr>
            <a:spLocks noGrp="1"/>
          </p:cNvSpPr>
          <p:nvPr>
            <p:ph sz="half" idx="4294967295"/>
          </p:nvPr>
        </p:nvSpPr>
        <p:spPr>
          <a:xfrm>
            <a:off x="6269552" y="2140292"/>
            <a:ext cx="4937125" cy="4022725"/>
          </a:xfrm>
        </p:spPr>
        <p:txBody>
          <a:bodyPr/>
          <a:lstStyle/>
          <a:p>
            <a:pPr>
              <a:buFont typeface="Courier New" panose="02070309020205020404" pitchFamily="49" charset="0"/>
              <a:buChar char="o"/>
            </a:pPr>
            <a:r>
              <a:rPr lang="en-US" dirty="0">
                <a:solidFill>
                  <a:srgbClr val="404040"/>
                </a:solidFill>
              </a:rPr>
              <a:t>Write 3 questions about the text (unfamiliar words, confusing passages or ideas) Write 2 predictions based on the text (what will happen next based on the reading) Make one connection based on the text (connect to something you know or have experienced)</a:t>
            </a:r>
          </a:p>
          <a:p>
            <a:endParaRPr lang="en-US" dirty="0"/>
          </a:p>
        </p:txBody>
      </p:sp>
    </p:spTree>
    <p:extLst>
      <p:ext uri="{BB962C8B-B14F-4D97-AF65-F5344CB8AC3E}">
        <p14:creationId xmlns:p14="http://schemas.microsoft.com/office/powerpoint/2010/main" val="4132676855"/>
      </p:ext>
    </p:extLst>
  </p:cSld>
  <p:clrMapOvr>
    <a:masterClrMapping/>
  </p:clrMapOvr>
  <mc:AlternateContent xmlns:mc="http://schemas.openxmlformats.org/markup-compatibility/2006" xmlns:p14="http://schemas.microsoft.com/office/powerpoint/2010/main">
    <mc:Choice Requires="p14">
      <p:transition spd="slow" p14:dur="2325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696</Words>
  <Application>Microsoft Macintosh PowerPoint</Application>
  <PresentationFormat>Widescreen</PresentationFormat>
  <Paragraphs>68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Instructional Practices that Incorporate Strategies with the Greatest Impact</vt:lpstr>
      <vt:lpstr>What Goes Inside a Co-Plan</vt:lpstr>
      <vt:lpstr>Instructional Practices that Incorporate Strategies with the Greatest Impact</vt:lpstr>
      <vt:lpstr>Instructional Practices that Incorporate Strategies with the Greatest Impact</vt:lpstr>
      <vt:lpstr>Instructional Practices that Incorporate Strategies with the Greatest Impact</vt:lpstr>
      <vt:lpstr>Instructional Practices that Incorporate Strategies with the Greatest Impact</vt:lpstr>
      <vt:lpstr>Instructional Practices that Incorporate Strategies with the Greatest Impact</vt:lpstr>
      <vt:lpstr>Instructional Practices that Incorporate Strategies with the Greatest Impact</vt:lpstr>
      <vt:lpstr>Instructional Practices that Incorporate Strategies with the Greatest Impact </vt:lpstr>
      <vt:lpstr>Instructional Practices that Incorporate Strategies with the Greatest 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Practices that Incorporate Strategies with the Greatest Impact</dc:title>
  <dc:creator>frattura@uwm.edu</dc:creator>
  <cp:lastModifiedBy>ICS Equity</cp:lastModifiedBy>
  <cp:revision>2</cp:revision>
  <dcterms:created xsi:type="dcterms:W3CDTF">2020-03-03T16:42:24Z</dcterms:created>
  <dcterms:modified xsi:type="dcterms:W3CDTF">2022-05-31T19:00:27Z</dcterms:modified>
</cp:coreProperties>
</file>