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4494" r:id="rId2"/>
    <p:sldId id="262" r:id="rId3"/>
    <p:sldId id="293" r:id="rId4"/>
    <p:sldId id="269" r:id="rId5"/>
    <p:sldId id="272" r:id="rId6"/>
    <p:sldId id="4520" r:id="rId7"/>
    <p:sldId id="292" r:id="rId8"/>
    <p:sldId id="4514" r:id="rId9"/>
    <p:sldId id="4516" r:id="rId10"/>
    <p:sldId id="4518" r:id="rId11"/>
    <p:sldId id="4519" r:id="rId12"/>
    <p:sldId id="4521" r:id="rId13"/>
    <p:sldId id="4522" r:id="rId14"/>
    <p:sldId id="4524" r:id="rId15"/>
    <p:sldId id="298" r:id="rId16"/>
    <p:sldId id="299" r:id="rId17"/>
    <p:sldId id="4525" r:id="rId18"/>
    <p:sldId id="4526" r:id="rId19"/>
    <p:sldId id="302" r:id="rId20"/>
    <p:sldId id="285" r:id="rId21"/>
    <p:sldId id="275" r:id="rId22"/>
    <p:sldId id="4528" r:id="rId23"/>
    <p:sldId id="288" r:id="rId24"/>
    <p:sldId id="28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6" roundtripDataSignature="AMtx7mhIHWG3ydVdqNJQFSft6vrRyy5WW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en Capper" initials="CC" lastIdx="1" clrIdx="0">
    <p:extLst>
      <p:ext uri="{19B8F6BF-5375-455C-9EA6-DF929625EA0E}">
        <p15:presenceInfo xmlns:p15="http://schemas.microsoft.com/office/powerpoint/2012/main" userId="a3ec220dc2faf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4A2"/>
    <a:srgbClr val="3F3F3F"/>
    <a:srgbClr val="559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569C0A-0592-45A0-92C4-5F1D4B69E1B3}">
  <a:tblStyle styleId="{0C569C0A-0592-45A0-92C4-5F1D4B69E1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 b="off" i="off"/>
      <a:tcStyle>
        <a:tcBdr/>
        <a:fill>
          <a:solidFill>
            <a:srgbClr val="F2F2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2F2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3063BF-F424-4738-B2B3-ACE7F17BAD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74"/>
  </p:normalViewPr>
  <p:slideViewPr>
    <p:cSldViewPr snapToGrid="0" snapToObjects="1">
      <p:cViewPr>
        <p:scale>
          <a:sx n="100" d="100"/>
          <a:sy n="100" d="100"/>
        </p:scale>
        <p:origin x="10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10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3378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20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4" name="Google Shape;2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5" name="Google Shape;2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0" name="Google Shape;55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24806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960504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7538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5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7" name="Google Shape;47;p51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52239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/>
          <p:nvPr/>
        </p:nvSpPr>
        <p:spPr>
          <a:xfrm>
            <a:off x="18" y="81025"/>
            <a:ext cx="4050791" cy="6263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4"/>
          <p:cNvSpPr/>
          <p:nvPr/>
        </p:nvSpPr>
        <p:spPr>
          <a:xfrm>
            <a:off x="4040071" y="-462989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4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body" idx="1"/>
          </p:nvPr>
        </p:nvSpPr>
        <p:spPr>
          <a:xfrm>
            <a:off x="4416089" y="1898248"/>
            <a:ext cx="7106161" cy="409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/>
          <p:nvPr/>
        </p:nvSpPr>
        <p:spPr>
          <a:xfrm>
            <a:off x="-7001" y="4432315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5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5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55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9360" cy="2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6381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7"/>
            <a:ext cx="4023360" cy="1005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7"/>
          <p:cNvSpPr txBox="1">
            <a:spLocks noGrp="1"/>
          </p:cNvSpPr>
          <p:nvPr>
            <p:ph type="title"/>
          </p:nvPr>
        </p:nvSpPr>
        <p:spPr>
          <a:xfrm rot="5400000">
            <a:off x="7861863" y="2680262"/>
            <a:ext cx="435497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57"/>
          <p:cNvSpPr txBox="1">
            <a:spLocks noGrp="1"/>
          </p:cNvSpPr>
          <p:nvPr>
            <p:ph type="body" idx="1"/>
          </p:nvPr>
        </p:nvSpPr>
        <p:spPr>
          <a:xfrm rot="5400000">
            <a:off x="2527863" y="127562"/>
            <a:ext cx="4354976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mailto:INFO@ICSEQUITY.ORG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/>
        </p:nvSpPr>
        <p:spPr>
          <a:xfrm>
            <a:off x="0" y="6400315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5"/>
          <p:cNvSpPr/>
          <p:nvPr/>
        </p:nvSpPr>
        <p:spPr>
          <a:xfrm>
            <a:off x="1" y="6334316"/>
            <a:ext cx="12192000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5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6381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960504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4" name="Google Shape;14;p4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45"/>
          <p:cNvSpPr txBox="1"/>
          <p:nvPr/>
        </p:nvSpPr>
        <p:spPr>
          <a:xfrm>
            <a:off x="0" y="64168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© 20</a:t>
            </a:r>
            <a:r>
              <a:rPr lang="en-US" sz="13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1300" b="1" i="0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bg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TO OBTAIN SUCH PERMISSION. </a:t>
            </a:r>
            <a:endParaRPr sz="1300" b="0" i="0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1BB32-2E83-B445-850D-5241A88CB69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54720" y="893357"/>
            <a:ext cx="2540000" cy="736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3F3F3F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A4004-457E-0742-B9D1-7FABA839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407893" cy="145075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Integrated Comprehensive Systems for Equity – </a:t>
            </a:r>
            <a:br>
              <a:rPr lang="en-US" sz="2800" dirty="0"/>
            </a:br>
            <a:r>
              <a:rPr lang="en-US" sz="2800" dirty="0"/>
              <a:t>Four Cornerstones</a:t>
            </a:r>
            <a:br>
              <a:rPr lang="en-US" sz="2800" dirty="0"/>
            </a:br>
            <a:r>
              <a:rPr lang="en-US" sz="1400" dirty="0"/>
              <a:t>Beyond piecemeal, “Initiatives”, “Models”, and Approaches that try to “fix” students and educators to instead </a:t>
            </a:r>
            <a:r>
              <a:rPr lang="en-US" sz="1400" dirty="0">
                <a:solidFill>
                  <a:srgbClr val="68A4A2"/>
                </a:solidFill>
              </a:rPr>
              <a:t>Systems Change for All</a:t>
            </a:r>
            <a:r>
              <a:rPr lang="en-US" sz="1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FC937-CD4D-7645-92D9-F9B869F86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17"/>
          <a:stretch/>
        </p:blipFill>
        <p:spPr>
          <a:xfrm>
            <a:off x="3529013" y="1793038"/>
            <a:ext cx="5314950" cy="44880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2883F-6E8F-0049-9392-98569B4D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6" y="1775679"/>
            <a:ext cx="5433512" cy="4010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6BF16-A26D-D443-9543-EB6806332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397" y="2315781"/>
            <a:ext cx="5692597" cy="3607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7A83D5-C714-7345-9909-8448540A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E46B4-37C4-4C26-A0AF-CF1CA3C51713}"/>
              </a:ext>
            </a:extLst>
          </p:cNvPr>
          <p:cNvSpPr txBox="1"/>
          <p:nvPr/>
        </p:nvSpPr>
        <p:spPr>
          <a:xfrm>
            <a:off x="514006" y="5631225"/>
            <a:ext cx="558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note the students for whom English is their home language scoring basic/below basic.</a:t>
            </a:r>
          </a:p>
        </p:txBody>
      </p:sp>
    </p:spTree>
    <p:extLst>
      <p:ext uri="{BB962C8B-B14F-4D97-AF65-F5344CB8AC3E}">
        <p14:creationId xmlns:p14="http://schemas.microsoft.com/office/powerpoint/2010/main" val="28940295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E14C-5CA2-4AD3-8132-2832279B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ICS Systems Change:</a:t>
            </a:r>
            <a:br>
              <a:rPr kumimoji="0" lang="en-US" sz="4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7 Key Features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6027E-5D3D-4B32-B45A-19C440A01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5. When systems change is done well, all students achieve more. No one loses. </a:t>
            </a:r>
          </a:p>
          <a:p>
            <a:r>
              <a:rPr lang="en-US" sz="4800" dirty="0"/>
              <a:t>This work is about all students. </a:t>
            </a:r>
          </a:p>
          <a:p>
            <a:endParaRPr lang="en-US" sz="2200" dirty="0"/>
          </a:p>
          <a:p>
            <a:r>
              <a:rPr lang="en-US" sz="2400" dirty="0"/>
              <a:t>Please see the following slides for examples from districts.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51295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 txBox="1">
            <a:spLocks noGrp="1"/>
          </p:cNvSpPr>
          <p:nvPr>
            <p:ph type="title"/>
          </p:nvPr>
        </p:nvSpPr>
        <p:spPr>
          <a:xfrm>
            <a:off x="1227990" y="494389"/>
            <a:ext cx="7252131" cy="12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1"/>
              </a:buClr>
              <a:buSzPts val="4320"/>
            </a:pPr>
            <a:r>
              <a:rPr lang="en-US" sz="3200" dirty="0"/>
              <a:t>River Bluff H.S. - Percentage of Student Group Enrolled in 1+ AP/Honors Course</a:t>
            </a:r>
            <a:endParaRPr sz="3200" dirty="0"/>
          </a:p>
        </p:txBody>
      </p:sp>
      <p:pic>
        <p:nvPicPr>
          <p:cNvPr id="413" name="Google Shape;41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487" y="1891430"/>
            <a:ext cx="7753611" cy="447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075" y="1888256"/>
            <a:ext cx="8713940" cy="443475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2"/>
          <p:cNvSpPr txBox="1"/>
          <p:nvPr/>
        </p:nvSpPr>
        <p:spPr>
          <a:xfrm>
            <a:off x="2816942" y="647454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12;p51">
            <a:extLst>
              <a:ext uri="{FF2B5EF4-FFF2-40B4-BE49-F238E27FC236}">
                <a16:creationId xmlns:a16="http://schemas.microsoft.com/office/drawing/2014/main" id="{87B7D981-A9EF-D74F-B2DB-8C907DBF6B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5075" y="287338"/>
            <a:ext cx="7248525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1"/>
              </a:buClr>
              <a:buSzPts val="4320"/>
            </a:pPr>
            <a:r>
              <a:rPr lang="en-US" sz="3200" dirty="0"/>
              <a:t>River Bluff H.S. - Percentage of Student Group Enrolled in 1+ AP/Honors Course</a:t>
            </a:r>
            <a:endParaRPr sz="32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ts val="2400"/>
            </a:pPr>
            <a:br>
              <a:rPr lang="en-US" sz="2400" dirty="0">
                <a:solidFill>
                  <a:schemeClr val="lt1"/>
                </a:solidFill>
              </a:rPr>
            </a:br>
            <a:br>
              <a:rPr lang="en-US" sz="2400" dirty="0">
                <a:solidFill>
                  <a:schemeClr val="dk1"/>
                </a:solidFill>
              </a:rPr>
            </a:br>
            <a:r>
              <a:rPr lang="en-US" dirty="0"/>
              <a:t>Templeton School District - Graduation Rate Increase</a:t>
            </a:r>
            <a:endParaRPr dirty="0"/>
          </a:p>
        </p:txBody>
      </p:sp>
      <p:pic>
        <p:nvPicPr>
          <p:cNvPr id="477" name="Google Shape;47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513" y="2093931"/>
            <a:ext cx="7248066" cy="421918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9"/>
          <p:cNvSpPr/>
          <p:nvPr/>
        </p:nvSpPr>
        <p:spPr>
          <a:xfrm>
            <a:off x="4427042" y="2606578"/>
            <a:ext cx="5143500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Calibri"/>
              <a:buNone/>
              <a:tabLst/>
              <a:defRPr/>
            </a:pPr>
            <a:endParaRPr kumimoji="0" sz="10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4338638" y="2563715"/>
            <a:ext cx="5143500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Calibri"/>
              <a:buNone/>
              <a:tabLst/>
              <a:defRPr/>
            </a:pPr>
            <a:endParaRPr kumimoji="0" sz="10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8"/>
          <p:cNvSpPr txBox="1">
            <a:spLocks noGrp="1"/>
          </p:cNvSpPr>
          <p:nvPr>
            <p:ph type="title"/>
          </p:nvPr>
        </p:nvSpPr>
        <p:spPr>
          <a:xfrm>
            <a:off x="1189972" y="263633"/>
            <a:ext cx="730267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000" dirty="0"/>
              <a:t>Equity Outcome: </a:t>
            </a:r>
            <a:br>
              <a:rPr lang="en-US" sz="4000" dirty="0"/>
            </a:br>
            <a:r>
              <a:rPr lang="en-US" sz="4000" dirty="0"/>
              <a:t>ACT Test Score Across Ability</a:t>
            </a:r>
            <a:endParaRPr sz="4000" dirty="0"/>
          </a:p>
        </p:txBody>
      </p:sp>
      <p:pic>
        <p:nvPicPr>
          <p:cNvPr id="554" name="Google Shape;55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021" y="2159414"/>
            <a:ext cx="10058400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9"/>
          <p:cNvSpPr txBox="1">
            <a:spLocks noGrp="1"/>
          </p:cNvSpPr>
          <p:nvPr>
            <p:ph type="title"/>
          </p:nvPr>
        </p:nvSpPr>
        <p:spPr>
          <a:xfrm>
            <a:off x="1189972" y="263633"/>
            <a:ext cx="732772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3600" dirty="0"/>
              <a:t>Equity Outcome: Positive Equity </a:t>
            </a:r>
            <a:br>
              <a:rPr lang="en-US" sz="3600" dirty="0"/>
            </a:br>
            <a:r>
              <a:rPr lang="en-US" sz="3600" dirty="0"/>
              <a:t>Change in ACT Test Data Across Race</a:t>
            </a:r>
            <a:endParaRPr sz="3600" dirty="0"/>
          </a:p>
        </p:txBody>
      </p:sp>
      <p:pic>
        <p:nvPicPr>
          <p:cNvPr id="561" name="Google Shape;56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021628"/>
            <a:ext cx="10058400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0"/>
          <p:cNvSpPr txBox="1">
            <a:spLocks noGrp="1"/>
          </p:cNvSpPr>
          <p:nvPr>
            <p:ph type="title"/>
          </p:nvPr>
        </p:nvSpPr>
        <p:spPr>
          <a:xfrm>
            <a:off x="1215025" y="263633"/>
            <a:ext cx="727804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3600" dirty="0"/>
              <a:t>Equity Outcome: Positive Equity </a:t>
            </a:r>
            <a:br>
              <a:rPr lang="en-US" sz="3600" dirty="0"/>
            </a:br>
            <a:r>
              <a:rPr lang="en-US" sz="3600" dirty="0"/>
              <a:t>Change in ACT Test Data Across Race</a:t>
            </a:r>
            <a:endParaRPr sz="3600" dirty="0"/>
          </a:p>
        </p:txBody>
      </p:sp>
      <p:pic>
        <p:nvPicPr>
          <p:cNvPr id="568" name="Google Shape;56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159414"/>
            <a:ext cx="10058400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1"/>
          <p:cNvSpPr txBox="1">
            <a:spLocks noGrp="1"/>
          </p:cNvSpPr>
          <p:nvPr>
            <p:ph type="title"/>
          </p:nvPr>
        </p:nvSpPr>
        <p:spPr>
          <a:xfrm>
            <a:off x="1215024" y="286605"/>
            <a:ext cx="726509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3600" dirty="0"/>
              <a:t>Equity Outcome: Positive Equity </a:t>
            </a:r>
            <a:br>
              <a:rPr lang="en-US" sz="3600" dirty="0"/>
            </a:br>
            <a:r>
              <a:rPr lang="en-US" sz="3600" dirty="0"/>
              <a:t>Change in ACT Test Data Across Race</a:t>
            </a:r>
            <a:endParaRPr sz="3600" dirty="0"/>
          </a:p>
        </p:txBody>
      </p:sp>
      <p:pic>
        <p:nvPicPr>
          <p:cNvPr id="575" name="Google Shape;57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2"/>
          <p:cNvSpPr txBox="1">
            <a:spLocks noGrp="1"/>
          </p:cNvSpPr>
          <p:nvPr>
            <p:ph type="title"/>
          </p:nvPr>
        </p:nvSpPr>
        <p:spPr>
          <a:xfrm>
            <a:off x="1204881" y="395506"/>
            <a:ext cx="72752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 sz="3200" dirty="0"/>
              <a:t>Equity Outcome: Positive Equity </a:t>
            </a:r>
            <a:br>
              <a:rPr lang="en-US" sz="3200" dirty="0"/>
            </a:br>
            <a:r>
              <a:rPr lang="en-US" sz="3200" dirty="0"/>
              <a:t>Change in ACT Test Data Across Income</a:t>
            </a:r>
            <a:endParaRPr sz="3200" dirty="0"/>
          </a:p>
        </p:txBody>
      </p:sp>
      <p:pic>
        <p:nvPicPr>
          <p:cNvPr id="582" name="Google Shape;58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719" y="2196992"/>
            <a:ext cx="10058400" cy="385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5374C-E6C0-F946-8DEB-8629B2704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898" y="1991637"/>
            <a:ext cx="6605737" cy="4277029"/>
          </a:xfrm>
          <a:prstGeom prst="rect">
            <a:avLst/>
          </a:prstGeom>
        </p:spPr>
      </p:pic>
      <p:sp>
        <p:nvSpPr>
          <p:cNvPr id="154" name="Google Shape;154;p19"/>
          <p:cNvSpPr/>
          <p:nvPr/>
        </p:nvSpPr>
        <p:spPr>
          <a:xfrm>
            <a:off x="1031620" y="2428020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7642127" y="2780792"/>
            <a:ext cx="18112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Year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19"/>
          <p:cNvCxnSpPr/>
          <p:nvPr/>
        </p:nvCxnSpPr>
        <p:spPr>
          <a:xfrm rot="10800000">
            <a:off x="7378677" y="2955580"/>
            <a:ext cx="72096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Google Shape;161;p19"/>
          <p:cNvSpPr txBox="1"/>
          <p:nvPr/>
        </p:nvSpPr>
        <p:spPr>
          <a:xfrm>
            <a:off x="8284362" y="5032264"/>
            <a:ext cx="17170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Year 2 and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9"/>
          <p:cNvCxnSpPr/>
          <p:nvPr/>
        </p:nvCxnSpPr>
        <p:spPr>
          <a:xfrm rot="10800000">
            <a:off x="7482943" y="5216930"/>
            <a:ext cx="652553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3" name="Google Shape;163;p19"/>
          <p:cNvSpPr txBox="1"/>
          <p:nvPr/>
        </p:nvSpPr>
        <p:spPr>
          <a:xfrm>
            <a:off x="148034" y="4489909"/>
            <a:ext cx="14067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Year 2 and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9"/>
          <p:cNvCxnSpPr/>
          <p:nvPr/>
        </p:nvCxnSpPr>
        <p:spPr>
          <a:xfrm>
            <a:off x="894564" y="4938654"/>
            <a:ext cx="451788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19"/>
          <p:cNvSpPr txBox="1"/>
          <p:nvPr/>
        </p:nvSpPr>
        <p:spPr>
          <a:xfrm>
            <a:off x="186474" y="2780792"/>
            <a:ext cx="1821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Year 1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9"/>
          <p:cNvCxnSpPr/>
          <p:nvPr/>
        </p:nvCxnSpPr>
        <p:spPr>
          <a:xfrm>
            <a:off x="968852" y="2965458"/>
            <a:ext cx="585951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9D4634-9968-6E42-A306-AF9039DE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345262" cy="1450757"/>
          </a:xfrm>
        </p:spPr>
        <p:txBody>
          <a:bodyPr>
            <a:noAutofit/>
          </a:bodyPr>
          <a:lstStyle/>
          <a:p>
            <a:r>
              <a:rPr lang="en-US" sz="4000" dirty="0"/>
              <a:t>Integrated Comprehensive Systems for Equity – </a:t>
            </a:r>
            <a:br>
              <a:rPr lang="en-US" sz="4000" dirty="0"/>
            </a:br>
            <a:r>
              <a:rPr lang="en-US" sz="4000" dirty="0"/>
              <a:t>Four Cornerstones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1215024" y="271687"/>
            <a:ext cx="726509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5400" dirty="0"/>
              <a:t>ICS Systems Change:</a:t>
            </a:r>
            <a:br>
              <a:rPr lang="en-US" sz="5400" dirty="0"/>
            </a:br>
            <a:r>
              <a:rPr lang="en-US" sz="5400" dirty="0"/>
              <a:t>7 Key Features (Continued)</a:t>
            </a:r>
            <a:endParaRPr sz="5000" dirty="0"/>
          </a:p>
        </p:txBody>
      </p:sp>
      <p:sp>
        <p:nvSpPr>
          <p:cNvPr id="363" name="Google Shape;363;p30"/>
          <p:cNvSpPr txBox="1">
            <a:spLocks noGrp="1"/>
          </p:cNvSpPr>
          <p:nvPr>
            <p:ph type="body" idx="1"/>
          </p:nvPr>
        </p:nvSpPr>
        <p:spPr>
          <a:xfrm>
            <a:off x="1097280" y="2024391"/>
            <a:ext cx="96926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91440" lvl="0" indent="-2349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700"/>
              <a:buChar char=" "/>
            </a:pPr>
            <a:r>
              <a:rPr lang="en-US" sz="3700" b="1" dirty="0">
                <a:latin typeface="Calibri" panose="020F0502020204030204" pitchFamily="34" charset="0"/>
                <a:cs typeface="Calibri" panose="020F0502020204030204" pitchFamily="34" charset="0"/>
              </a:rPr>
              <a:t>6. Develop the District’s Internal Collective Capacity    		vs. Piecemeal Outside Consultants</a:t>
            </a:r>
          </a:p>
          <a:p>
            <a:pPr marL="91440" marR="0" lvl="0" indent="-23495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3700"/>
              <a:buFont typeface="Calibri"/>
              <a:buChar char=" "/>
              <a:tabLst/>
              <a:defRPr/>
            </a:pPr>
            <a:r>
              <a:rPr lang="en-US" sz="37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kumimoji="0" lang="en-US" sz="37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District Leadership Team, School Leadership Team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91440" marR="0" lvl="0" indent="-23495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3700"/>
              <a:buFont typeface="Calibri"/>
              <a:buChar char=" "/>
              <a:tabLst/>
              <a:defRPr/>
            </a:pPr>
            <a:r>
              <a:rPr kumimoji="0" lang="en-US" sz="37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Participate in Institutes at 2 Levels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91440" marR="0" lvl="0" indent="-23495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3700"/>
              <a:buFont typeface="Calibri"/>
              <a:buChar char=" "/>
              <a:tabLst/>
              <a:defRPr/>
            </a:pPr>
            <a:r>
              <a:rPr kumimoji="0" lang="en-US" sz="37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Learn about the work</a:t>
            </a:r>
          </a:p>
          <a:p>
            <a:pPr marL="91440" marR="0" lvl="0" indent="-23495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3700"/>
              <a:buFont typeface="Calibri"/>
              <a:buChar char=" "/>
              <a:tabLst/>
              <a:defRPr/>
            </a:pPr>
            <a:r>
              <a:rPr kumimoji="0" lang="en-US" sz="37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Learn to lead the work with staff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91440" lvl="0" indent="-2349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700"/>
              <a:buChar char=" "/>
            </a:pP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20"/>
              <a:buNone/>
            </a:pPr>
            <a:endParaRPr sz="222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1122947" y="718482"/>
            <a:ext cx="7394752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4000"/>
            </a:pPr>
            <a:r>
              <a:rPr lang="en-US" dirty="0"/>
              <a:t>ICS Systems Change:</a:t>
            </a:r>
            <a:br>
              <a:rPr lang="en-US" dirty="0"/>
            </a:br>
            <a:r>
              <a:rPr lang="en-US" dirty="0"/>
              <a:t>7 Key Features (Continued)</a:t>
            </a:r>
            <a:endParaRPr dirty="0"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1122947" y="1806551"/>
            <a:ext cx="10071922" cy="43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6686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66866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300"/>
              <a:buNone/>
            </a:pPr>
            <a:r>
              <a:rPr lang="en-US" sz="3300" b="1" dirty="0"/>
              <a:t>7.  	Accountability </a:t>
            </a:r>
            <a:br>
              <a:rPr lang="en-US" sz="3300" b="1" dirty="0"/>
            </a:b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90169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300"/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a.  Equity audit data </a:t>
            </a:r>
            <a:endParaRPr dirty="0"/>
          </a:p>
          <a:p>
            <a:pPr marL="901690" lvl="5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300"/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b.  Updated annually </a:t>
            </a:r>
            <a:endParaRPr dirty="0"/>
          </a:p>
          <a:p>
            <a:pPr marL="901690" lvl="5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300"/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c.  Expect measurable progress for all students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A4004-457E-0742-B9D1-7FABA839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407893" cy="145075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Integrated Comprehensive Systems for Equity – </a:t>
            </a:r>
            <a:br>
              <a:rPr lang="en-US" sz="2800" dirty="0"/>
            </a:br>
            <a:r>
              <a:rPr lang="en-US" sz="2800" dirty="0"/>
              <a:t>Four Cornerstones</a:t>
            </a:r>
            <a:br>
              <a:rPr lang="en-US" sz="2800" dirty="0"/>
            </a:br>
            <a:r>
              <a:rPr lang="en-US" sz="1400" dirty="0"/>
              <a:t>Beyond piecemeal, “Initiatives”, “Models”, and Approaches that try to “fix” students and educators to instead </a:t>
            </a:r>
            <a:r>
              <a:rPr lang="en-US" sz="1400" dirty="0">
                <a:solidFill>
                  <a:srgbClr val="55919A"/>
                </a:solidFill>
              </a:rPr>
              <a:t>Systems Change for All</a:t>
            </a:r>
            <a:r>
              <a:rPr lang="en-US" sz="1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FC937-CD4D-7645-92D9-F9B869F86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17"/>
          <a:stretch/>
        </p:blipFill>
        <p:spPr>
          <a:xfrm>
            <a:off x="3529013" y="1793038"/>
            <a:ext cx="5314950" cy="44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09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 txBox="1">
            <a:spLocks noGrp="1"/>
          </p:cNvSpPr>
          <p:nvPr>
            <p:ph type="title"/>
          </p:nvPr>
        </p:nvSpPr>
        <p:spPr>
          <a:xfrm>
            <a:off x="1126957" y="360893"/>
            <a:ext cx="756959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5919A"/>
              </a:buClr>
              <a:buSzPts val="4320"/>
              <a:buFont typeface="Calibri"/>
              <a:buNone/>
            </a:pPr>
            <a:r>
              <a:rPr lang="en-US" sz="4320" dirty="0"/>
              <a:t>Provide a Framework to Bring Together District/School Efforts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CF145-7DE4-480B-9179-8F2AEC670312}"/>
              </a:ext>
            </a:extLst>
          </p:cNvPr>
          <p:cNvSpPr txBox="1"/>
          <p:nvPr/>
        </p:nvSpPr>
        <p:spPr>
          <a:xfrm>
            <a:off x="3126423" y="4201328"/>
            <a:ext cx="3307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F3F3F"/>
                </a:solidFill>
              </a:rPr>
              <a:t>“Beyond Initiative Fatigue”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2AF64-D7EE-A8D5-E1E6-08CC3DA1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67" y="2301278"/>
            <a:ext cx="5018762" cy="35120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>
            <a:spLocks noGrp="1"/>
          </p:cNvSpPr>
          <p:nvPr>
            <p:ph type="title"/>
          </p:nvPr>
        </p:nvSpPr>
        <p:spPr>
          <a:xfrm>
            <a:off x="1106905" y="593669"/>
            <a:ext cx="7546431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5919A"/>
              </a:buClr>
              <a:buSzPts val="3200"/>
              <a:buFont typeface="Calibri"/>
              <a:buNone/>
            </a:pPr>
            <a:r>
              <a:rPr lang="en-US" sz="3200" dirty="0"/>
              <a:t>Provide a Framework and Process To Advance  School Improvement Plan and District Strategic Plan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CCE60-8EF1-A5C6-BC3B-70ECF6B99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82" y="1975602"/>
            <a:ext cx="5998923" cy="41979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5"/>
          <p:cNvGrpSpPr/>
          <p:nvPr/>
        </p:nvGrpSpPr>
        <p:grpSpPr>
          <a:xfrm>
            <a:off x="825562" y="2208961"/>
            <a:ext cx="11202362" cy="3263573"/>
            <a:chOff x="-13373" y="2268450"/>
            <a:chExt cx="11202362" cy="3263573"/>
          </a:xfrm>
        </p:grpSpPr>
        <p:sp>
          <p:nvSpPr>
            <p:cNvPr id="166" name="Google Shape;166;p5"/>
            <p:cNvSpPr/>
            <p:nvPr/>
          </p:nvSpPr>
          <p:spPr>
            <a:xfrm>
              <a:off x="-13373" y="2667454"/>
              <a:ext cx="1464900" cy="1262400"/>
            </a:xfrm>
            <a:prstGeom prst="roundRect">
              <a:avLst>
                <a:gd name="adj" fmla="val 10000"/>
              </a:avLst>
            </a:prstGeom>
            <a:solidFill>
              <a:srgbClr val="68A4A3">
                <a:alpha val="24705"/>
              </a:srgbClr>
            </a:solidFill>
            <a:ln w="19050" cap="flat" cmpd="sng">
              <a:solidFill>
                <a:srgbClr val="667B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-13368" y="2667459"/>
              <a:ext cx="1464973" cy="653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Introduction to ICS: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2.5 hours 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DLT, Principals, and Board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574888" y="5244023"/>
              <a:ext cx="860579" cy="288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560069" y="3239950"/>
              <a:ext cx="261113" cy="2541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67B51"/>
            </a:solidFill>
            <a:ln w="9525" cap="flat" cmpd="sng">
              <a:solidFill>
                <a:srgbClr val="667B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 rot="19380000">
              <a:off x="1488433" y="3729024"/>
              <a:ext cx="212190" cy="12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  <a:tabLst/>
                <a:defRPr/>
              </a:pPr>
              <a:endPara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986252" y="2630476"/>
              <a:ext cx="1346893" cy="1262526"/>
            </a:xfrm>
            <a:prstGeom prst="roundRect">
              <a:avLst>
                <a:gd name="adj" fmla="val 10000"/>
              </a:avLst>
            </a:prstGeom>
            <a:solidFill>
              <a:srgbClr val="68A4A3">
                <a:alpha val="34901"/>
              </a:srgbClr>
            </a:solidFill>
            <a:ln w="19050" cap="flat" cmpd="sng">
              <a:solidFill>
                <a:srgbClr val="FFB8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1932780" y="2764160"/>
              <a:ext cx="1453839" cy="841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 Day Institute Part I: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DLT, SLT, and Board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140279" y="5232215"/>
              <a:ext cx="860579" cy="288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 rot="3000000">
              <a:off x="3227880" y="3960442"/>
              <a:ext cx="199424" cy="21405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B84D"/>
            </a:solidFill>
            <a:ln w="9525" cap="flat" cmpd="sng">
              <a:solidFill>
                <a:srgbClr val="FFB8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 rot="7800000">
              <a:off x="3258560" y="3229360"/>
              <a:ext cx="139597" cy="12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  <a:tabLst/>
                <a:defRPr/>
              </a:pPr>
              <a:endPara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92449" y="4240476"/>
              <a:ext cx="1145700" cy="1127726"/>
            </a:xfrm>
            <a:prstGeom prst="roundRect">
              <a:avLst>
                <a:gd name="adj" fmla="val 10000"/>
              </a:avLst>
            </a:prstGeom>
            <a:solidFill>
              <a:srgbClr val="68A4A3">
                <a:alpha val="49803"/>
              </a:srgbClr>
            </a:solidFill>
            <a:ln w="19050" cap="flat" cmpd="sng">
              <a:solidFill>
                <a:srgbClr val="DA5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3338837" y="4241387"/>
              <a:ext cx="1267800" cy="1037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Community  Ally Academy: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 evening sessions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731835" y="5212099"/>
              <a:ext cx="860579" cy="288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 rot="18840000">
              <a:off x="4515493" y="4040513"/>
              <a:ext cx="210768" cy="21405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A541F"/>
            </a:solidFill>
            <a:ln w="9525" cap="flat" cmpd="sng">
              <a:solidFill>
                <a:srgbClr val="DA5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 rot="1331068">
              <a:off x="4517832" y="4312016"/>
              <a:ext cx="147538" cy="12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  <a:tabLst/>
                <a:defRPr/>
              </a:pPr>
              <a:endPara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171157" y="2467093"/>
              <a:ext cx="1149898" cy="1511484"/>
            </a:xfrm>
            <a:prstGeom prst="roundRect">
              <a:avLst>
                <a:gd name="adj" fmla="val 10000"/>
              </a:avLst>
            </a:prstGeom>
            <a:solidFill>
              <a:srgbClr val="68A4A3">
                <a:alpha val="64705"/>
              </a:srgbClr>
            </a:solidFill>
            <a:ln w="19050" cap="flat" cmpd="sng">
              <a:solidFill>
                <a:srgbClr val="68A4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4171157" y="2507199"/>
              <a:ext cx="1149898" cy="1221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DLT - District Modules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SLT - Facilitate Modules with Staff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258206" y="5212515"/>
              <a:ext cx="860579" cy="288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 rot="2820000">
              <a:off x="5417494" y="3994175"/>
              <a:ext cx="233438" cy="21405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8A4A3"/>
            </a:solidFill>
            <a:ln w="9525" cap="flat" cmpd="sng">
              <a:solidFill>
                <a:srgbClr val="68A4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 rot="-1199717">
              <a:off x="6275008" y="3138911"/>
              <a:ext cx="169223" cy="12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  <a:tabLst/>
                <a:defRPr/>
              </a:pPr>
              <a:endPara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708230" y="4215946"/>
              <a:ext cx="1281168" cy="1101285"/>
            </a:xfrm>
            <a:prstGeom prst="roundRect">
              <a:avLst>
                <a:gd name="adj" fmla="val 10000"/>
              </a:avLst>
            </a:prstGeom>
            <a:solidFill>
              <a:srgbClr val="68A4A3">
                <a:alpha val="74901"/>
              </a:srgbClr>
            </a:solidFill>
            <a:ln w="19050" cap="flat" cmpd="sng">
              <a:solidFill>
                <a:srgbClr val="667B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5748324" y="4202579"/>
              <a:ext cx="1267926" cy="100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School Board Academy: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Four - 3 hour sessions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843592" y="5224318"/>
              <a:ext cx="860579" cy="288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18900000">
              <a:off x="7055803" y="3988036"/>
              <a:ext cx="178838" cy="21405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67B51"/>
            </a:solidFill>
            <a:ln w="9525" cap="flat" cmpd="sng">
              <a:solidFill>
                <a:srgbClr val="667B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 rot="801297">
              <a:off x="7938844" y="3008650"/>
              <a:ext cx="125187" cy="12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  <a:tabLst/>
                <a:defRPr/>
              </a:pPr>
              <a:endPara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582557" y="2448278"/>
              <a:ext cx="1406101" cy="1463734"/>
            </a:xfrm>
            <a:prstGeom prst="roundRect">
              <a:avLst>
                <a:gd name="adj" fmla="val 10000"/>
              </a:avLst>
            </a:prstGeom>
            <a:solidFill>
              <a:srgbClr val="68A4A3">
                <a:alpha val="84705"/>
              </a:srgbClr>
            </a:solidFill>
            <a:ln w="19050" cap="flat" cmpd="sng">
              <a:solidFill>
                <a:srgbClr val="FFB8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6595925" y="2515120"/>
              <a:ext cx="1406101" cy="975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ICS Team Coaching: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 years 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(4 times per year)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525849" y="5238135"/>
              <a:ext cx="860579" cy="288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264197" y="3246330"/>
              <a:ext cx="288676" cy="2675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B84D"/>
            </a:solidFill>
            <a:ln w="9525" cap="flat" cmpd="sng">
              <a:solidFill>
                <a:srgbClr val="FFB8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 rot="20132378">
              <a:off x="8868403" y="3608730"/>
              <a:ext cx="136568" cy="12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  <a:tabLst/>
                <a:defRPr/>
              </a:pPr>
              <a:endPara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911945" y="2268450"/>
              <a:ext cx="1309332" cy="1601085"/>
            </a:xfrm>
            <a:prstGeom prst="roundRect">
              <a:avLst>
                <a:gd name="adj" fmla="val 10000"/>
              </a:avLst>
            </a:prstGeom>
            <a:solidFill>
              <a:srgbClr val="68A4A3"/>
            </a:solidFill>
            <a:ln w="19050" cap="flat" cmpd="sng">
              <a:solidFill>
                <a:srgbClr val="DA5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8885202" y="2362023"/>
              <a:ext cx="1322737" cy="1393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ICS  Institute Part II - Co-Plan to Co-Serve to Co-Learn (C3):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DLT, SLT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0328410" y="5229799"/>
              <a:ext cx="860579" cy="288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5"/>
          <p:cNvSpPr txBox="1"/>
          <p:nvPr/>
        </p:nvSpPr>
        <p:spPr>
          <a:xfrm>
            <a:off x="2137275" y="5470480"/>
            <a:ext cx="842544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Additional Professional Development as Needed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(e.g., students with significant disabilities, students with challenging behaviors, new staff orientation, etc.)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416CB-FAE4-4B12-B636-64CD9E837250}"/>
              </a:ext>
            </a:extLst>
          </p:cNvPr>
          <p:cNvSpPr txBox="1"/>
          <p:nvPr/>
        </p:nvSpPr>
        <p:spPr>
          <a:xfrm>
            <a:off x="5348" y="6034505"/>
            <a:ext cx="12181304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2272410" y="5397730"/>
            <a:ext cx="8115075" cy="793200"/>
          </a:xfrm>
          <a:prstGeom prst="roundRect">
            <a:avLst>
              <a:gd name="adj" fmla="val 10000"/>
            </a:avLst>
          </a:prstGeom>
          <a:noFill/>
          <a:ln w="19050" cap="flat" cmpd="sng">
            <a:solidFill>
              <a:srgbClr val="68A4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4;p5">
            <a:extLst>
              <a:ext uri="{FF2B5EF4-FFF2-40B4-BE49-F238E27FC236}">
                <a16:creationId xmlns:a16="http://schemas.microsoft.com/office/drawing/2014/main" id="{82A3263F-C63C-4463-8CBD-EE52BEEA4F94}"/>
              </a:ext>
            </a:extLst>
          </p:cNvPr>
          <p:cNvSpPr/>
          <p:nvPr/>
        </p:nvSpPr>
        <p:spPr>
          <a:xfrm>
            <a:off x="4299426" y="3184405"/>
            <a:ext cx="306371" cy="24078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B84D"/>
          </a:solidFill>
          <a:ln w="9525" cap="flat" cmpd="sng">
            <a:solidFill>
              <a:srgbClr val="FFB8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84;p5">
            <a:extLst>
              <a:ext uri="{FF2B5EF4-FFF2-40B4-BE49-F238E27FC236}">
                <a16:creationId xmlns:a16="http://schemas.microsoft.com/office/drawing/2014/main" id="{91193C8B-A9AF-48A9-9893-5C730E6F6516}"/>
              </a:ext>
            </a:extLst>
          </p:cNvPr>
          <p:cNvSpPr/>
          <p:nvPr/>
        </p:nvSpPr>
        <p:spPr>
          <a:xfrm>
            <a:off x="6555882" y="3178033"/>
            <a:ext cx="327017" cy="25415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68A4A3"/>
          </a:solidFill>
          <a:ln w="9525" cap="flat" cmpd="sng">
            <a:solidFill>
              <a:srgbClr val="68A4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3206C6-1B85-ED40-A8A5-C9AD0CD5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ICS Equity Implementation Process – </a:t>
            </a:r>
            <a:br>
              <a:rPr lang="en-US" sz="3200" dirty="0"/>
            </a:br>
            <a:r>
              <a:rPr lang="en-US" sz="3200" dirty="0"/>
              <a:t>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21755197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dirty="0"/>
              <a:t>ICS Systems Change:</a:t>
            </a:r>
            <a:br>
              <a:rPr lang="en-US" dirty="0"/>
            </a:br>
            <a:r>
              <a:rPr lang="en-US" dirty="0"/>
              <a:t>7 Key Features</a:t>
            </a:r>
            <a:endParaRPr dirty="0"/>
          </a:p>
        </p:txBody>
      </p:sp>
      <p:sp>
        <p:nvSpPr>
          <p:cNvPr id="257" name="Google Shape;257;p26"/>
          <p:cNvSpPr txBox="1">
            <a:spLocks noGrp="1"/>
          </p:cNvSpPr>
          <p:nvPr>
            <p:ph type="body" idx="1"/>
          </p:nvPr>
        </p:nvSpPr>
        <p:spPr>
          <a:xfrm>
            <a:off x="960504" y="197099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66866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700" dirty="0">
                <a:latin typeface="Calibri"/>
                <a:ea typeface="Calibri"/>
                <a:cs typeface="Calibri"/>
                <a:sym typeface="Calibri"/>
              </a:rPr>
              <a:t>1. </a:t>
            </a:r>
            <a:br>
              <a:rPr lang="en-US" sz="37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37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700" dirty="0">
                <a:latin typeface="Calibri"/>
                <a:ea typeface="Calibri"/>
                <a:cs typeface="Calibri"/>
                <a:sym typeface="Calibri"/>
              </a:rPr>
              <a:t>	a.  A Framework – Not piecemeal</a:t>
            </a:r>
            <a:endParaRPr dirty="0"/>
          </a:p>
          <a:p>
            <a:pPr marL="66866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3700"/>
              <a:buNone/>
            </a:pPr>
            <a:endParaRPr sz="3700" dirty="0">
              <a:latin typeface="Calibri"/>
              <a:ea typeface="Calibri"/>
              <a:cs typeface="Calibri"/>
              <a:sym typeface="Calibri"/>
            </a:endParaRPr>
          </a:p>
          <a:p>
            <a:pPr marL="66866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3700"/>
              <a:buNone/>
            </a:pPr>
            <a:r>
              <a:rPr lang="en-US" sz="3700" dirty="0">
                <a:latin typeface="Calibri"/>
                <a:ea typeface="Calibri"/>
                <a:cs typeface="Calibri"/>
                <a:sym typeface="Calibri"/>
              </a:rPr>
              <a:t>   	b.  A Process – Step by Step to guide the work</a:t>
            </a:r>
            <a:endParaRPr dirty="0"/>
          </a:p>
          <a:p>
            <a:pPr marL="286322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</a:pPr>
            <a:endParaRPr sz="3700" dirty="0">
              <a:latin typeface="Calibri"/>
              <a:ea typeface="Calibri"/>
              <a:cs typeface="Calibri"/>
              <a:sym typeface="Calibri"/>
            </a:endParaRPr>
          </a:p>
          <a:p>
            <a:pPr marL="286322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700"/>
              <a:buNone/>
            </a:pPr>
            <a:r>
              <a:rPr lang="en-US" sz="3700" dirty="0">
                <a:latin typeface="Calibri"/>
                <a:ea typeface="Calibri"/>
                <a:cs typeface="Calibri"/>
                <a:sym typeface="Calibri"/>
              </a:rPr>
              <a:t>	c.  </a:t>
            </a:r>
            <a:r>
              <a:rPr lang="en-US" sz="3700" b="1" u="sng" dirty="0">
                <a:latin typeface="Calibri"/>
                <a:ea typeface="Calibri"/>
                <a:cs typeface="Calibri"/>
                <a:sym typeface="Calibri"/>
              </a:rPr>
              <a:t>Not an “Initiative”, Not a “Model”,  Not a </a:t>
            </a:r>
            <a:r>
              <a:rPr lang="en-US" sz="3700" b="1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700" b="1" u="sng" dirty="0">
                <a:latin typeface="Calibri"/>
                <a:ea typeface="Calibri"/>
                <a:cs typeface="Calibri"/>
                <a:sym typeface="Calibri"/>
              </a:rPr>
              <a:t>“Program”, Not a “Diversity Workshop”</a:t>
            </a:r>
            <a:r>
              <a:rPr lang="en-US" sz="3700" dirty="0">
                <a:latin typeface="Calibri"/>
                <a:ea typeface="Calibri"/>
                <a:cs typeface="Calibri"/>
                <a:sym typeface="Calibri"/>
              </a:rPr>
              <a:t>–  systems 	change for all anchors all work in setting</a:t>
            </a:r>
            <a:endParaRPr dirty="0"/>
          </a:p>
          <a:p>
            <a:pPr marL="66866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50"/>
              <a:buNone/>
            </a:pPr>
            <a:endParaRPr sz="1850" dirty="0"/>
          </a:p>
          <a:p>
            <a:pPr marL="356188" lvl="0" indent="-17184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 dirty="0"/>
          </a:p>
          <a:p>
            <a:pPr marL="356188" lvl="0" indent="-17184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 dirty="0"/>
          </a:p>
          <a:p>
            <a:pPr marL="356188" lvl="0" indent="-17184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 dirty="0"/>
          </a:p>
          <a:p>
            <a:pPr marL="231457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65"/>
              <a:buNone/>
            </a:pPr>
            <a:endParaRPr sz="1665" dirty="0"/>
          </a:p>
          <a:p>
            <a:pPr marL="669941" lvl="2" indent="-20708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95"/>
              <a:buNone/>
            </a:pPr>
            <a:endParaRPr sz="1295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5000" dirty="0"/>
              <a:t>ICS Systems Change:</a:t>
            </a:r>
            <a:br>
              <a:rPr lang="en-US" sz="5000" dirty="0"/>
            </a:br>
            <a:r>
              <a:rPr lang="en-US" sz="5000" dirty="0"/>
              <a:t>7 Key Features (Continued)</a:t>
            </a:r>
            <a:endParaRPr sz="5000" dirty="0"/>
          </a:p>
        </p:txBody>
      </p:sp>
      <p:sp>
        <p:nvSpPr>
          <p:cNvPr id="278" name="Google Shape;278;p29"/>
          <p:cNvSpPr txBox="1">
            <a:spLocks noGrp="1"/>
          </p:cNvSpPr>
          <p:nvPr>
            <p:ph type="body" idx="1"/>
          </p:nvPr>
        </p:nvSpPr>
        <p:spPr>
          <a:xfrm>
            <a:off x="1236076" y="1933416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None/>
            </a:pPr>
            <a:r>
              <a:rPr lang="en-US" sz="4000" b="1" dirty="0"/>
              <a:t>2.  Research/Evidence-Based</a:t>
            </a: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 "/>
            </a:pPr>
            <a:r>
              <a:rPr lang="en-US" sz="4000" dirty="0"/>
              <a:t>- 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Grounded in over 45 years of  research</a:t>
            </a: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 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- Outcome data from Districts/Schools implementing </a:t>
            </a:r>
            <a:r>
              <a:rPr lang="en-US" sz="4000" dirty="0"/>
              <a:t>the research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9BD0-8D40-418B-A708-6B7932AF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370315" cy="1450757"/>
          </a:xfrm>
        </p:spPr>
        <p:txBody>
          <a:bodyPr/>
          <a:lstStyle/>
          <a:p>
            <a:r>
              <a:rPr lang="en-US" dirty="0"/>
              <a:t>ICS Systems Change:</a:t>
            </a:r>
            <a:br>
              <a:rPr lang="en-US" dirty="0"/>
            </a:br>
            <a:r>
              <a:rPr lang="en-US" dirty="0"/>
              <a:t>7 Key Features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FB3B9-B588-416E-AEAD-7A4FE342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024" y="1845734"/>
            <a:ext cx="9803879" cy="4023300"/>
          </a:xfrm>
        </p:spPr>
        <p:txBody>
          <a:bodyPr>
            <a:normAutofit/>
          </a:bodyPr>
          <a:lstStyle/>
          <a:p>
            <a:r>
              <a:rPr lang="en-US" sz="4800" b="1" dirty="0"/>
              <a:t>3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.  Systems Change for All</a:t>
            </a:r>
          </a:p>
          <a:p>
            <a:pPr lvl="1"/>
            <a:br>
              <a:rPr kumimoji="0" lang="en-US" sz="4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n-US" sz="4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a. </a:t>
            </a:r>
            <a:r>
              <a:rPr lang="en-US" sz="4600" dirty="0"/>
              <a:t>H</a:t>
            </a:r>
            <a:r>
              <a:rPr kumimoji="0" lang="en-US" sz="4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igh-quality teaching and learning for all students and increasing achievement for all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950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CEB9-9CF5-49CB-891A-AB48986C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ICS Systems Change:</a:t>
            </a:r>
            <a:br>
              <a:rPr lang="en-US" dirty="0"/>
            </a:br>
            <a:r>
              <a:rPr lang="en-US" dirty="0"/>
              <a:t>7 Key Features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FFA02-955C-4B31-BD3B-C36CFDD43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All Districts Have Strengths</a:t>
            </a:r>
          </a:p>
          <a:p>
            <a:endParaRPr lang="en-US" sz="4000" dirty="0"/>
          </a:p>
          <a:p>
            <a:r>
              <a:rPr lang="en-US" sz="4000" dirty="0"/>
              <a:t>4.  And, in all districts, all students can achieve more.</a:t>
            </a:r>
          </a:p>
          <a:p>
            <a:endParaRPr lang="en-US" sz="2400" dirty="0"/>
          </a:p>
          <a:p>
            <a:r>
              <a:rPr lang="en-US" sz="2400" dirty="0"/>
              <a:t>Please see the following slides for examples from districts.</a:t>
            </a:r>
          </a:p>
        </p:txBody>
      </p:sp>
    </p:spTree>
    <p:extLst>
      <p:ext uri="{BB962C8B-B14F-4D97-AF65-F5344CB8AC3E}">
        <p14:creationId xmlns:p14="http://schemas.microsoft.com/office/powerpoint/2010/main" val="746189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28581DC4-C718-FC4A-B7E6-4DB1ED7C8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" r="6286"/>
          <a:stretch/>
        </p:blipFill>
        <p:spPr>
          <a:xfrm>
            <a:off x="218514" y="1951814"/>
            <a:ext cx="6049348" cy="3890523"/>
          </a:xfrm>
          <a:prstGeom prst="rect">
            <a:avLst/>
          </a:prstGeom>
        </p:spPr>
      </p:pic>
      <p:pic>
        <p:nvPicPr>
          <p:cNvPr id="5" name="Picture 4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245104D3-58A7-6B4D-BA6A-EC56B10A2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54"/>
          <a:stretch/>
        </p:blipFill>
        <p:spPr>
          <a:xfrm>
            <a:off x="6096000" y="2267390"/>
            <a:ext cx="6073722" cy="38905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E27C6-1B9A-463A-946C-C047404D8993}"/>
              </a:ext>
            </a:extLst>
          </p:cNvPr>
          <p:cNvSpPr txBox="1"/>
          <p:nvPr/>
        </p:nvSpPr>
        <p:spPr>
          <a:xfrm>
            <a:off x="218514" y="5676960"/>
            <a:ext cx="604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These examples show that all students in our districts can be achieving more and that this work will advance the learning of all students in the district.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(</a:t>
            </a:r>
            <a:r>
              <a:rPr lang="en-US" sz="1200" dirty="0">
                <a:solidFill>
                  <a:srgbClr val="3F3F3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Please 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ote the students who are middle/upper class and scored basic/below basic).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D7D76-9500-494D-8AA9-C43C0308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Examples</a:t>
            </a:r>
          </a:p>
        </p:txBody>
      </p:sp>
    </p:spTree>
    <p:extLst>
      <p:ext uri="{BB962C8B-B14F-4D97-AF65-F5344CB8AC3E}">
        <p14:creationId xmlns:p14="http://schemas.microsoft.com/office/powerpoint/2010/main" val="19541839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9604420-5438-684A-A65E-9629AF7F1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8" r="10692" b="7119"/>
          <a:stretch/>
        </p:blipFill>
        <p:spPr>
          <a:xfrm>
            <a:off x="1383587" y="1857375"/>
            <a:ext cx="5918140" cy="4443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EF9EA5-7B0F-4889-9654-B5B104FD1C8F}"/>
              </a:ext>
            </a:extLst>
          </p:cNvPr>
          <p:cNvSpPr txBox="1"/>
          <p:nvPr/>
        </p:nvSpPr>
        <p:spPr>
          <a:xfrm>
            <a:off x="7406544" y="2228671"/>
            <a:ext cx="2958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note the White students scoring basic/below basic.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70432-337F-B54E-BC3A-835735EC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Examples</a:t>
            </a:r>
          </a:p>
        </p:txBody>
      </p:sp>
    </p:spTree>
    <p:extLst>
      <p:ext uri="{BB962C8B-B14F-4D97-AF65-F5344CB8AC3E}">
        <p14:creationId xmlns:p14="http://schemas.microsoft.com/office/powerpoint/2010/main" val="20551228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750</Words>
  <Application>Microsoft Macintosh PowerPoint</Application>
  <PresentationFormat>Widescreen</PresentationFormat>
  <Paragraphs>86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Retrospect</vt:lpstr>
      <vt:lpstr>Integrated Comprehensive Systems for Equity –  Four Cornerstones Beyond piecemeal, “Initiatives”, “Models”, and Approaches that try to “fix” students and educators to instead Systems Change for All.</vt:lpstr>
      <vt:lpstr>Integrated Comprehensive Systems for Equity –  Four Cornerstones</vt:lpstr>
      <vt:lpstr>ICS Equity Implementation Process –  Implementation Science</vt:lpstr>
      <vt:lpstr>ICS Systems Change: 7 Key Features</vt:lpstr>
      <vt:lpstr>ICS Systems Change: 7 Key Features (Continued)</vt:lpstr>
      <vt:lpstr>ICS Systems Change: 7 Key Features (Continued)</vt:lpstr>
      <vt:lpstr>        ICS Systems Change: 7 Key Features (Continued)</vt:lpstr>
      <vt:lpstr>District Examples</vt:lpstr>
      <vt:lpstr>District Examples</vt:lpstr>
      <vt:lpstr>District Examples</vt:lpstr>
      <vt:lpstr>ICS Systems Change: 7 Key Features (Continued)</vt:lpstr>
      <vt:lpstr>River Bluff H.S. - Percentage of Student Group Enrolled in 1+ AP/Honors Course</vt:lpstr>
      <vt:lpstr>River Bluff H.S. - Percentage of Student Group Enrolled in 1+ AP/Honors Course</vt:lpstr>
      <vt:lpstr>  Templeton School District - Graduation Rate Increase</vt:lpstr>
      <vt:lpstr>Equity Outcome:  ACT Test Score Across Ability</vt:lpstr>
      <vt:lpstr>Equity Outcome: Positive Equity  Change in ACT Test Data Across Race</vt:lpstr>
      <vt:lpstr>Equity Outcome: Positive Equity  Change in ACT Test Data Across Race</vt:lpstr>
      <vt:lpstr>Equity Outcome: Positive Equity  Change in ACT Test Data Across Race</vt:lpstr>
      <vt:lpstr>Equity Outcome: Positive Equity  Change in ACT Test Data Across Income</vt:lpstr>
      <vt:lpstr>ICS Systems Change: 7 Key Features (Continued)</vt:lpstr>
      <vt:lpstr>ICS Systems Change: 7 Key Features (Continued)</vt:lpstr>
      <vt:lpstr>Integrated Comprehensive Systems for Equity –  Four Cornerstones Beyond piecemeal, “Initiatives”, “Models”, and Approaches that try to “fix” students and educators to instead Systems Change for All.</vt:lpstr>
      <vt:lpstr>Provide a Framework to Bring Together District/School Efforts</vt:lpstr>
      <vt:lpstr>Provide a Framework and Process To Advance  School Improvement Plan and District Strategic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Comprehensive Systems for Equity Institute Part 1 </dc:title>
  <dc:creator>Colleen Capper</dc:creator>
  <cp:lastModifiedBy>ICS Equity</cp:lastModifiedBy>
  <cp:revision>55</cp:revision>
  <dcterms:created xsi:type="dcterms:W3CDTF">2020-06-18T17:59:23Z</dcterms:created>
  <dcterms:modified xsi:type="dcterms:W3CDTF">2022-09-28T17:00:40Z</dcterms:modified>
</cp:coreProperties>
</file>