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7"/>
  </p:notesMasterIdLst>
  <p:sldIdLst>
    <p:sldId id="4539" r:id="rId2"/>
    <p:sldId id="4682" r:id="rId3"/>
    <p:sldId id="4523" r:id="rId4"/>
    <p:sldId id="4683" r:id="rId5"/>
    <p:sldId id="264" r:id="rId6"/>
    <p:sldId id="340" r:id="rId7"/>
    <p:sldId id="341" r:id="rId8"/>
    <p:sldId id="4513" r:id="rId9"/>
    <p:sldId id="352" r:id="rId10"/>
    <p:sldId id="344" r:id="rId11"/>
    <p:sldId id="4509" r:id="rId12"/>
    <p:sldId id="4511" r:id="rId13"/>
    <p:sldId id="373" r:id="rId14"/>
    <p:sldId id="4529" r:id="rId15"/>
    <p:sldId id="4525" r:id="rId16"/>
    <p:sldId id="4526" r:id="rId17"/>
    <p:sldId id="4528" r:id="rId18"/>
    <p:sldId id="353" r:id="rId19"/>
    <p:sldId id="355" r:id="rId20"/>
    <p:sldId id="357" r:id="rId21"/>
    <p:sldId id="358" r:id="rId22"/>
    <p:sldId id="362" r:id="rId23"/>
    <p:sldId id="360" r:id="rId24"/>
    <p:sldId id="364" r:id="rId25"/>
    <p:sldId id="365" r:id="rId26"/>
    <p:sldId id="367" r:id="rId27"/>
    <p:sldId id="368" r:id="rId28"/>
    <p:sldId id="369" r:id="rId29"/>
    <p:sldId id="371" r:id="rId30"/>
    <p:sldId id="4512" r:id="rId31"/>
    <p:sldId id="375" r:id="rId32"/>
    <p:sldId id="377" r:id="rId33"/>
    <p:sldId id="378" r:id="rId34"/>
    <p:sldId id="4524" r:id="rId35"/>
    <p:sldId id="379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1" roundtripDataSignature="AMtx7mgT1nyIKZzQi052uizo/GQ+l8pA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CB8D41-2872-4408-8412-72424B8FB6B5}">
  <a:tblStyle styleId="{97CB8D41-2872-4408-8412-72424B8FB6B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9F9"/>
          </a:solidFill>
        </a:fill>
      </a:tcStyle>
    </a:wholeTbl>
    <a:band1H>
      <a:tcTxStyle/>
      <a:tcStyle>
        <a:tcBdr/>
        <a:fill>
          <a:solidFill>
            <a:srgbClr val="F2F2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2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90DA10-B973-4C3F-A0D8-F56B6F09710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2"/>
    <p:restoredTop sz="95707"/>
  </p:normalViewPr>
  <p:slideViewPr>
    <p:cSldViewPr snapToGrid="0" snapToObjects="1">
      <p:cViewPr varScale="1">
        <p:scale>
          <a:sx n="104" d="100"/>
          <a:sy n="104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141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4" name="Google Shape;1024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849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9" name="Google Shape;1149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77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1" name="Google Shape;1161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219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9" name="Google Shape;96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90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300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2" name="Google Shape;1042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4" name="Google Shape;1054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6" name="Google Shape;1066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2" name="Google Shape;1072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5" name="Google Shape;1095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674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4" name="Google Shape;1084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7" name="Google Shape;1107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3" name="Google Shape;1113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4" name="Google Shape;1124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246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0" name="Google Shape;1130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7081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6" name="Google Shape;1136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8917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9" name="Google Shape;1149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1" name="Google Shape;1161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679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3" name="Google Shape;1173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5" name="Google Shape;118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9" name="Google Shape;94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3652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1" name="Google Shape;1191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7" name="Google Shape;1197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3" name="Google Shape;963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9" name="Google Shape;96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9" name="Google Shape;96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81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6" name="Google Shape;1036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5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9" name="Google Shape;989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855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6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6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2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32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32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Google Shape;51;p132"/>
          <p:cNvSpPr txBox="1">
            <a:spLocks noGrp="1"/>
          </p:cNvSpPr>
          <p:nvPr>
            <p:ph type="ftr" idx="11"/>
          </p:nvPr>
        </p:nvSpPr>
        <p:spPr>
          <a:xfrm>
            <a:off x="404754" y="6367315"/>
            <a:ext cx="11443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32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53" name="Google Shape;53;p132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4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34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134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4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8" name="Google Shape;68;p134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4"/>
          <p:cNvSpPr txBox="1">
            <a:spLocks noGrp="1"/>
          </p:cNvSpPr>
          <p:nvPr>
            <p:ph type="dt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Google Shape;70;p134"/>
          <p:cNvSpPr txBox="1">
            <a:spLocks noGrp="1"/>
          </p:cNvSpPr>
          <p:nvPr>
            <p:ph type="ftr" idx="11"/>
          </p:nvPr>
        </p:nvSpPr>
        <p:spPr>
          <a:xfrm>
            <a:off x="4800600" y="6459787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34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5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35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35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5"/>
          <p:cNvSpPr>
            <a:spLocks noGrp="1"/>
          </p:cNvSpPr>
          <p:nvPr>
            <p:ph type="pic" idx="2"/>
          </p:nvPr>
        </p:nvSpPr>
        <p:spPr>
          <a:xfrm>
            <a:off x="17" y="0"/>
            <a:ext cx="12191985" cy="4915076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Google Shape;77;p135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936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3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Google Shape;79;p135"/>
          <p:cNvSpPr txBox="1">
            <a:spLocks noGrp="1"/>
          </p:cNvSpPr>
          <p:nvPr>
            <p:ph type="ftr" idx="11"/>
          </p:nvPr>
        </p:nvSpPr>
        <p:spPr>
          <a:xfrm>
            <a:off x="404754" y="6367315"/>
            <a:ext cx="11443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35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6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6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7"/>
            <a:ext cx="4023360" cy="1005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4" name="Google Shape;84;p136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5" name="Google Shape;85;p136"/>
          <p:cNvSpPr txBox="1">
            <a:spLocks noGrp="1"/>
          </p:cNvSpPr>
          <p:nvPr>
            <p:ph type="ftr" idx="11"/>
          </p:nvPr>
        </p:nvSpPr>
        <p:spPr>
          <a:xfrm>
            <a:off x="404754" y="6367315"/>
            <a:ext cx="11443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136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7"/>
          <p:cNvSpPr txBox="1">
            <a:spLocks noGrp="1"/>
          </p:cNvSpPr>
          <p:nvPr>
            <p:ph type="title"/>
          </p:nvPr>
        </p:nvSpPr>
        <p:spPr>
          <a:xfrm rot="5400000">
            <a:off x="7159402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7"/>
          <p:cNvSpPr txBox="1">
            <a:spLocks noGrp="1"/>
          </p:cNvSpPr>
          <p:nvPr>
            <p:ph type="body" idx="1"/>
          </p:nvPr>
        </p:nvSpPr>
        <p:spPr>
          <a:xfrm rot="5400000">
            <a:off x="1825402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2" name="Google Shape;92;p137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3" name="Google Shape;93;p137"/>
          <p:cNvSpPr txBox="1">
            <a:spLocks noGrp="1"/>
          </p:cNvSpPr>
          <p:nvPr>
            <p:ph type="ftr" idx="11"/>
          </p:nvPr>
        </p:nvSpPr>
        <p:spPr>
          <a:xfrm>
            <a:off x="404754" y="6367315"/>
            <a:ext cx="11443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37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mailto:INFO@ICSEQUITY.OR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5"/>
          <p:cNvSpPr/>
          <p:nvPr/>
        </p:nvSpPr>
        <p:spPr>
          <a:xfrm>
            <a:off x="-1" y="6416825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tabLst/>
              <a:defRPr/>
            </a:pP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© 20</a:t>
            </a: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22</a:t>
            </a: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ELISE M. FRATTURA AND COLLEEN A. CAPPER. ALL RIGHTS RESERVED. YOU MAY NOT REPRODUCE, MODIFY, OR DISTRIBUTE THIS WORK WITHOUT WRITTEN CONSENT FROM THE AUTHORS. PLEASE EMAIL </a:t>
            </a:r>
            <a:r>
              <a:rPr lang="en-US" sz="1300" b="1" dirty="0">
                <a:solidFill>
                  <a:schemeClr val="tx1"/>
                </a:solidFill>
                <a:uFill>
                  <a:noFill/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INFO@ICSEQUITY.ORG</a:t>
            </a: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OBTAIN SUCH PERMISSION. </a:t>
            </a:r>
            <a:endParaRPr lang="en-US" sz="1300" b="0" i="0" strike="noStrike" cap="none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Google Shape;11;p125"/>
          <p:cNvSpPr/>
          <p:nvPr/>
        </p:nvSpPr>
        <p:spPr>
          <a:xfrm>
            <a:off x="1" y="6357466"/>
            <a:ext cx="12192000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125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3" name="Google Shape;13;p125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4" name="Google Shape;14;p125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7685A99-6232-8448-82F0-354353E586B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50862" y="918985"/>
            <a:ext cx="2540000" cy="7366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58" r:id="rId5"/>
    <p:sldLayoutId id="2147483659" r:id="rId6"/>
    <p:sldLayoutId id="2147483660" r:id="rId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432945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262626"/>
              </a:buClr>
              <a:buSzPts val="6800"/>
            </a:pPr>
            <a:r>
              <a:rPr lang="en-US" sz="4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 Equity Institute Part 2</a:t>
            </a:r>
            <a:br>
              <a:rPr lang="en-US" sz="4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Module 7/Step 7: Re-Align Staff and Students</a:t>
            </a:r>
            <a:endParaRPr sz="4000" b="1" i="0" u="none" strike="noStrike" cap="none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597572" y="2303049"/>
            <a:ext cx="907042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B0924-04B8-823E-31FA-20AE559AE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495" y="2110501"/>
            <a:ext cx="5627913" cy="36033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" name="Google Shape;991;p8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50" y="0"/>
            <a:ext cx="8348214" cy="6285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0979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95"/>
          <p:cNvSpPr txBox="1">
            <a:spLocks noGrp="1"/>
          </p:cNvSpPr>
          <p:nvPr>
            <p:ph type="title"/>
          </p:nvPr>
        </p:nvSpPr>
        <p:spPr>
          <a:xfrm>
            <a:off x="123158" y="0"/>
            <a:ext cx="6674070" cy="570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lang="en-US" sz="2800" dirty="0">
                <a:solidFill>
                  <a:srgbClr val="404040"/>
                </a:solidFill>
              </a:rPr>
              <a:t>Re-Align All Staff for Elementary Example</a:t>
            </a:r>
            <a:endParaRPr sz="2800" b="1" dirty="0">
              <a:solidFill>
                <a:srgbClr val="404040"/>
              </a:solidFill>
            </a:endParaRPr>
          </a:p>
        </p:txBody>
      </p:sp>
      <p:pic>
        <p:nvPicPr>
          <p:cNvPr id="1027" name="Google Shape;1027;p95" descr="A close up of a piece of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0550"/>
            <a:ext cx="8613913" cy="567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3249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71E32DC-3C9B-0617-46B9-7FE68EDF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9" y="0"/>
            <a:ext cx="4833123" cy="63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752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" name="Google Shape;1164;p1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3773" y="84140"/>
            <a:ext cx="8189395" cy="6044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1682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ED96-33D8-7C65-C4FD-C7279752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7292958" cy="145075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Stages and Steps the School Leadership Teams Work through  to Re-Imagine and Intentionally Create C3 Teams for Elementary and Middle School</a:t>
            </a:r>
          </a:p>
        </p:txBody>
      </p:sp>
      <p:sp>
        <p:nvSpPr>
          <p:cNvPr id="971" name="Google Shape;971;p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152400">
              <a:spcBef>
                <a:spcPts val="0"/>
              </a:spcBef>
              <a:buSzPts val="2400"/>
            </a:pPr>
            <a:r>
              <a:rPr lang="en-US" sz="2400" u="sng" dirty="0">
                <a:solidFill>
                  <a:srgbClr val="404040"/>
                </a:solidFill>
              </a:rPr>
              <a:t>Stage 3: Creating of Co-Plan to Co-Serve to Co-Learn Teams (C3) by Grade Level</a:t>
            </a:r>
            <a:endParaRPr lang="en-US" sz="2400" dirty="0">
              <a:solidFill>
                <a:srgbClr val="404040"/>
              </a:solidFill>
            </a:endParaRPr>
          </a:p>
          <a:p>
            <a:pPr marL="91440" lvl="0" indent="-152400">
              <a:spcBef>
                <a:spcPts val="1400"/>
              </a:spcBef>
              <a:buSzPts val="2400"/>
            </a:pPr>
            <a:r>
              <a:rPr lang="en-US" sz="2400" dirty="0">
                <a:solidFill>
                  <a:srgbClr val="404040"/>
                </a:solidFill>
              </a:rPr>
              <a:t>Step a. Identify the grade level that C3 Teams will be created</a:t>
            </a:r>
          </a:p>
          <a:p>
            <a:pPr marL="91440" lvl="0" indent="-152400">
              <a:spcBef>
                <a:spcPts val="1400"/>
              </a:spcBef>
              <a:buSzPts val="2400"/>
            </a:pPr>
            <a:r>
              <a:rPr lang="en-US" sz="2400" dirty="0">
                <a:solidFill>
                  <a:srgbClr val="404040"/>
                </a:solidFill>
              </a:rPr>
              <a:t>Step b. List the staff that will be aligned to each team</a:t>
            </a:r>
          </a:p>
          <a:p>
            <a:pPr marL="91440" lvl="0" indent="-152400">
              <a:spcBef>
                <a:spcPts val="1400"/>
              </a:spcBef>
              <a:buSzPts val="2400"/>
            </a:pPr>
            <a:r>
              <a:rPr lang="en-US" sz="2400" dirty="0">
                <a:solidFill>
                  <a:srgbClr val="404040"/>
                </a:solidFill>
              </a:rPr>
              <a:t>Step c. Summarize the creation of the Co-Plan to Co-Serve to Co-Learn (C3) Teams </a:t>
            </a:r>
          </a:p>
          <a:p>
            <a:pPr marL="91440" lvl="0" indent="-152400">
              <a:spcBef>
                <a:spcPts val="1400"/>
              </a:spcBef>
              <a:buSzPts val="2400"/>
            </a:pPr>
            <a:endParaRPr lang="en-US" sz="2400" dirty="0">
              <a:solidFill>
                <a:srgbClr val="404040"/>
              </a:solidFill>
            </a:endParaRPr>
          </a:p>
          <a:p>
            <a:pPr marL="91440" lvl="0" indent="-152400">
              <a:spcBef>
                <a:spcPts val="1400"/>
              </a:spcBef>
              <a:buSzPts val="2400"/>
            </a:pPr>
            <a:r>
              <a:rPr lang="en-US" sz="2400" u="sng" dirty="0">
                <a:solidFill>
                  <a:srgbClr val="404040"/>
                </a:solidFill>
              </a:rPr>
              <a:t>Stage 4: Creating Proportional Representation in Tier 1/Every Classroom </a:t>
            </a:r>
            <a:endParaRPr lang="en-US" sz="2400" dirty="0">
              <a:solidFill>
                <a:srgbClr val="404040"/>
              </a:solidFill>
            </a:endParaRPr>
          </a:p>
          <a:p>
            <a:pPr marL="91440" lvl="0" indent="-152400">
              <a:spcBef>
                <a:spcPts val="1400"/>
              </a:spcBef>
              <a:buSzPts val="2400"/>
            </a:pPr>
            <a:r>
              <a:rPr lang="en-US" sz="2400" dirty="0">
                <a:solidFill>
                  <a:srgbClr val="404040"/>
                </a:solidFill>
              </a:rPr>
              <a:t>Step a: Design a plan for proportional representation of all students in the core of teaching and learning </a:t>
            </a: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974" name="Google Shape;974;p86"/>
          <p:cNvSpPr txBox="1"/>
          <p:nvPr/>
        </p:nvSpPr>
        <p:spPr>
          <a:xfrm>
            <a:off x="10032274" y="37882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1106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ED80CAC-65EF-DE42-9B55-277E81BCE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" y="0"/>
            <a:ext cx="62293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7964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213D06A-B38F-1756-8660-E6298AB6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05" y="148281"/>
            <a:ext cx="4804536" cy="60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7522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16C6B0B-7AF7-3349-BE70-61383A5F6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5" y="0"/>
            <a:ext cx="8285583" cy="61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7095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98"/>
          <p:cNvSpPr txBox="1">
            <a:spLocks noGrp="1"/>
          </p:cNvSpPr>
          <p:nvPr>
            <p:ph type="title"/>
          </p:nvPr>
        </p:nvSpPr>
        <p:spPr>
          <a:xfrm>
            <a:off x="123158" y="0"/>
            <a:ext cx="6674070" cy="570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lang="en-US" sz="2800" dirty="0">
                <a:solidFill>
                  <a:srgbClr val="404040"/>
                </a:solidFill>
              </a:rPr>
              <a:t>Re-Align All Staff for Elementary Example</a:t>
            </a:r>
            <a:endParaRPr sz="2800" b="1" dirty="0">
              <a:solidFill>
                <a:srgbClr val="404040"/>
              </a:solidFill>
            </a:endParaRPr>
          </a:p>
        </p:txBody>
      </p:sp>
      <p:pic>
        <p:nvPicPr>
          <p:cNvPr id="1045" name="Google Shape;1045;p98" descr="A close up of text on a white backgroun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714"/>
          <a:stretch/>
        </p:blipFill>
        <p:spPr>
          <a:xfrm>
            <a:off x="280321" y="742949"/>
            <a:ext cx="5815679" cy="510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00"/>
          <p:cNvSpPr txBox="1">
            <a:spLocks noGrp="1"/>
          </p:cNvSpPr>
          <p:nvPr>
            <p:ph type="title"/>
          </p:nvPr>
        </p:nvSpPr>
        <p:spPr>
          <a:xfrm>
            <a:off x="294608" y="258259"/>
            <a:ext cx="6674070" cy="570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lang="en-US" sz="2800" dirty="0">
                <a:solidFill>
                  <a:srgbClr val="404040"/>
                </a:solidFill>
              </a:rPr>
              <a:t>Re-Align All Staff for Elementary Example</a:t>
            </a:r>
            <a:endParaRPr sz="2800" b="1" dirty="0">
              <a:solidFill>
                <a:srgbClr val="404040"/>
              </a:solidFill>
            </a:endParaRPr>
          </a:p>
        </p:txBody>
      </p:sp>
      <p:pic>
        <p:nvPicPr>
          <p:cNvPr id="1057" name="Google Shape;1057;p100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4911"/>
          <a:stretch/>
        </p:blipFill>
        <p:spPr>
          <a:xfrm>
            <a:off x="123158" y="842962"/>
            <a:ext cx="8277892" cy="5448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1031620" y="2428020"/>
            <a:ext cx="907042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b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150993-A838-FF25-07AC-23A92AFEF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5" y="664576"/>
            <a:ext cx="76962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06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DF4787A-6891-9269-BDA6-1544A87C3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3" y="86497"/>
            <a:ext cx="5258872" cy="62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03"/>
          <p:cNvSpPr txBox="1">
            <a:spLocks noGrp="1"/>
          </p:cNvSpPr>
          <p:nvPr>
            <p:ph type="title"/>
          </p:nvPr>
        </p:nvSpPr>
        <p:spPr>
          <a:xfrm>
            <a:off x="1169964" y="1337492"/>
            <a:ext cx="7200900" cy="3829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endParaRPr sz="3200" dirty="0">
              <a:solidFill>
                <a:srgbClr val="6B934A"/>
              </a:solidFill>
            </a:endParaRPr>
          </a:p>
        </p:txBody>
      </p:sp>
      <p:pic>
        <p:nvPicPr>
          <p:cNvPr id="1075" name="Google Shape;1075;p103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1468" y="101429"/>
            <a:ext cx="10688507" cy="6142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07"/>
          <p:cNvSpPr txBox="1">
            <a:spLocks noGrp="1"/>
          </p:cNvSpPr>
          <p:nvPr>
            <p:ph type="title"/>
          </p:nvPr>
        </p:nvSpPr>
        <p:spPr>
          <a:xfrm>
            <a:off x="1169964" y="1337492"/>
            <a:ext cx="7200900" cy="3829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endParaRPr sz="3200" dirty="0">
              <a:solidFill>
                <a:srgbClr val="6B934A"/>
              </a:solidFill>
            </a:endParaRPr>
          </a:p>
        </p:txBody>
      </p:sp>
      <p:pic>
        <p:nvPicPr>
          <p:cNvPr id="1098" name="Google Shape;1098;p107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1"/>
            <a:ext cx="8370865" cy="624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27B90F7-0156-315D-32C1-26B7C6E6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8" y="135924"/>
            <a:ext cx="5974106" cy="60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91CA-00B2-22B9-4322-B94484091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7379455" cy="145075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Stages and Steps the School Leadership Teams Work through to Re-Imagine and Intentionally Create C3 teams for High School and Junior High</a:t>
            </a:r>
          </a:p>
        </p:txBody>
      </p:sp>
      <p:sp>
        <p:nvSpPr>
          <p:cNvPr id="1109" name="Google Shape;1109;p1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u="sng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Stage 4: Creating of Co-Plan to Co-Serve to Co-Learn Teams (C3) by Grade Level and Content Areas  </a:t>
            </a:r>
            <a:endParaRPr sz="2400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Step a. Identify the grade level and content areas that C3 Teams will be created</a:t>
            </a:r>
            <a:endParaRPr dirty="0">
              <a:solidFill>
                <a:srgbClr val="404040"/>
              </a:solidFill>
            </a:endParaRPr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Step b. List the number of sections and content teachers for each subject at</a:t>
            </a:r>
            <a:b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	the grade level</a:t>
            </a:r>
            <a:endParaRPr dirty="0">
              <a:solidFill>
                <a:srgbClr val="404040"/>
              </a:solidFill>
            </a:endParaRPr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Step c.  List the staff that will be aligned to each team</a:t>
            </a:r>
            <a:endParaRPr dirty="0">
              <a:solidFill>
                <a:srgbClr val="404040"/>
              </a:solidFill>
            </a:endParaRPr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Step d. Summarize the creation of the Co-Plan to Co-Serve to Co-Learn (C3) Teams </a:t>
            </a:r>
            <a:endParaRPr dirty="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400" u="sng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Stage 5: Creating Proportional Representation in Tier 1/Every Classroom </a:t>
            </a:r>
            <a:endParaRPr dirty="0">
              <a:solidFill>
                <a:srgbClr val="404040"/>
              </a:solidFill>
            </a:endParaRPr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Step a: Design a plan for proportional representation of all students in the core of 		teaching and learning </a:t>
            </a:r>
            <a:endParaRPr dirty="0">
              <a:solidFill>
                <a:srgbClr val="404040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Summary of Stages/Steps for Junior High/School C3 Teams:</a:t>
            </a:r>
            <a:endParaRPr b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u="sng" dirty="0">
                <a:solidFill>
                  <a:srgbClr val="40404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Stage 1: Develop a Level-Up Plan</a:t>
            </a:r>
            <a:endParaRPr dirty="0">
              <a:solidFill>
                <a:srgbClr val="40404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Stage 2: List Staff and Certification</a:t>
            </a:r>
            <a:endParaRPr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Step a: 	List all staff in the school (often 3 different tables for content specialist, support specialist and elective specialist)</a:t>
            </a:r>
            <a:endParaRPr dirty="0">
              <a:solidFill>
                <a:srgbClr val="404040"/>
              </a:solidFill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Stage 3: List Student Demographic Data </a:t>
            </a:r>
            <a:endParaRPr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Step b:	List the number of students in each grade level</a:t>
            </a:r>
            <a:endParaRPr dirty="0">
              <a:solidFill>
                <a:srgbClr val="404040"/>
              </a:solidFill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Step c: 	List number of students by disabilities</a:t>
            </a:r>
            <a:endParaRPr dirty="0">
              <a:solidFill>
                <a:srgbClr val="404040"/>
              </a:solidFill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Step d:	List number of students who are ELL</a:t>
            </a:r>
            <a:endParaRPr dirty="0">
              <a:solidFill>
                <a:srgbClr val="404040"/>
              </a:solidFill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Step e:	List number of special educators per grade level, at risk teachers, ELL, reading specialist, para-professionals, bilingual support staff and interpreters. </a:t>
            </a:r>
            <a:endParaRPr dirty="0">
              <a:solidFill>
                <a:srgbClr val="404040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2CDFAC-AF42-C42D-07AB-52DD1159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7391812" cy="145075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Stages and Steps the School Leadership Teams Work through to Re-Imagine and Intentionally Create C3 teams for High School and Junior High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12"/>
          <p:cNvSpPr txBox="1">
            <a:spLocks noGrp="1"/>
          </p:cNvSpPr>
          <p:nvPr>
            <p:ph type="title"/>
          </p:nvPr>
        </p:nvSpPr>
        <p:spPr>
          <a:xfrm>
            <a:off x="1207273" y="263527"/>
            <a:ext cx="7269462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400" dirty="0"/>
              <a:t>Discuss: What is Leveling Up?</a:t>
            </a:r>
            <a:endParaRPr sz="4400" dirty="0"/>
          </a:p>
        </p:txBody>
      </p:sp>
      <p:sp>
        <p:nvSpPr>
          <p:cNvPr id="1127" name="Google Shape;1127;p112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3600" dirty="0">
                <a:solidFill>
                  <a:srgbClr val="404040"/>
                </a:solidFill>
              </a:rPr>
              <a:t>Leveling up is the process of de-tracking specific courses that are designed to offer less rigor and remediation for homogeneous groups of students or non proportionally represented. </a:t>
            </a:r>
            <a:endParaRPr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6284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13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1767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>
                <a:solidFill>
                  <a:srgbClr val="404040"/>
                </a:solidFill>
              </a:rPr>
              <a:t>Secondary and Leveling Up</a:t>
            </a:r>
            <a:endParaRPr dirty="0">
              <a:solidFill>
                <a:srgbClr val="404040"/>
              </a:solidFill>
            </a:endParaRPr>
          </a:p>
        </p:txBody>
      </p:sp>
      <p:sp>
        <p:nvSpPr>
          <p:cNvPr id="1133" name="Google Shape;1133;p113"/>
          <p:cNvSpPr txBox="1">
            <a:spLocks noGrp="1"/>
          </p:cNvSpPr>
          <p:nvPr>
            <p:ph type="body" idx="1"/>
          </p:nvPr>
        </p:nvSpPr>
        <p:spPr>
          <a:xfrm>
            <a:off x="1097280" y="1890584"/>
            <a:ext cx="10750923" cy="435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28194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To complete a Leveling Up analysis, follow the following steps:</a:t>
            </a:r>
            <a:endParaRPr dirty="0">
              <a:solidFill>
                <a:srgbClr val="404040"/>
              </a:solidFill>
            </a:endParaRPr>
          </a:p>
          <a:p>
            <a:pPr marL="281940" lvl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Pick one grade level</a:t>
            </a:r>
            <a:endParaRPr dirty="0">
              <a:solidFill>
                <a:srgbClr val="404040"/>
              </a:solidFill>
            </a:endParaRPr>
          </a:p>
          <a:p>
            <a:pPr marL="281940" lvl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Pick one content area</a:t>
            </a:r>
            <a:endParaRPr dirty="0">
              <a:solidFill>
                <a:srgbClr val="404040"/>
              </a:solidFill>
            </a:endParaRPr>
          </a:p>
          <a:p>
            <a:pPr marL="281940" lvl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Write this year in the second yellow column followed by the next 4 academic years </a:t>
            </a:r>
            <a:endParaRPr dirty="0">
              <a:solidFill>
                <a:srgbClr val="404040"/>
              </a:solidFill>
            </a:endParaRPr>
          </a:p>
          <a:p>
            <a:pPr marL="281940" lvl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Delineate the number of students projected for each year</a:t>
            </a:r>
            <a:endParaRPr dirty="0">
              <a:solidFill>
                <a:srgbClr val="404040"/>
              </a:solidFill>
            </a:endParaRPr>
          </a:p>
          <a:p>
            <a:pPr marL="281940" lvl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List the courses that are leveled from most rigorous to least for the specific content area</a:t>
            </a:r>
            <a:endParaRPr dirty="0">
              <a:solidFill>
                <a:srgbClr val="404040"/>
              </a:solidFill>
            </a:endParaRPr>
          </a:p>
          <a:p>
            <a:pPr marL="281940" lvl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List the number of sections and number of students for the current year for each level of  the content area </a:t>
            </a:r>
            <a:endParaRPr dirty="0">
              <a:solidFill>
                <a:srgbClr val="404040"/>
              </a:solidFill>
            </a:endParaRPr>
          </a:p>
          <a:p>
            <a:pPr marL="281940" lvl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Level up – by taking a lower level course and merging it with the sections that are more rigorous</a:t>
            </a:r>
            <a:endParaRPr dirty="0">
              <a:solidFill>
                <a:srgbClr val="404040"/>
              </a:solidFill>
            </a:endParaRPr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812153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Google Shape;1139;p1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27154"/>
            <a:ext cx="8328454" cy="6162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0" name="Google Shape;1140;p114"/>
          <p:cNvCxnSpPr/>
          <p:nvPr/>
        </p:nvCxnSpPr>
        <p:spPr>
          <a:xfrm rot="10800000" flipH="1">
            <a:off x="289564" y="1660785"/>
            <a:ext cx="7749325" cy="4428696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1621686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F9FCFE7-20FF-0D72-8EA4-8661CCE5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6" y="0"/>
            <a:ext cx="4810272" cy="6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3"/>
          <p:cNvSpPr txBox="1">
            <a:spLocks noGrp="1"/>
          </p:cNvSpPr>
          <p:nvPr>
            <p:ph type="title"/>
          </p:nvPr>
        </p:nvSpPr>
        <p:spPr>
          <a:xfrm>
            <a:off x="1150668" y="431669"/>
            <a:ext cx="7240645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/>
              <a:t>C3 Proactive Structure</a:t>
            </a:r>
            <a:endParaRPr dirty="0"/>
          </a:p>
        </p:txBody>
      </p:sp>
      <p:pic>
        <p:nvPicPr>
          <p:cNvPr id="952" name="Google Shape;952;p83" descr="A close up of a logo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706" t="300" r="14600" b="4196"/>
          <a:stretch/>
        </p:blipFill>
        <p:spPr>
          <a:xfrm>
            <a:off x="6515832" y="1882426"/>
            <a:ext cx="4470400" cy="40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86;p37">
            <a:extLst>
              <a:ext uri="{FF2B5EF4-FFF2-40B4-BE49-F238E27FC236}">
                <a16:creationId xmlns:a16="http://schemas.microsoft.com/office/drawing/2014/main" id="{E5A6AFA2-6AF9-58C2-F269-6382EDF07E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619"/>
          <a:stretch/>
        </p:blipFill>
        <p:spPr>
          <a:xfrm>
            <a:off x="1024846" y="2014721"/>
            <a:ext cx="4805484" cy="3903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18694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46B83FC7-E2D4-B002-7041-7F81148A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0"/>
            <a:ext cx="7797800" cy="626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0476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Google Shape;1176;p1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37306"/>
            <a:ext cx="8316097" cy="615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" name="Google Shape;1188;p1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503" y="0"/>
            <a:ext cx="8261021" cy="622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736709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/>
              <a:t>Team Time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846116-CBD8-F0EE-A38E-9D6673FC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888" y="2032392"/>
            <a:ext cx="3804266" cy="349360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5BA039-42FA-E343-ABA6-16F4B749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7379455" cy="1450757"/>
          </a:xfrm>
        </p:spPr>
        <p:txBody>
          <a:bodyPr/>
          <a:lstStyle/>
          <a:p>
            <a:r>
              <a:rPr lang="en-US" dirty="0"/>
              <a:t>The Alignment of C3 Teams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2F7B3-AA8D-E24D-A75D-48DB1D6E6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sz="2400" dirty="0">
                <a:solidFill>
                  <a:srgbClr val="404040"/>
                </a:solidFill>
              </a:rPr>
              <a:t>Created by the School Leadership Team (practice realignment as often as possible)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>
                <a:solidFill>
                  <a:srgbClr val="404040"/>
                </a:solidFill>
              </a:rPr>
              <a:t>Year 2 of Implementation – share out Modules 7-12 –At that time the SLT is sharing out examples of C3 Teams from your practice charts.  You are not teaching staff how to create C3 teams.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>
                <a:solidFill>
                  <a:srgbClr val="404040"/>
                </a:solidFill>
              </a:rPr>
              <a:t>C3 Teams are created during the Spring of every year.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>
                <a:solidFill>
                  <a:srgbClr val="404040"/>
                </a:solidFill>
              </a:rPr>
              <a:t>C3 Teams need to know the work in Modules 8 and 9 before they are asked to function as C3 Teams and students are proportionally represented.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>
                <a:solidFill>
                  <a:srgbClr val="404040"/>
                </a:solidFill>
              </a:rPr>
              <a:t>At the secondary level we are creating C3 Teams for the leveled up courses.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912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FD64D-04AB-C274-342E-44EC2F968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65"/>
          <a:stretch/>
        </p:blipFill>
        <p:spPr>
          <a:xfrm>
            <a:off x="0" y="685800"/>
            <a:ext cx="8441294" cy="562850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6DB2-61BC-9C44-A2A5-C5E2BF7B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7407893" cy="1450757"/>
          </a:xfrm>
        </p:spPr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History of Inclusion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D79703-ADB3-2A49-A064-16A201F36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1970’s - 1980’s:		Mainstreaming</a:t>
            </a:r>
          </a:p>
          <a:p>
            <a:r>
              <a:rPr lang="en-US" sz="3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1980’s – 1985:		REI (Regular Education Initiative) </a:t>
            </a:r>
          </a:p>
          <a:p>
            <a:r>
              <a:rPr lang="en-US" sz="3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1985’s – 1990’s:		Inclusion</a:t>
            </a:r>
          </a:p>
          <a:p>
            <a:r>
              <a:rPr lang="en-US" sz="3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1990’s – 2000:		Full Inclusion </a:t>
            </a:r>
          </a:p>
          <a:p>
            <a:endParaRPr lang="en-US" sz="3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this work is different:</a:t>
            </a:r>
          </a:p>
          <a:p>
            <a:pPr marL="114300" indent="0">
              <a:buNone/>
            </a:pPr>
            <a:br>
              <a:rPr lang="en-US" sz="3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changing the core of teaching and learning; the child does not have to fit into a Normative that does not see them.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94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1617" y="503624"/>
            <a:ext cx="4249952" cy="326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58" y="3492662"/>
            <a:ext cx="3631926" cy="278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6185" y="3365338"/>
            <a:ext cx="3749436" cy="287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 txBox="1">
            <a:spLocks noGrp="1"/>
          </p:cNvSpPr>
          <p:nvPr>
            <p:ph type="body" idx="1"/>
          </p:nvPr>
        </p:nvSpPr>
        <p:spPr>
          <a:xfrm>
            <a:off x="7495911" y="1962965"/>
            <a:ext cx="4708555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30734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By Year </a:t>
            </a:r>
            <a:endParaRPr dirty="0">
              <a:solidFill>
                <a:srgbClr val="404040"/>
              </a:solidFill>
            </a:endParaRPr>
          </a:p>
          <a:p>
            <a:pPr marL="30734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By Grade Level</a:t>
            </a:r>
            <a:endParaRPr dirty="0">
              <a:solidFill>
                <a:srgbClr val="404040"/>
              </a:solidFill>
            </a:endParaRPr>
          </a:p>
          <a:p>
            <a:pPr marL="30734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By Content </a:t>
            </a:r>
            <a:endParaRPr dirty="0">
              <a:solidFill>
                <a:srgbClr val="404040"/>
              </a:solidFill>
            </a:endParaRPr>
          </a:p>
          <a:p>
            <a:pPr marL="30734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By Educator Expertise</a:t>
            </a:r>
            <a:endParaRPr dirty="0">
              <a:solidFill>
                <a:srgbClr val="404040"/>
              </a:solidFill>
            </a:endParaRPr>
          </a:p>
          <a:p>
            <a:pPr marL="30734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By Student Proportional Make Up</a:t>
            </a:r>
            <a:endParaRPr dirty="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solidFill>
                  <a:srgbClr val="404040"/>
                </a:solidFill>
              </a:rPr>
              <a:t>Yet:</a:t>
            </a:r>
            <a:endParaRPr dirty="0">
              <a:solidFill>
                <a:srgbClr val="404040"/>
              </a:solidFill>
            </a:endParaRPr>
          </a:p>
          <a:p>
            <a:pPr marL="30734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Consistent for Comprehensive IRTL</a:t>
            </a:r>
            <a:endParaRPr dirty="0">
              <a:solidFill>
                <a:srgbClr val="404040"/>
              </a:solidFill>
            </a:endParaRPr>
          </a:p>
          <a:p>
            <a:pPr marL="30734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Most important Teams in the School</a:t>
            </a:r>
            <a:endParaRPr dirty="0">
              <a:solidFill>
                <a:srgbClr val="404040"/>
              </a:solidFill>
            </a:endParaRPr>
          </a:p>
          <a:p>
            <a:pPr marL="30734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Necessary for Equity</a:t>
            </a:r>
            <a:endParaRPr dirty="0">
              <a:solidFill>
                <a:srgbClr val="404040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0D4D-64AE-483D-52FD-1912412A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34" y="394977"/>
            <a:ext cx="7268244" cy="1450757"/>
          </a:xfrm>
        </p:spPr>
        <p:txBody>
          <a:bodyPr/>
          <a:lstStyle/>
          <a:p>
            <a:r>
              <a:rPr lang="en-US" dirty="0"/>
              <a:t>Practice Developing Co-Plan to Co-Serve Teams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EEE1-2B22-0DE8-5897-49092516F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lvl="0" indent="-571500">
              <a:spcBef>
                <a:spcPts val="0"/>
              </a:spcBef>
              <a:buClr>
                <a:srgbClr val="404040"/>
              </a:buClr>
              <a:buSzPts val="4000"/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404040"/>
                </a:solidFill>
              </a:rPr>
              <a:t>All forms are at the end of Digital Module 7 We will go step-by-step through the realignment</a:t>
            </a:r>
          </a:p>
          <a:p>
            <a:pPr marL="571500" lvl="0" indent="-571500">
              <a:spcBef>
                <a:spcPts val="0"/>
              </a:spcBef>
              <a:buClr>
                <a:srgbClr val="404040"/>
              </a:buClr>
              <a:buSzPts val="4000"/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404040"/>
                </a:solidFill>
              </a:rPr>
              <a:t>Beginning first with Elementary then Secondary</a:t>
            </a:r>
          </a:p>
          <a:p>
            <a:pPr marL="571500" lvl="0" indent="-571500">
              <a:spcBef>
                <a:spcPts val="0"/>
              </a:spcBef>
              <a:buClr>
                <a:srgbClr val="404040"/>
              </a:buClr>
              <a:buSzPts val="4000"/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404040"/>
                </a:solidFill>
              </a:rPr>
              <a:t>Then your teams will have time to complete the realignment activity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1DF1-1772-B350-E1B5-379C86D0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7478309" cy="145075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Previously Completed:</a:t>
            </a:r>
            <a:br>
              <a:rPr lang="en-US" sz="2800" dirty="0">
                <a:solidFill>
                  <a:srgbClr val="404040"/>
                </a:solidFill>
              </a:rPr>
            </a:br>
            <a:br>
              <a:rPr lang="en-US" sz="2800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Stages and Steps the School Leadership Teams Work through to Re-imagine and Intentionally Create C3 Teams for Elementary and Middle School</a:t>
            </a:r>
          </a:p>
        </p:txBody>
      </p:sp>
      <p:sp>
        <p:nvSpPr>
          <p:cNvPr id="971" name="Google Shape;971;p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85000" lnSpcReduction="20000"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sz="2800" u="sng" dirty="0">
                <a:solidFill>
                  <a:srgbClr val="404040"/>
                </a:solidFill>
              </a:rPr>
              <a:t>Stage 1: List  Staff and Certification</a:t>
            </a:r>
            <a:endParaRPr sz="2800" dirty="0">
              <a:solidFill>
                <a:srgbClr val="404040"/>
              </a:solidFill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2800" dirty="0">
                <a:solidFill>
                  <a:srgbClr val="404040"/>
                </a:solidFill>
              </a:rPr>
              <a:t>Step a: List all staff in the school (general and special educators, title 			staff, reading and math interventionist, Learners who are 			Learning English, at-risk, speech and language, advance learners 		support, etc.)</a:t>
            </a: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2800" u="sng" dirty="0">
                <a:solidFill>
                  <a:srgbClr val="404040"/>
                </a:solidFill>
              </a:rPr>
              <a:t>Stage 2: Delineate List Staff and Student Data</a:t>
            </a:r>
            <a:endParaRPr sz="2800" dirty="0">
              <a:solidFill>
                <a:srgbClr val="404040"/>
              </a:solidFill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2800" dirty="0">
                <a:solidFill>
                  <a:srgbClr val="404040"/>
                </a:solidFill>
              </a:rPr>
              <a:t>Step b: List all grade levels in your school</a:t>
            </a:r>
            <a:endParaRPr sz="2800" dirty="0">
              <a:solidFill>
                <a:srgbClr val="404040"/>
              </a:solidFill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2800" dirty="0">
                <a:solidFill>
                  <a:srgbClr val="404040"/>
                </a:solidFill>
              </a:rPr>
              <a:t>Step c: List the number of students in each grade level</a:t>
            </a:r>
            <a:endParaRPr sz="2800" dirty="0">
              <a:solidFill>
                <a:srgbClr val="404040"/>
              </a:solidFill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2800" dirty="0">
                <a:solidFill>
                  <a:srgbClr val="404040"/>
                </a:solidFill>
              </a:rPr>
              <a:t>Step d: List number of students by disabilities, ELL, receiving Tier 2 and 		3 interventions, and advanced learners</a:t>
            </a:r>
            <a:endParaRPr sz="2800" dirty="0">
              <a:solidFill>
                <a:srgbClr val="404040"/>
              </a:solidFill>
            </a:endParaRPr>
          </a:p>
          <a:p>
            <a:pPr marL="0" lvl="0" indent="0">
              <a:spcBef>
                <a:spcPts val="1400"/>
              </a:spcBef>
              <a:buSzPts val="2800"/>
              <a:buNone/>
            </a:pPr>
            <a:r>
              <a:rPr lang="en-US" dirty="0"/>
              <a:t>  </a:t>
            </a:r>
            <a:endParaRPr dirty="0"/>
          </a:p>
        </p:txBody>
      </p:sp>
      <p:sp>
        <p:nvSpPr>
          <p:cNvPr id="974" name="Google Shape;974;p86"/>
          <p:cNvSpPr txBox="1"/>
          <p:nvPr/>
        </p:nvSpPr>
        <p:spPr>
          <a:xfrm>
            <a:off x="10032274" y="37882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9E87-2322-AAFC-FBF4-FDBFFA83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7305315" cy="145075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Stages and Steps the School Leadership Teams Work through to Re-imagine and Intentionally Create C3 Teams for Elementary and Middle School</a:t>
            </a:r>
          </a:p>
        </p:txBody>
      </p:sp>
      <p:sp>
        <p:nvSpPr>
          <p:cNvPr id="971" name="Google Shape;971;p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152400">
              <a:spcBef>
                <a:spcPts val="0"/>
              </a:spcBef>
              <a:buSzPts val="2400"/>
            </a:pPr>
            <a:r>
              <a:rPr lang="en-US" sz="2400" u="sng" dirty="0">
                <a:solidFill>
                  <a:srgbClr val="404040"/>
                </a:solidFill>
              </a:rPr>
              <a:t>Stage 3: Creating of Co-Plan to Co-Serve to Co-Learn Teams (C3) by Grade Level</a:t>
            </a:r>
            <a:endParaRPr lang="en-US" sz="2400" dirty="0">
              <a:solidFill>
                <a:srgbClr val="404040"/>
              </a:solidFill>
            </a:endParaRPr>
          </a:p>
          <a:p>
            <a:pPr marL="91440" lvl="0" indent="-152400">
              <a:spcBef>
                <a:spcPts val="1400"/>
              </a:spcBef>
              <a:buSzPts val="2400"/>
            </a:pPr>
            <a:r>
              <a:rPr lang="en-US" sz="2400" dirty="0">
                <a:solidFill>
                  <a:srgbClr val="404040"/>
                </a:solidFill>
              </a:rPr>
              <a:t>Step a. Identify the grade level that C3 Teams will be created</a:t>
            </a:r>
          </a:p>
          <a:p>
            <a:pPr marL="91440" lvl="0" indent="-152400">
              <a:spcBef>
                <a:spcPts val="1400"/>
              </a:spcBef>
              <a:buSzPts val="2400"/>
            </a:pPr>
            <a:r>
              <a:rPr lang="en-US" sz="2400" dirty="0">
                <a:solidFill>
                  <a:srgbClr val="404040"/>
                </a:solidFill>
              </a:rPr>
              <a:t>Step b. List the staff that will be aligned to each team</a:t>
            </a:r>
          </a:p>
          <a:p>
            <a:pPr marL="91440" lvl="0" indent="-152400">
              <a:spcBef>
                <a:spcPts val="1400"/>
              </a:spcBef>
              <a:buSzPts val="2400"/>
            </a:pPr>
            <a:r>
              <a:rPr lang="en-US" sz="2400" dirty="0">
                <a:solidFill>
                  <a:srgbClr val="404040"/>
                </a:solidFill>
              </a:rPr>
              <a:t>Step c. Summarize the creation of the Co-Plan to Co-Serve to Co-Learn (C3) Teams </a:t>
            </a:r>
          </a:p>
          <a:p>
            <a:pPr marL="91440" lvl="0" indent="-152400">
              <a:spcBef>
                <a:spcPts val="1400"/>
              </a:spcBef>
              <a:buSzPts val="2400"/>
            </a:pPr>
            <a:endParaRPr lang="en-US" sz="2400" dirty="0">
              <a:solidFill>
                <a:srgbClr val="404040"/>
              </a:solidFill>
            </a:endParaRPr>
          </a:p>
          <a:p>
            <a:pPr marL="91440" lvl="0" indent="-152400">
              <a:spcBef>
                <a:spcPts val="1400"/>
              </a:spcBef>
              <a:buSzPts val="2400"/>
            </a:pPr>
            <a:r>
              <a:rPr lang="en-US" sz="2400" u="sng" dirty="0">
                <a:solidFill>
                  <a:srgbClr val="404040"/>
                </a:solidFill>
              </a:rPr>
              <a:t>Stage 4: Creating Proportional Representation in Tier 1/Every Classroom </a:t>
            </a:r>
            <a:endParaRPr lang="en-US" sz="2400" dirty="0">
              <a:solidFill>
                <a:srgbClr val="404040"/>
              </a:solidFill>
            </a:endParaRPr>
          </a:p>
          <a:p>
            <a:pPr marL="91440" lvl="0" indent="-152400">
              <a:spcBef>
                <a:spcPts val="1400"/>
              </a:spcBef>
              <a:buSzPts val="2400"/>
            </a:pPr>
            <a:r>
              <a:rPr lang="en-US" sz="2400" dirty="0">
                <a:solidFill>
                  <a:srgbClr val="404040"/>
                </a:solidFill>
              </a:rPr>
              <a:t>Step a: Design a plan for proportional representation of all students in the core of teaching and learning </a:t>
            </a: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974" name="Google Shape;974;p86"/>
          <p:cNvSpPr txBox="1"/>
          <p:nvPr/>
        </p:nvSpPr>
        <p:spPr>
          <a:xfrm>
            <a:off x="10032274" y="37882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6032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97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416525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Calibri"/>
              <a:buNone/>
            </a:pPr>
            <a:r>
              <a:rPr lang="en-US" sz="3240" dirty="0"/>
              <a:t>Align Staff (State FTE) to Function as Co-Plan and Co-Serve (C3) Teams Based on the Needs of Students and Staff Expertise</a:t>
            </a:r>
            <a:endParaRPr sz="4320" dirty="0"/>
          </a:p>
        </p:txBody>
      </p:sp>
      <p:sp>
        <p:nvSpPr>
          <p:cNvPr id="1039" name="Google Shape;1039;p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91440" lvl="0" indent="-1174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0"/>
              <a:buChar char=" "/>
            </a:pPr>
            <a:r>
              <a:rPr lang="en-US" sz="2800" dirty="0">
                <a:solidFill>
                  <a:srgbClr val="404040"/>
                </a:solidFill>
              </a:rPr>
              <a:t>The alignment of staff :</a:t>
            </a:r>
            <a:endParaRPr sz="2800" dirty="0">
              <a:solidFill>
                <a:srgbClr val="404040"/>
              </a:solidFill>
            </a:endParaRPr>
          </a:p>
          <a:p>
            <a:pPr marL="91440" lvl="0" indent="-117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lang="en-US" sz="2800" dirty="0">
                <a:solidFill>
                  <a:srgbClr val="404040"/>
                </a:solidFill>
              </a:rPr>
              <a:t>1.	Acknowledge the needs of the students at each grade level </a:t>
            </a:r>
            <a:endParaRPr sz="2800" dirty="0">
              <a:solidFill>
                <a:srgbClr val="404040"/>
              </a:solidFill>
            </a:endParaRPr>
          </a:p>
          <a:p>
            <a:pPr marL="91440" lvl="0" indent="-117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lang="en-US" sz="2800" dirty="0">
                <a:solidFill>
                  <a:srgbClr val="404040"/>
                </a:solidFill>
              </a:rPr>
              <a:t>2.	Attend to the expertise of the general education teachers at each 	grade level.  </a:t>
            </a:r>
            <a:endParaRPr sz="2800" dirty="0">
              <a:solidFill>
                <a:srgbClr val="404040"/>
              </a:solidFill>
            </a:endParaRPr>
          </a:p>
          <a:p>
            <a:pPr marL="91440" lvl="0" indent="-117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lang="en-US" sz="2800" dirty="0">
                <a:solidFill>
                  <a:srgbClr val="404040"/>
                </a:solidFill>
              </a:rPr>
              <a:t>3.	Create teams that have complimentary skills across individuals.  </a:t>
            </a:r>
            <a:endParaRPr sz="2800" dirty="0">
              <a:solidFill>
                <a:srgbClr val="404040"/>
              </a:solidFill>
            </a:endParaRPr>
          </a:p>
          <a:p>
            <a:pPr marL="91440" lvl="0" indent="-117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lang="en-US" sz="2800" dirty="0">
                <a:solidFill>
                  <a:srgbClr val="404040"/>
                </a:solidFill>
              </a:rPr>
              <a:t>4.	Develop the Collective Equity Capacity </a:t>
            </a:r>
            <a:endParaRPr sz="2800" dirty="0">
              <a:solidFill>
                <a:srgbClr val="404040"/>
              </a:solidFill>
            </a:endParaRPr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 dirty="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lang="en-US" sz="1850" dirty="0">
                <a:solidFill>
                  <a:srgbClr val="404040"/>
                </a:solidFill>
              </a:rPr>
              <a:t>As an example, if the content teachers assigned to that grade level do not have a strong reading background, then it may be important to align the reading specialist to that specific grade level team for a greater percentage of time, and less time on a team where teachers have such  expertise.   As a second example, , if there is a child at a specific grade level who has a specific need, such as autism; it will be important to align the special educator to that team who has a greater expertise and certification (when appropriate) in the area of autism. </a:t>
            </a:r>
            <a:endParaRPr dirty="0">
              <a:solidFill>
                <a:srgbClr val="404040"/>
              </a:solidFill>
            </a:endParaRPr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 dirty="0"/>
          </a:p>
        </p:txBody>
      </p:sp>
    </p:spTree>
    <p:extLst>
      <p:ext uri="{BB962C8B-B14F-4D97-AF65-F5344CB8AC3E}">
        <p14:creationId xmlns:p14="http://schemas.microsoft.com/office/powerpoint/2010/main" val="13191648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etrospect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1276</Words>
  <Application>Microsoft Macintosh PowerPoint</Application>
  <PresentationFormat>Widescreen</PresentationFormat>
  <Paragraphs>100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Retrospect</vt:lpstr>
      <vt:lpstr>ICS Equity Institute Part 2 Digital Module 7/Step 7: Re-Align Staff and Students</vt:lpstr>
      <vt:lpstr>PowerPoint Presentation</vt:lpstr>
      <vt:lpstr>C3 Proactive Structure</vt:lpstr>
      <vt:lpstr>History of Inclusion </vt:lpstr>
      <vt:lpstr>PowerPoint Presentation</vt:lpstr>
      <vt:lpstr>Practice Developing Co-Plan to Co-Serve Teams</vt:lpstr>
      <vt:lpstr>Previously Completed:  Stages and Steps the School Leadership Teams Work through to Re-imagine and Intentionally Create C3 Teams for Elementary and Middle School</vt:lpstr>
      <vt:lpstr>Stages and Steps the School Leadership Teams Work through to Re-imagine and Intentionally Create C3 Teams for Elementary and Middle School</vt:lpstr>
      <vt:lpstr>Align Staff (State FTE) to Function as Co-Plan and Co-Serve (C3) Teams Based on the Needs of Students and Staff Expertise</vt:lpstr>
      <vt:lpstr>PowerPoint Presentation</vt:lpstr>
      <vt:lpstr>Re-Align All Staff for Elementary Example</vt:lpstr>
      <vt:lpstr>PowerPoint Presentation</vt:lpstr>
      <vt:lpstr>PowerPoint Presentation</vt:lpstr>
      <vt:lpstr>Stages and Steps the School Leadership Teams Work through  to Re-Imagine and Intentionally Create C3 Teams for Elementary and Middle School</vt:lpstr>
      <vt:lpstr>PowerPoint Presentation</vt:lpstr>
      <vt:lpstr>PowerPoint Presentation</vt:lpstr>
      <vt:lpstr>PowerPoint Presentation</vt:lpstr>
      <vt:lpstr>Re-Align All Staff for Elementary Example</vt:lpstr>
      <vt:lpstr>Re-Align All Staff for Elementary Example</vt:lpstr>
      <vt:lpstr>PowerPoint Presentation</vt:lpstr>
      <vt:lpstr>PowerPoint Presentation</vt:lpstr>
      <vt:lpstr>PowerPoint Presentation</vt:lpstr>
      <vt:lpstr>PowerPoint Presentation</vt:lpstr>
      <vt:lpstr>Stages and Steps the School Leadership Teams Work through to Re-Imagine and Intentionally Create C3 teams for High School and Junior High</vt:lpstr>
      <vt:lpstr>Stages and Steps the School Leadership Teams Work through to Re-Imagine and Intentionally Create C3 teams for High School and Junior High</vt:lpstr>
      <vt:lpstr>Discuss: What is Leveling Up?</vt:lpstr>
      <vt:lpstr>Secondary and Leveling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Time </vt:lpstr>
      <vt:lpstr>The Alignment of C3 Teams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</dc:title>
  <dc:creator>frattura@uwm.edu</dc:creator>
  <cp:lastModifiedBy>ICS Equity</cp:lastModifiedBy>
  <cp:revision>65</cp:revision>
  <dcterms:created xsi:type="dcterms:W3CDTF">2020-06-14T14:23:52Z</dcterms:created>
  <dcterms:modified xsi:type="dcterms:W3CDTF">2022-11-07T18:53:16Z</dcterms:modified>
</cp:coreProperties>
</file>