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7" r:id="rId2"/>
    <p:sldId id="4508" r:id="rId3"/>
    <p:sldId id="4509" r:id="rId4"/>
    <p:sldId id="4542" r:id="rId5"/>
    <p:sldId id="270" r:id="rId6"/>
    <p:sldId id="261" r:id="rId7"/>
    <p:sldId id="4539" r:id="rId8"/>
    <p:sldId id="4614" r:id="rId9"/>
    <p:sldId id="4639" r:id="rId10"/>
    <p:sldId id="4592" r:id="rId11"/>
    <p:sldId id="4607" r:id="rId12"/>
    <p:sldId id="4608" r:id="rId13"/>
    <p:sldId id="4615" r:id="rId14"/>
    <p:sldId id="4617" r:id="rId15"/>
    <p:sldId id="268" r:id="rId16"/>
    <p:sldId id="269" r:id="rId17"/>
    <p:sldId id="4618" r:id="rId18"/>
    <p:sldId id="278" r:id="rId19"/>
    <p:sldId id="4620" r:id="rId20"/>
    <p:sldId id="4621" r:id="rId21"/>
    <p:sldId id="4622" r:id="rId22"/>
    <p:sldId id="305" r:id="rId23"/>
    <p:sldId id="4637" r:id="rId24"/>
    <p:sldId id="277" r:id="rId25"/>
    <p:sldId id="4625" r:id="rId26"/>
    <p:sldId id="279" r:id="rId27"/>
    <p:sldId id="4626" r:id="rId28"/>
    <p:sldId id="4627" r:id="rId29"/>
    <p:sldId id="4628" r:id="rId30"/>
    <p:sldId id="280" r:id="rId31"/>
    <p:sldId id="281" r:id="rId32"/>
    <p:sldId id="4638" r:id="rId33"/>
    <p:sldId id="4641" r:id="rId34"/>
    <p:sldId id="4632" r:id="rId35"/>
    <p:sldId id="4642" r:id="rId36"/>
    <p:sldId id="4633" r:id="rId37"/>
    <p:sldId id="4636"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IHWG3ydVdqNJQFSft6vrRyy5W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569C0A-0592-45A0-92C4-5F1D4B69E1B3}">
  <a:tblStyle styleId="{0C569C0A-0592-45A0-92C4-5F1D4B69E1B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9F9F9"/>
          </a:solidFill>
        </a:fill>
      </a:tcStyle>
    </a:wholeTbl>
    <a:band1H>
      <a:tcTxStyle b="off" i="off"/>
      <a:tcStyle>
        <a:tcBdr/>
        <a:fill>
          <a:solidFill>
            <a:srgbClr val="F2F2F2"/>
          </a:solidFill>
        </a:fill>
      </a:tcStyle>
    </a:band1H>
    <a:band2H>
      <a:tcTxStyle b="off" i="off"/>
      <a:tcStyle>
        <a:tcBdr/>
      </a:tcStyle>
    </a:band2H>
    <a:band1V>
      <a:tcTxStyle b="off" i="off"/>
      <a:tcStyle>
        <a:tcBdr/>
        <a:fill>
          <a:solidFill>
            <a:srgbClr val="F2F2F2"/>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E3063BF-F424-4738-B2B3-ACE7F17BAD6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595"/>
  </p:normalViewPr>
  <p:slideViewPr>
    <p:cSldViewPr snapToGrid="0" snapToObjects="1">
      <p:cViewPr varScale="1">
        <p:scale>
          <a:sx n="102" d="100"/>
          <a:sy n="102" d="100"/>
        </p:scale>
        <p:origin x="952" y="184"/>
      </p:cViewPr>
      <p:guideLst/>
    </p:cSldViewPr>
  </p:slideViewPr>
  <p:notesTextViewPr>
    <p:cViewPr>
      <p:scale>
        <a:sx n="1" d="1"/>
        <a:sy n="1" d="1"/>
      </p:scale>
      <p:origin x="0" y="0"/>
    </p:cViewPr>
  </p:notesTextViewPr>
  <p:sorterViewPr>
    <p:cViewPr>
      <p:scale>
        <a:sx n="100" d="100"/>
        <a:sy n="100" d="100"/>
      </p:scale>
      <p:origin x="0" y="-9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B625E8-D7AE-4ABE-BDBD-5E319CCA68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9E6B9C-598E-4C7C-A497-59B914E5F16A}">
      <dgm:prSet/>
      <dgm:spPr/>
      <dgm:t>
        <a:bodyPr/>
        <a:lstStyle/>
        <a:p>
          <a:pPr algn="ctr"/>
          <a:r>
            <a:rPr lang="en-US" dirty="0">
              <a:solidFill>
                <a:srgbClr val="3F3F3F"/>
              </a:solidFill>
            </a:rPr>
            <a:t>No blame, shame, judgment.</a:t>
          </a:r>
        </a:p>
      </dgm:t>
    </dgm:pt>
    <dgm:pt modelId="{E719BF97-0CAA-464A-B340-782591155DEB}" type="parTrans" cxnId="{959CBB39-A719-4BAC-B7B7-B54C09BF9965}">
      <dgm:prSet/>
      <dgm:spPr/>
      <dgm:t>
        <a:bodyPr/>
        <a:lstStyle/>
        <a:p>
          <a:endParaRPr lang="en-US"/>
        </a:p>
      </dgm:t>
    </dgm:pt>
    <dgm:pt modelId="{7F6D3865-E17C-44C8-8EAE-511D8550B214}" type="sibTrans" cxnId="{959CBB39-A719-4BAC-B7B7-B54C09BF9965}">
      <dgm:prSet/>
      <dgm:spPr/>
      <dgm:t>
        <a:bodyPr/>
        <a:lstStyle/>
        <a:p>
          <a:endParaRPr lang="en-US"/>
        </a:p>
      </dgm:t>
    </dgm:pt>
    <dgm:pt modelId="{71C2D100-1FC2-4660-ADEB-6C5677738683}">
      <dgm:prSet/>
      <dgm:spPr/>
      <dgm:t>
        <a:bodyPr/>
        <a:lstStyle/>
        <a:p>
          <a:pPr algn="ctr"/>
          <a:r>
            <a:rPr lang="en-US" dirty="0">
              <a:solidFill>
                <a:srgbClr val="3F3F3F"/>
              </a:solidFill>
            </a:rPr>
            <a:t>Equity work life-long, never ending, at individual &amp; organizational level.</a:t>
          </a:r>
        </a:p>
      </dgm:t>
    </dgm:pt>
    <dgm:pt modelId="{AA52FA8B-7309-48E5-9493-ED01B052CE7A}" type="parTrans" cxnId="{38563953-525E-4F28-8370-5E97843B0041}">
      <dgm:prSet/>
      <dgm:spPr/>
      <dgm:t>
        <a:bodyPr/>
        <a:lstStyle/>
        <a:p>
          <a:endParaRPr lang="en-US"/>
        </a:p>
      </dgm:t>
    </dgm:pt>
    <dgm:pt modelId="{5EACD85E-D220-4131-8997-1B8BB7BD44D7}" type="sibTrans" cxnId="{38563953-525E-4F28-8370-5E97843B0041}">
      <dgm:prSet/>
      <dgm:spPr/>
      <dgm:t>
        <a:bodyPr/>
        <a:lstStyle/>
        <a:p>
          <a:endParaRPr lang="en-US"/>
        </a:p>
      </dgm:t>
    </dgm:pt>
    <dgm:pt modelId="{318B1C60-B1BA-4B9A-BFF7-B5E6B53919F1}">
      <dgm:prSet/>
      <dgm:spPr/>
      <dgm:t>
        <a:bodyPr/>
        <a:lstStyle/>
        <a:p>
          <a:pPr algn="ctr"/>
          <a:r>
            <a:rPr lang="en-US" b="1" dirty="0">
              <a:solidFill>
                <a:srgbClr val="3F3F3F"/>
              </a:solidFill>
              <a:latin typeface="Calibri" panose="020F0502020204030204" pitchFamily="34" charset="0"/>
              <a:cs typeface="Calibri" panose="020F0502020204030204" pitchFamily="34" charset="0"/>
            </a:rPr>
            <a:t>“Collective Equity Capacity” </a:t>
          </a:r>
          <a:r>
            <a:rPr lang="en-US" dirty="0">
              <a:solidFill>
                <a:srgbClr val="3F3F3F"/>
              </a:solidFill>
              <a:latin typeface="Calibri" panose="020F0502020204030204" pitchFamily="34" charset="0"/>
              <a:cs typeface="Calibri" panose="020F0502020204030204" pitchFamily="34" charset="0"/>
            </a:rPr>
            <a:t>we are in this with you - mutual learning, challenging, growing together.</a:t>
          </a:r>
        </a:p>
      </dgm:t>
    </dgm:pt>
    <dgm:pt modelId="{3770E7B0-483D-44F4-B92F-5CCC6B909769}" type="parTrans" cxnId="{D030F2A3-354F-404C-95F5-811C479E1432}">
      <dgm:prSet/>
      <dgm:spPr/>
      <dgm:t>
        <a:bodyPr/>
        <a:lstStyle/>
        <a:p>
          <a:endParaRPr lang="en-US"/>
        </a:p>
      </dgm:t>
    </dgm:pt>
    <dgm:pt modelId="{753E75FA-CA56-4FEE-B8D3-9B13F144D902}" type="sibTrans" cxnId="{D030F2A3-354F-404C-95F5-811C479E1432}">
      <dgm:prSet/>
      <dgm:spPr/>
      <dgm:t>
        <a:bodyPr/>
        <a:lstStyle/>
        <a:p>
          <a:endParaRPr lang="en-US"/>
        </a:p>
      </dgm:t>
    </dgm:pt>
    <dgm:pt modelId="{151E7B54-B9D1-6E4F-B8B5-FA4DB46A17A7}" type="pres">
      <dgm:prSet presAssocID="{44B625E8-D7AE-4ABE-BDBD-5E319CCA68D1}" presName="linear" presStyleCnt="0">
        <dgm:presLayoutVars>
          <dgm:animLvl val="lvl"/>
          <dgm:resizeHandles val="exact"/>
        </dgm:presLayoutVars>
      </dgm:prSet>
      <dgm:spPr/>
    </dgm:pt>
    <dgm:pt modelId="{CCB35080-E41D-B243-8060-7A66ACC955BC}" type="pres">
      <dgm:prSet presAssocID="{6D9E6B9C-598E-4C7C-A497-59B914E5F16A}" presName="parentText" presStyleLbl="node1" presStyleIdx="0" presStyleCnt="3">
        <dgm:presLayoutVars>
          <dgm:chMax val="0"/>
          <dgm:bulletEnabled val="1"/>
        </dgm:presLayoutVars>
      </dgm:prSet>
      <dgm:spPr/>
    </dgm:pt>
    <dgm:pt modelId="{95C7ED40-4A8A-A844-80F4-7FBD79428CFA}" type="pres">
      <dgm:prSet presAssocID="{7F6D3865-E17C-44C8-8EAE-511D8550B214}" presName="spacer" presStyleCnt="0"/>
      <dgm:spPr/>
    </dgm:pt>
    <dgm:pt modelId="{51EDFE42-D5E0-7D41-AB8E-0FA1EE16AEA0}" type="pres">
      <dgm:prSet presAssocID="{71C2D100-1FC2-4660-ADEB-6C5677738683}" presName="parentText" presStyleLbl="node1" presStyleIdx="1" presStyleCnt="3">
        <dgm:presLayoutVars>
          <dgm:chMax val="0"/>
          <dgm:bulletEnabled val="1"/>
        </dgm:presLayoutVars>
      </dgm:prSet>
      <dgm:spPr/>
    </dgm:pt>
    <dgm:pt modelId="{69B1B2B7-17BF-C946-B625-E6C1C7A13269}" type="pres">
      <dgm:prSet presAssocID="{5EACD85E-D220-4131-8997-1B8BB7BD44D7}" presName="spacer" presStyleCnt="0"/>
      <dgm:spPr/>
    </dgm:pt>
    <dgm:pt modelId="{C0F33041-E519-AC45-BC93-0F749BCB62D5}" type="pres">
      <dgm:prSet presAssocID="{318B1C60-B1BA-4B9A-BFF7-B5E6B53919F1}" presName="parentText" presStyleLbl="node1" presStyleIdx="2" presStyleCnt="3">
        <dgm:presLayoutVars>
          <dgm:chMax val="0"/>
          <dgm:bulletEnabled val="1"/>
        </dgm:presLayoutVars>
      </dgm:prSet>
      <dgm:spPr/>
    </dgm:pt>
  </dgm:ptLst>
  <dgm:cxnLst>
    <dgm:cxn modelId="{959CBB39-A719-4BAC-B7B7-B54C09BF9965}" srcId="{44B625E8-D7AE-4ABE-BDBD-5E319CCA68D1}" destId="{6D9E6B9C-598E-4C7C-A497-59B914E5F16A}" srcOrd="0" destOrd="0" parTransId="{E719BF97-0CAA-464A-B340-782591155DEB}" sibTransId="{7F6D3865-E17C-44C8-8EAE-511D8550B214}"/>
    <dgm:cxn modelId="{E8F6DB3B-97F4-FB4E-80A8-E8755F763FBD}" type="presOf" srcId="{6D9E6B9C-598E-4C7C-A497-59B914E5F16A}" destId="{CCB35080-E41D-B243-8060-7A66ACC955BC}" srcOrd="0" destOrd="0" presId="urn:microsoft.com/office/officeart/2005/8/layout/vList2"/>
    <dgm:cxn modelId="{09832845-5C0E-174A-BF4A-8539EF3BE9B1}" type="presOf" srcId="{44B625E8-D7AE-4ABE-BDBD-5E319CCA68D1}" destId="{151E7B54-B9D1-6E4F-B8B5-FA4DB46A17A7}" srcOrd="0" destOrd="0" presId="urn:microsoft.com/office/officeart/2005/8/layout/vList2"/>
    <dgm:cxn modelId="{38563953-525E-4F28-8370-5E97843B0041}" srcId="{44B625E8-D7AE-4ABE-BDBD-5E319CCA68D1}" destId="{71C2D100-1FC2-4660-ADEB-6C5677738683}" srcOrd="1" destOrd="0" parTransId="{AA52FA8B-7309-48E5-9493-ED01B052CE7A}" sibTransId="{5EACD85E-D220-4131-8997-1B8BB7BD44D7}"/>
    <dgm:cxn modelId="{6D9A3D89-7A77-C24E-B8FE-8C951F7FBCBD}" type="presOf" srcId="{318B1C60-B1BA-4B9A-BFF7-B5E6B53919F1}" destId="{C0F33041-E519-AC45-BC93-0F749BCB62D5}" srcOrd="0" destOrd="0" presId="urn:microsoft.com/office/officeart/2005/8/layout/vList2"/>
    <dgm:cxn modelId="{D030F2A3-354F-404C-95F5-811C479E1432}" srcId="{44B625E8-D7AE-4ABE-BDBD-5E319CCA68D1}" destId="{318B1C60-B1BA-4B9A-BFF7-B5E6B53919F1}" srcOrd="2" destOrd="0" parTransId="{3770E7B0-483D-44F4-B92F-5CCC6B909769}" sibTransId="{753E75FA-CA56-4FEE-B8D3-9B13F144D902}"/>
    <dgm:cxn modelId="{3949A9D0-1F48-4045-B3FC-69FF6715166D}" type="presOf" srcId="{71C2D100-1FC2-4660-ADEB-6C5677738683}" destId="{51EDFE42-D5E0-7D41-AB8E-0FA1EE16AEA0}" srcOrd="0" destOrd="0" presId="urn:microsoft.com/office/officeart/2005/8/layout/vList2"/>
    <dgm:cxn modelId="{37C50850-6B0B-7D4B-A0B7-D9004B1B229A}" type="presParOf" srcId="{151E7B54-B9D1-6E4F-B8B5-FA4DB46A17A7}" destId="{CCB35080-E41D-B243-8060-7A66ACC955BC}" srcOrd="0" destOrd="0" presId="urn:microsoft.com/office/officeart/2005/8/layout/vList2"/>
    <dgm:cxn modelId="{2313F490-3751-B645-AF08-EB4A1D7608A6}" type="presParOf" srcId="{151E7B54-B9D1-6E4F-B8B5-FA4DB46A17A7}" destId="{95C7ED40-4A8A-A844-80F4-7FBD79428CFA}" srcOrd="1" destOrd="0" presId="urn:microsoft.com/office/officeart/2005/8/layout/vList2"/>
    <dgm:cxn modelId="{35EA8BC6-EBA0-3B41-A4FB-1B3B74D48AD5}" type="presParOf" srcId="{151E7B54-B9D1-6E4F-B8B5-FA4DB46A17A7}" destId="{51EDFE42-D5E0-7D41-AB8E-0FA1EE16AEA0}" srcOrd="2" destOrd="0" presId="urn:microsoft.com/office/officeart/2005/8/layout/vList2"/>
    <dgm:cxn modelId="{501649DF-4A7A-0A4F-9748-8A0169852BBB}" type="presParOf" srcId="{151E7B54-B9D1-6E4F-B8B5-FA4DB46A17A7}" destId="{69B1B2B7-17BF-C946-B625-E6C1C7A13269}" srcOrd="3" destOrd="0" presId="urn:microsoft.com/office/officeart/2005/8/layout/vList2"/>
    <dgm:cxn modelId="{0C8D7439-2C2B-1543-A64C-BF923CB828C6}" type="presParOf" srcId="{151E7B54-B9D1-6E4F-B8B5-FA4DB46A17A7}" destId="{C0F33041-E519-AC45-BC93-0F749BCB62D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35080-E41D-B243-8060-7A66ACC955BC}">
      <dsp:nvSpPr>
        <dsp:cNvPr id="0" name=""/>
        <dsp:cNvSpPr/>
      </dsp:nvSpPr>
      <dsp:spPr>
        <a:xfrm>
          <a:off x="0" y="21267"/>
          <a:ext cx="6613236" cy="1340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3F3F3F"/>
              </a:solidFill>
            </a:rPr>
            <a:t>No blame, shame, judgment.</a:t>
          </a:r>
        </a:p>
      </dsp:txBody>
      <dsp:txXfrm>
        <a:off x="65449" y="86716"/>
        <a:ext cx="6482338" cy="1209826"/>
      </dsp:txXfrm>
    </dsp:sp>
    <dsp:sp modelId="{51EDFE42-D5E0-7D41-AB8E-0FA1EE16AEA0}">
      <dsp:nvSpPr>
        <dsp:cNvPr id="0" name=""/>
        <dsp:cNvSpPr/>
      </dsp:nvSpPr>
      <dsp:spPr>
        <a:xfrm>
          <a:off x="0" y="1431111"/>
          <a:ext cx="6613236" cy="1340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3F3F3F"/>
              </a:solidFill>
            </a:rPr>
            <a:t>Equity work life-long, never ending, at individual &amp; organizational level.</a:t>
          </a:r>
        </a:p>
      </dsp:txBody>
      <dsp:txXfrm>
        <a:off x="65449" y="1496560"/>
        <a:ext cx="6482338" cy="1209826"/>
      </dsp:txXfrm>
    </dsp:sp>
    <dsp:sp modelId="{C0F33041-E519-AC45-BC93-0F749BCB62D5}">
      <dsp:nvSpPr>
        <dsp:cNvPr id="0" name=""/>
        <dsp:cNvSpPr/>
      </dsp:nvSpPr>
      <dsp:spPr>
        <a:xfrm>
          <a:off x="0" y="2840956"/>
          <a:ext cx="6613236" cy="1340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3F3F3F"/>
              </a:solidFill>
              <a:latin typeface="Calibri" panose="020F0502020204030204" pitchFamily="34" charset="0"/>
              <a:cs typeface="Calibri" panose="020F0502020204030204" pitchFamily="34" charset="0"/>
            </a:rPr>
            <a:t>“Collective Equity Capacity” </a:t>
          </a:r>
          <a:r>
            <a:rPr lang="en-US" sz="2400" kern="1200" dirty="0">
              <a:solidFill>
                <a:srgbClr val="3F3F3F"/>
              </a:solidFill>
              <a:latin typeface="Calibri" panose="020F0502020204030204" pitchFamily="34" charset="0"/>
              <a:cs typeface="Calibri" panose="020F0502020204030204" pitchFamily="34" charset="0"/>
            </a:rPr>
            <a:t>we are in this with you - mutual learning, challenging, growing together.</a:t>
          </a:r>
        </a:p>
      </dsp:txBody>
      <dsp:txXfrm>
        <a:off x="65449" y="2906405"/>
        <a:ext cx="6482338"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339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96" name="Google Shape;1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dirty="0"/>
          </a:p>
        </p:txBody>
      </p:sp>
      <p:sp>
        <p:nvSpPr>
          <p:cNvPr id="203" name="Google Shape;2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41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99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61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88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811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45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803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767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0" name="Google Shape;2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26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9" name="Google Shape;19;p46"/>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1097280" y="286605"/>
            <a:ext cx="730594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7"/>
          <p:cNvSpPr txBox="1">
            <a:spLocks noGrp="1"/>
          </p:cNvSpPr>
          <p:nvPr>
            <p:ph type="body" idx="1"/>
          </p:nvPr>
        </p:nvSpPr>
        <p:spPr>
          <a:xfrm>
            <a:off x="1097280" y="1845734"/>
            <a:ext cx="100584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1097280" y="286605"/>
            <a:ext cx="730594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8"/>
          <p:cNvSpPr txBox="1">
            <a:spLocks noGrp="1"/>
          </p:cNvSpPr>
          <p:nvPr>
            <p:ph type="body" idx="1"/>
          </p:nvPr>
        </p:nvSpPr>
        <p:spPr>
          <a:xfrm>
            <a:off x="1097280"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48"/>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2" name="Google Shape;42;p51"/>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43;p5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cxnSp>
        <p:nvCxnSpPr>
          <p:cNvPr id="47" name="Google Shape;47;p51"/>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2"/>
          <p:cNvSpPr txBox="1">
            <a:spLocks noGrp="1"/>
          </p:cNvSpPr>
          <p:nvPr>
            <p:ph type="title"/>
          </p:nvPr>
        </p:nvSpPr>
        <p:spPr>
          <a:xfrm>
            <a:off x="1097280" y="286605"/>
            <a:ext cx="730594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52"/>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52"/>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52"/>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52"/>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54"/>
          <p:cNvSpPr/>
          <p:nvPr userDrawn="1"/>
        </p:nvSpPr>
        <p:spPr>
          <a:xfrm>
            <a:off x="0" y="0"/>
            <a:ext cx="4040071" cy="6363079"/>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 name="Google Shape;63;p54"/>
          <p:cNvSpPr/>
          <p:nvPr/>
        </p:nvSpPr>
        <p:spPr>
          <a:xfrm>
            <a:off x="4040070" y="0"/>
            <a:ext cx="85449" cy="636307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 name="Google Shape;64;p54"/>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body" idx="1"/>
          </p:nvPr>
        </p:nvSpPr>
        <p:spPr>
          <a:xfrm>
            <a:off x="4286228" y="1842690"/>
            <a:ext cx="6883341" cy="3933077"/>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6" name="Google Shape;66;p54"/>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55"/>
          <p:cNvSpPr/>
          <p:nvPr userDrawn="1"/>
        </p:nvSpPr>
        <p:spPr>
          <a:xfrm>
            <a:off x="1"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 name="Google Shape;71;p55"/>
          <p:cNvSpPr/>
          <p:nvPr/>
        </p:nvSpPr>
        <p:spPr>
          <a:xfrm>
            <a:off x="17"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 name="Google Shape;72;p55"/>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5"/>
          <p:cNvSpPr>
            <a:spLocks noGrp="1"/>
          </p:cNvSpPr>
          <p:nvPr>
            <p:ph type="pic" idx="2"/>
          </p:nvPr>
        </p:nvSpPr>
        <p:spPr>
          <a:xfrm>
            <a:off x="17" y="0"/>
            <a:ext cx="12191985" cy="4915076"/>
          </a:xfrm>
          <a:prstGeom prst="rect">
            <a:avLst/>
          </a:prstGeom>
          <a:solidFill>
            <a:srgbClr val="DFDFDF"/>
          </a:solid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dirty="0"/>
          </a:p>
        </p:txBody>
      </p:sp>
      <p:sp>
        <p:nvSpPr>
          <p:cNvPr id="74" name="Google Shape;74;p55"/>
          <p:cNvSpPr txBox="1">
            <a:spLocks noGrp="1"/>
          </p:cNvSpPr>
          <p:nvPr>
            <p:ph type="body" idx="1"/>
          </p:nvPr>
        </p:nvSpPr>
        <p:spPr>
          <a:xfrm>
            <a:off x="1097280" y="5907024"/>
            <a:ext cx="1011936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56"/>
          <p:cNvSpPr txBox="1">
            <a:spLocks noGrp="1"/>
          </p:cNvSpPr>
          <p:nvPr>
            <p:ph type="title"/>
          </p:nvPr>
        </p:nvSpPr>
        <p:spPr>
          <a:xfrm>
            <a:off x="1097280" y="286605"/>
            <a:ext cx="732909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6"/>
          <p:cNvSpPr txBox="1">
            <a:spLocks noGrp="1"/>
          </p:cNvSpPr>
          <p:nvPr>
            <p:ph type="body" idx="1"/>
          </p:nvPr>
        </p:nvSpPr>
        <p:spPr>
          <a:xfrm rot="5400000">
            <a:off x="4114799" y="-1171787"/>
            <a:ext cx="4023360" cy="1005840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6" name="Google Shape;86;p57"/>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7" name="Google Shape;87;p57"/>
          <p:cNvSpPr txBox="1">
            <a:spLocks noGrp="1"/>
          </p:cNvSpPr>
          <p:nvPr>
            <p:ph type="title"/>
          </p:nvPr>
        </p:nvSpPr>
        <p:spPr>
          <a:xfrm rot="5400000">
            <a:off x="7801752" y="2781233"/>
            <a:ext cx="4314116" cy="246781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57"/>
          <p:cNvSpPr txBox="1">
            <a:spLocks noGrp="1"/>
          </p:cNvSpPr>
          <p:nvPr>
            <p:ph type="body" idx="1"/>
          </p:nvPr>
        </p:nvSpPr>
        <p:spPr>
          <a:xfrm rot="5400000">
            <a:off x="2725288" y="324987"/>
            <a:ext cx="4314116" cy="7380309"/>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mailto:INFO@ICSEQUITY.ORG" TargetMode="Externa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p:nvPr userDrawn="1"/>
        </p:nvSpPr>
        <p:spPr>
          <a:xfrm>
            <a:off x="-1" y="6416825"/>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1;p45"/>
          <p:cNvSpPr/>
          <p:nvPr/>
        </p:nvSpPr>
        <p:spPr>
          <a:xfrm>
            <a:off x="1" y="6357466"/>
            <a:ext cx="12192000" cy="659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2;p45"/>
          <p:cNvSpPr txBox="1">
            <a:spLocks noGrp="1"/>
          </p:cNvSpPr>
          <p:nvPr>
            <p:ph type="title"/>
          </p:nvPr>
        </p:nvSpPr>
        <p:spPr>
          <a:xfrm>
            <a:off x="1097280" y="286605"/>
            <a:ext cx="7381624"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1"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3" name="Google Shape;13;p45"/>
          <p:cNvSpPr txBox="1">
            <a:spLocks noGrp="1"/>
          </p:cNvSpPr>
          <p:nvPr>
            <p:ph type="body" idx="1"/>
          </p:nvPr>
        </p:nvSpPr>
        <p:spPr>
          <a:xfrm>
            <a:off x="1102092" y="1883606"/>
            <a:ext cx="10058400" cy="402330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cxnSp>
        <p:nvCxnSpPr>
          <p:cNvPr id="14" name="Google Shape;14;p45"/>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
        <p:nvSpPr>
          <p:cNvPr id="16" name="Google Shape;16;p45"/>
          <p:cNvSpPr txBox="1"/>
          <p:nvPr/>
        </p:nvSpPr>
        <p:spPr>
          <a:xfrm>
            <a:off x="0" y="6416825"/>
            <a:ext cx="12191999" cy="45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0" strike="noStrike" cap="none" dirty="0">
                <a:solidFill>
                  <a:schemeClr val="bg2"/>
                </a:solidFill>
                <a:latin typeface="Calibri"/>
                <a:ea typeface="Calibri"/>
                <a:cs typeface="Calibri"/>
                <a:sym typeface="Calibri"/>
              </a:rPr>
              <a:t>© 20</a:t>
            </a:r>
            <a:r>
              <a:rPr lang="en-US" sz="1300" b="1" dirty="0">
                <a:solidFill>
                  <a:schemeClr val="bg2"/>
                </a:solidFill>
                <a:latin typeface="Calibri"/>
                <a:ea typeface="Calibri"/>
                <a:cs typeface="Calibri"/>
                <a:sym typeface="Calibri"/>
              </a:rPr>
              <a:t>22</a:t>
            </a:r>
            <a:r>
              <a:rPr lang="en-US" sz="1300" b="1" i="0" strike="noStrike" cap="none" dirty="0">
                <a:solidFill>
                  <a:schemeClr val="bg2"/>
                </a:solidFill>
                <a:latin typeface="Calibri"/>
                <a:ea typeface="Calibri"/>
                <a:cs typeface="Calibri"/>
                <a:sym typeface="Calibri"/>
              </a:rPr>
              <a:t> ELISE M. FRATTURA AND COLLEEN A. CAPPER. ALL RIGHTS RESERVED. YOU MAY NOT REPRODUCE, MODIFY, OR DISTRIBUTE THIS WORK WITHOUT WRITTEN CONSENT FROM THE AUTHORS. PLEASE EMAIL </a:t>
            </a:r>
            <a:r>
              <a:rPr lang="en-US" sz="1300" b="1" dirty="0">
                <a:solidFill>
                  <a:schemeClr val="bg2"/>
                </a:solidFill>
                <a:uFill>
                  <a:noFill/>
                </a:uFill>
                <a:latin typeface="Calibri"/>
                <a:ea typeface="Calibri"/>
                <a:cs typeface="Calibri"/>
                <a:sym typeface="Calibri"/>
                <a:hlinkClick r:id="rId11">
                  <a:extLst>
                    <a:ext uri="{A12FA001-AC4F-418D-AE19-62706E023703}">
                      <ahyp:hlinkClr xmlns:ahyp="http://schemas.microsoft.com/office/drawing/2018/hyperlinkcolor" val="tx"/>
                    </a:ext>
                  </a:extLst>
                </a:hlinkClick>
              </a:rPr>
              <a:t>INFO@ICSEQUITY.ORG</a:t>
            </a:r>
            <a:r>
              <a:rPr lang="en-US" sz="1300" b="1" dirty="0">
                <a:solidFill>
                  <a:schemeClr val="bg2"/>
                </a:solidFill>
                <a:latin typeface="Calibri"/>
                <a:ea typeface="Calibri"/>
                <a:cs typeface="Calibri"/>
                <a:sym typeface="Calibri"/>
              </a:rPr>
              <a:t> </a:t>
            </a:r>
            <a:r>
              <a:rPr lang="en-US" sz="1300" b="1" i="0" strike="noStrike" cap="none" dirty="0">
                <a:solidFill>
                  <a:schemeClr val="bg2"/>
                </a:solidFill>
                <a:latin typeface="Calibri"/>
                <a:ea typeface="Calibri"/>
                <a:cs typeface="Calibri"/>
                <a:sym typeface="Calibri"/>
              </a:rPr>
              <a:t>TO OBTAIN SUCH PERMISSION. </a:t>
            </a:r>
            <a:endParaRPr sz="1300" b="0" i="0" strike="noStrike" cap="none" dirty="0">
              <a:solidFill>
                <a:schemeClr val="bg2"/>
              </a:solidFill>
              <a:latin typeface="Arial"/>
              <a:ea typeface="Arial"/>
              <a:cs typeface="Arial"/>
              <a:sym typeface="Arial"/>
            </a:endParaRPr>
          </a:p>
        </p:txBody>
      </p:sp>
      <p:pic>
        <p:nvPicPr>
          <p:cNvPr id="2" name="Picture 1">
            <a:extLst>
              <a:ext uri="{FF2B5EF4-FFF2-40B4-BE49-F238E27FC236}">
                <a16:creationId xmlns:a16="http://schemas.microsoft.com/office/drawing/2014/main" id="{C1A2114B-82F4-564C-81FB-1EF3C9E399A1}"/>
              </a:ext>
            </a:extLst>
          </p:cNvPr>
          <p:cNvPicPr>
            <a:picLocks noChangeAspect="1"/>
          </p:cNvPicPr>
          <p:nvPr userDrawn="1"/>
        </p:nvPicPr>
        <p:blipFill>
          <a:blip r:embed="rId12"/>
          <a:stretch>
            <a:fillRect/>
          </a:stretch>
        </p:blipFill>
        <p:spPr>
          <a:xfrm>
            <a:off x="8478904" y="947059"/>
            <a:ext cx="2540000" cy="7366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failylROnrY?feature=oembed" TargetMode="Externa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s://podcasts.apple.com/us/podcast/miss-buchanans-period-of-adjustment/id1119389968?i=1000389334608"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vimeo.com/278549110" TargetMode="Externa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1097280" y="286605"/>
            <a:ext cx="7345262" cy="1450757"/>
          </a:xfrm>
          <a:prstGeom prst="rect">
            <a:avLst/>
          </a:prstGeom>
          <a:noFill/>
          <a:ln>
            <a:noFill/>
          </a:ln>
        </p:spPr>
        <p:txBody>
          <a:bodyPr spcFirstLastPara="1" wrap="square" lIns="91425" tIns="45700" rIns="91425" bIns="45700" anchor="b" anchorCtr="0">
            <a:normAutofit fontScale="90000"/>
          </a:bodyPr>
          <a:lstStyle/>
          <a:p>
            <a:pPr marL="0" marR="0" lvl="0" indent="0" algn="l" rtl="0">
              <a:lnSpc>
                <a:spcPct val="85000"/>
              </a:lnSpc>
              <a:spcBef>
                <a:spcPts val="0"/>
              </a:spcBef>
              <a:spcAft>
                <a:spcPts val="0"/>
              </a:spcAft>
              <a:buClr>
                <a:srgbClr val="262626"/>
              </a:buClr>
              <a:buSzPts val="3959"/>
              <a:buFont typeface="Calibri"/>
              <a:buNone/>
            </a:pPr>
            <a:r>
              <a:rPr lang="en-US" sz="3959" dirty="0"/>
              <a:t>School</a:t>
            </a:r>
            <a:r>
              <a:rPr lang="en-US" sz="3959" b="1" i="0" u="none" strike="noStrike" cap="none" dirty="0">
                <a:latin typeface="Calibri"/>
                <a:ea typeface="Calibri"/>
                <a:cs typeface="Calibri"/>
                <a:sym typeface="Calibri"/>
              </a:rPr>
              <a:t> Digital Module 1/Step 1: History of Educational Marginalization</a:t>
            </a:r>
            <a:endParaRPr dirty="0"/>
          </a:p>
        </p:txBody>
      </p:sp>
      <p:sp>
        <p:nvSpPr>
          <p:cNvPr id="106" name="Google Shape;106;p2"/>
          <p:cNvSpPr txBox="1">
            <a:spLocks noGrp="1"/>
          </p:cNvSpPr>
          <p:nvPr>
            <p:ph type="body" idx="1"/>
          </p:nvPr>
        </p:nvSpPr>
        <p:spPr>
          <a:xfrm>
            <a:off x="6450903" y="2409028"/>
            <a:ext cx="5409793" cy="27437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2400"/>
              <a:buFont typeface="Calibri"/>
              <a:buNone/>
            </a:pPr>
            <a:endParaRPr lang="en-US" sz="2400" b="0" i="0" u="none" strike="noStrike" cap="none" dirty="0">
              <a:solidFill>
                <a:srgbClr val="262626"/>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400"/>
              <a:buFont typeface="Calibri"/>
              <a:buNone/>
            </a:pPr>
            <a:endParaRPr lang="en-US" sz="2400" dirty="0">
              <a:solidFill>
                <a:srgbClr val="262626"/>
              </a:solidFill>
            </a:endParaRPr>
          </a:p>
          <a:p>
            <a:pPr marL="0" marR="0" lvl="0" indent="0" algn="r" rtl="0">
              <a:lnSpc>
                <a:spcPct val="90000"/>
              </a:lnSpc>
              <a:spcBef>
                <a:spcPts val="0"/>
              </a:spcBef>
              <a:spcAft>
                <a:spcPts val="0"/>
              </a:spcAft>
              <a:buClr>
                <a:schemeClr val="accent1"/>
              </a:buClr>
              <a:buSzPts val="2400"/>
              <a:buFont typeface="Calibri"/>
              <a:buNone/>
            </a:pPr>
            <a:endParaRPr lang="en-US" sz="2400" dirty="0">
              <a:solidFill>
                <a:srgbClr val="262626"/>
              </a:solidFill>
            </a:endParaRPr>
          </a:p>
          <a:p>
            <a:pPr marL="0" marR="0" lvl="0" indent="0" algn="r" rtl="0">
              <a:lnSpc>
                <a:spcPct val="90000"/>
              </a:lnSpc>
              <a:spcBef>
                <a:spcPts val="0"/>
              </a:spcBef>
              <a:spcAft>
                <a:spcPts val="0"/>
              </a:spcAft>
              <a:buClr>
                <a:schemeClr val="accent1"/>
              </a:buClr>
              <a:buSzPts val="2400"/>
              <a:buFont typeface="Calibri"/>
              <a:buNone/>
            </a:pPr>
            <a:endParaRPr lang="en-US" sz="2400" b="0" i="0" u="none" strike="noStrike" cap="none" dirty="0">
              <a:solidFill>
                <a:srgbClr val="262626"/>
              </a:solidFill>
              <a:latin typeface="Calibri"/>
              <a:ea typeface="Calibri"/>
              <a:cs typeface="Calibri"/>
              <a:sym typeface="Calibri"/>
            </a:endParaRPr>
          </a:p>
          <a:p>
            <a:pPr marL="0" marR="0" lvl="0" indent="0" rtl="0">
              <a:lnSpc>
                <a:spcPct val="90000"/>
              </a:lnSpc>
              <a:spcBef>
                <a:spcPts val="0"/>
              </a:spcBef>
              <a:spcAft>
                <a:spcPts val="0"/>
              </a:spcAft>
              <a:buClr>
                <a:schemeClr val="accent1"/>
              </a:buClr>
              <a:buSzPts val="2400"/>
              <a:buFont typeface="Calibri"/>
              <a:buNone/>
            </a:pPr>
            <a:r>
              <a:rPr lang="en-US" sz="2400" b="0" i="0" u="none" strike="noStrike" cap="none" dirty="0">
                <a:latin typeface="Calibri"/>
                <a:ea typeface="Calibri"/>
                <a:cs typeface="Calibri"/>
                <a:sym typeface="Calibri"/>
              </a:rPr>
              <a:t>DR. ELISE M. FRATTURA (she/her/hers)  </a:t>
            </a:r>
            <a:endParaRPr sz="2400" b="0" i="0" u="none" strike="noStrike" cap="none" dirty="0">
              <a:latin typeface="Calibri"/>
              <a:ea typeface="Calibri"/>
              <a:cs typeface="Calibri"/>
              <a:sym typeface="Calibri"/>
            </a:endParaRPr>
          </a:p>
          <a:p>
            <a:pPr marL="0" marR="0" lvl="0" indent="0" rtl="0">
              <a:lnSpc>
                <a:spcPct val="90000"/>
              </a:lnSpc>
              <a:spcBef>
                <a:spcPts val="1400"/>
              </a:spcBef>
              <a:spcAft>
                <a:spcPts val="0"/>
              </a:spcAft>
              <a:buClr>
                <a:schemeClr val="accent1"/>
              </a:buClr>
              <a:buSzPts val="2400"/>
              <a:buFont typeface="Calibri"/>
              <a:buNone/>
            </a:pPr>
            <a:r>
              <a:rPr lang="en-US" sz="2400" b="0" i="0" u="none" strike="noStrike" cap="none" dirty="0">
                <a:latin typeface="Calibri"/>
                <a:ea typeface="Calibri"/>
                <a:cs typeface="Calibri"/>
                <a:sym typeface="Calibri"/>
              </a:rPr>
              <a:t>DR. COLLEEN A. CAPPER (she/her/hers)</a:t>
            </a:r>
            <a:endParaRPr dirty="0"/>
          </a:p>
        </p:txBody>
      </p:sp>
      <p:sp>
        <p:nvSpPr>
          <p:cNvPr id="109" name="Google Shape;109;p2"/>
          <p:cNvSpPr/>
          <p:nvPr/>
        </p:nvSpPr>
        <p:spPr>
          <a:xfrm>
            <a:off x="1597572" y="2303049"/>
            <a:ext cx="9070428" cy="1154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br>
              <a:rPr lang="en-US" sz="2400" b="0" i="0" u="none" strike="noStrike" cap="none" dirty="0">
                <a:solidFill>
                  <a:srgbClr val="000000"/>
                </a:solidFill>
                <a:latin typeface="Calibri"/>
                <a:ea typeface="Calibri"/>
                <a:cs typeface="Calibri"/>
                <a:sym typeface="Calibri"/>
              </a:rPr>
            </a:br>
            <a:br>
              <a:rPr lang="en-US" sz="27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p:txBody>
      </p:sp>
      <p:pic>
        <p:nvPicPr>
          <p:cNvPr id="7" name="Google Shape;99;p1">
            <a:extLst>
              <a:ext uri="{FF2B5EF4-FFF2-40B4-BE49-F238E27FC236}">
                <a16:creationId xmlns:a16="http://schemas.microsoft.com/office/drawing/2014/main" id="{6A91538E-141F-3C47-AF71-EEB998B70403}"/>
              </a:ext>
            </a:extLst>
          </p:cNvPr>
          <p:cNvPicPr preferRelativeResize="0"/>
          <p:nvPr/>
        </p:nvPicPr>
        <p:blipFill>
          <a:blip r:embed="rId3">
            <a:alphaModFix/>
          </a:blip>
          <a:stretch>
            <a:fillRect/>
          </a:stretch>
        </p:blipFill>
        <p:spPr>
          <a:xfrm>
            <a:off x="1524000" y="1854076"/>
            <a:ext cx="4697691" cy="419445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42E2-B048-5D4E-AD4B-BA72BAD16BAC}"/>
              </a:ext>
            </a:extLst>
          </p:cNvPr>
          <p:cNvSpPr>
            <a:spLocks noGrp="1"/>
          </p:cNvSpPr>
          <p:nvPr>
            <p:ph type="title"/>
          </p:nvPr>
        </p:nvSpPr>
        <p:spPr>
          <a:xfrm>
            <a:off x="1149039" y="394978"/>
            <a:ext cx="7507281" cy="1450757"/>
          </a:xfrm>
        </p:spPr>
        <p:txBody>
          <a:bodyPr>
            <a:normAutofit fontScale="90000"/>
          </a:bodyPr>
          <a:lstStyle/>
          <a:p>
            <a:r>
              <a:rPr lang="en-US" sz="4000" dirty="0">
                <a:latin typeface="Calibri" panose="020F0502020204030204" pitchFamily="34" charset="0"/>
                <a:cs typeface="Calibri" panose="020F0502020204030204" pitchFamily="34" charset="0"/>
              </a:rPr>
              <a:t>Two Consistent Factors Over 400 Years, Creates and Maintains Institutional Marginalization </a:t>
            </a:r>
          </a:p>
        </p:txBody>
      </p:sp>
      <p:sp>
        <p:nvSpPr>
          <p:cNvPr id="3" name="Text Placeholder 2">
            <a:extLst>
              <a:ext uri="{FF2B5EF4-FFF2-40B4-BE49-F238E27FC236}">
                <a16:creationId xmlns:a16="http://schemas.microsoft.com/office/drawing/2014/main" id="{5B18DB3C-2B84-B940-B38F-C470C3AC6550}"/>
              </a:ext>
            </a:extLst>
          </p:cNvPr>
          <p:cNvSpPr>
            <a:spLocks noGrp="1"/>
          </p:cNvSpPr>
          <p:nvPr>
            <p:ph type="body" idx="1"/>
          </p:nvPr>
        </p:nvSpPr>
        <p:spPr>
          <a:xfrm>
            <a:off x="711641" y="1862670"/>
            <a:ext cx="4937760" cy="1450757"/>
          </a:xfrm>
        </p:spPr>
        <p:txBody>
          <a:bodyPr/>
          <a:lstStyle/>
          <a:p>
            <a:pPr marL="114300" indent="0" algn="ctr">
              <a:buNone/>
            </a:pPr>
            <a:r>
              <a:rPr lang="en-US" sz="3600" dirty="0">
                <a:latin typeface="Calibri" panose="020F0502020204030204" pitchFamily="34" charset="0"/>
                <a:cs typeface="Calibri" panose="020F0502020204030204" pitchFamily="34" charset="0"/>
              </a:rPr>
              <a:t>See the student as needing to be fixed</a:t>
            </a:r>
          </a:p>
        </p:txBody>
      </p:sp>
      <p:sp>
        <p:nvSpPr>
          <p:cNvPr id="4" name="Text Placeholder 3">
            <a:extLst>
              <a:ext uri="{FF2B5EF4-FFF2-40B4-BE49-F238E27FC236}">
                <a16:creationId xmlns:a16="http://schemas.microsoft.com/office/drawing/2014/main" id="{B5E53846-CD60-F240-AECC-49BA59F49153}"/>
              </a:ext>
            </a:extLst>
          </p:cNvPr>
          <p:cNvSpPr>
            <a:spLocks noGrp="1"/>
          </p:cNvSpPr>
          <p:nvPr>
            <p:ph type="body" idx="2"/>
          </p:nvPr>
        </p:nvSpPr>
        <p:spPr>
          <a:xfrm>
            <a:off x="5974080" y="1845735"/>
            <a:ext cx="5181600" cy="1324185"/>
          </a:xfrm>
        </p:spPr>
        <p:txBody>
          <a:bodyPr/>
          <a:lstStyle/>
          <a:p>
            <a:pPr marL="114300" indent="0" algn="ctr">
              <a:buNone/>
            </a:pPr>
            <a:r>
              <a:rPr lang="en-US" sz="3600" dirty="0">
                <a:latin typeface="Calibri" panose="020F0502020204030204" pitchFamily="34" charset="0"/>
                <a:cs typeface="Calibri" panose="020F0502020204030204" pitchFamily="34" charset="0"/>
              </a:rPr>
              <a:t>Respond through segregated practices</a:t>
            </a:r>
          </a:p>
        </p:txBody>
      </p:sp>
      <p:sp>
        <p:nvSpPr>
          <p:cNvPr id="5" name="TextBox 4">
            <a:extLst>
              <a:ext uri="{FF2B5EF4-FFF2-40B4-BE49-F238E27FC236}">
                <a16:creationId xmlns:a16="http://schemas.microsoft.com/office/drawing/2014/main" id="{7D7D0CC5-8FB5-5744-B117-1C242A992DB2}"/>
              </a:ext>
            </a:extLst>
          </p:cNvPr>
          <p:cNvSpPr txBox="1"/>
          <p:nvPr/>
        </p:nvSpPr>
        <p:spPr>
          <a:xfrm>
            <a:off x="1317266" y="3541954"/>
            <a:ext cx="9313627" cy="2123658"/>
          </a:xfrm>
          <a:prstGeom prst="rect">
            <a:avLst/>
          </a:prstGeom>
          <a:noFill/>
        </p:spPr>
        <p:txBody>
          <a:bodyPr wrap="square" rtlCol="0">
            <a:spAutoFit/>
          </a:bodyPr>
          <a:lstStyle/>
          <a:p>
            <a:pPr algn="ctr"/>
            <a:r>
              <a:rPr lang="en-US" sz="4400" b="1" dirty="0">
                <a:solidFill>
                  <a:srgbClr val="3F3F3F"/>
                </a:solidFill>
                <a:latin typeface="Calibri" panose="020F0502020204030204" pitchFamily="34" charset="0"/>
                <a:cs typeface="Calibri" panose="020F0502020204030204" pitchFamily="34" charset="0"/>
              </a:rPr>
              <a:t>When we reinforce or develop such practices, we become complicit in institutional marginalization.</a:t>
            </a:r>
          </a:p>
        </p:txBody>
      </p:sp>
    </p:spTree>
    <p:extLst>
      <p:ext uri="{BB962C8B-B14F-4D97-AF65-F5344CB8AC3E}">
        <p14:creationId xmlns:p14="http://schemas.microsoft.com/office/powerpoint/2010/main" val="26688920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lvl="0">
              <a:buSzPts val="4800"/>
            </a:pP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We have created a Deficit-Based System.</a:t>
            </a:r>
            <a:endParaRPr sz="4000" dirty="0">
              <a:latin typeface="Calibri" panose="020F0502020204030204" pitchFamily="34" charset="0"/>
              <a:cs typeface="Calibri" panose="020F0502020204030204" pitchFamily="34" charset="0"/>
            </a:endParaRPr>
          </a:p>
        </p:txBody>
      </p:sp>
      <p:pic>
        <p:nvPicPr>
          <p:cNvPr id="165" name="Google Shape;165;p9"/>
          <p:cNvPicPr preferRelativeResize="0"/>
          <p:nvPr/>
        </p:nvPicPr>
        <p:blipFill rotWithShape="1">
          <a:blip r:embed="rId3">
            <a:alphaModFix/>
          </a:blip>
          <a:srcRect/>
          <a:stretch/>
        </p:blipFill>
        <p:spPr>
          <a:xfrm>
            <a:off x="3037129" y="1946494"/>
            <a:ext cx="5313292" cy="4379149"/>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1229766" y="646072"/>
            <a:ext cx="7375615" cy="112168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1800"/>
              <a:buNone/>
            </a:pPr>
            <a:r>
              <a:rPr lang="en-US" sz="4320" dirty="0">
                <a:solidFill>
                  <a:srgbClr val="6B934A"/>
                </a:solidFill>
              </a:rPr>
              <a:t>		</a:t>
            </a:r>
            <a:br>
              <a:rPr lang="en-US" sz="4320" dirty="0">
                <a:solidFill>
                  <a:srgbClr val="6B934A"/>
                </a:solidFill>
              </a:rPr>
            </a:br>
            <a:r>
              <a:rPr lang="en-US" sz="4320" dirty="0"/>
              <a:t>What Our History Has Taught Us</a:t>
            </a:r>
            <a:endParaRPr dirty="0"/>
          </a:p>
        </p:txBody>
      </p:sp>
      <p:sp>
        <p:nvSpPr>
          <p:cNvPr id="171" name="Google Shape;171;p10"/>
          <p:cNvSpPr txBox="1">
            <a:spLocks noGrp="1"/>
          </p:cNvSpPr>
          <p:nvPr>
            <p:ph type="body" idx="1"/>
          </p:nvPr>
        </p:nvSpPr>
        <p:spPr>
          <a:xfrm>
            <a:off x="1229766" y="1767756"/>
            <a:ext cx="9591896" cy="4640516"/>
          </a:xfrm>
          <a:prstGeom prst="rect">
            <a:avLst/>
          </a:prstGeom>
          <a:noFill/>
          <a:ln>
            <a:noFill/>
          </a:ln>
        </p:spPr>
        <p:txBody>
          <a:bodyPr spcFirstLastPara="1" wrap="square" lIns="0" tIns="45700" rIns="0" bIns="45700" anchor="t" anchorCtr="0">
            <a:normAutofit/>
          </a:bodyPr>
          <a:lstStyle/>
          <a:p>
            <a:pPr marL="118871" lvl="0" indent="0" algn="l" rtl="0">
              <a:lnSpc>
                <a:spcPct val="70000"/>
              </a:lnSpc>
              <a:spcBef>
                <a:spcPts val="1200"/>
              </a:spcBef>
              <a:spcAft>
                <a:spcPts val="0"/>
              </a:spcAft>
              <a:buSzPts val="1800"/>
              <a:buNone/>
            </a:pPr>
            <a:r>
              <a:rPr lang="en-US" sz="2790" dirty="0">
                <a:latin typeface="Calibri" panose="020F0502020204030204" pitchFamily="34" charset="0"/>
                <a:cs typeface="Calibri" panose="020F0502020204030204" pitchFamily="34" charset="0"/>
                <a:sym typeface="Calibri"/>
              </a:rPr>
              <a:t>The </a:t>
            </a:r>
            <a:r>
              <a:rPr lang="en-US" sz="2790" dirty="0">
                <a:latin typeface="Calibri" panose="020F0502020204030204" pitchFamily="34" charset="0"/>
                <a:cs typeface="Calibri" panose="020F0502020204030204" pitchFamily="34" charset="0"/>
              </a:rPr>
              <a:t>e</a:t>
            </a:r>
            <a:r>
              <a:rPr lang="en-US" sz="2790" dirty="0">
                <a:latin typeface="Calibri" panose="020F0502020204030204" pitchFamily="34" charset="0"/>
                <a:cs typeface="Calibri" panose="020F0502020204030204" pitchFamily="34" charset="0"/>
                <a:sym typeface="Calibri"/>
              </a:rPr>
              <a:t>xpectation was and remains:  Assimilation</a:t>
            </a:r>
            <a:r>
              <a:rPr lang="en-US" sz="2790" dirty="0">
                <a:latin typeface="Calibri" panose="020F0502020204030204" pitchFamily="34" charset="0"/>
                <a:cs typeface="Calibri" panose="020F0502020204030204" pitchFamily="34" charset="0"/>
              </a:rPr>
              <a:t> to a Normative.</a:t>
            </a:r>
            <a:endParaRPr dirty="0">
              <a:latin typeface="Calibri" panose="020F0502020204030204" pitchFamily="34" charset="0"/>
              <a:cs typeface="Calibri" panose="020F0502020204030204" pitchFamily="34" charset="0"/>
            </a:endParaRPr>
          </a:p>
          <a:p>
            <a:pPr marL="118871" lvl="0" indent="0" algn="l" rtl="0">
              <a:lnSpc>
                <a:spcPct val="70000"/>
              </a:lnSpc>
              <a:spcBef>
                <a:spcPts val="1200"/>
              </a:spcBef>
              <a:spcAft>
                <a:spcPts val="0"/>
              </a:spcAft>
              <a:buSzPts val="1800"/>
              <a:buNone/>
            </a:pPr>
            <a:endParaRPr lang="en-US" sz="2790" dirty="0">
              <a:latin typeface="Calibri" panose="020F0502020204030204" pitchFamily="34" charset="0"/>
              <a:cs typeface="Calibri" panose="020F0502020204030204" pitchFamily="34" charset="0"/>
            </a:endParaRPr>
          </a:p>
          <a:p>
            <a:pPr marL="118871" lvl="0" indent="0" algn="l" rtl="0">
              <a:lnSpc>
                <a:spcPct val="70000"/>
              </a:lnSpc>
              <a:spcBef>
                <a:spcPts val="1200"/>
              </a:spcBef>
              <a:spcAft>
                <a:spcPts val="0"/>
              </a:spcAft>
              <a:buSzPts val="1800"/>
              <a:buNone/>
            </a:pPr>
            <a:r>
              <a:rPr lang="en-US" sz="2790" dirty="0">
                <a:latin typeface="Calibri" panose="020F0502020204030204" pitchFamily="34" charset="0"/>
                <a:cs typeface="Calibri" panose="020F0502020204030204" pitchFamily="34" charset="0"/>
                <a:sym typeface="Calibri"/>
              </a:rPr>
              <a:t>Setting in motion a deficit-based educational system, from higher education teacher education programs to K-12 schools, that perpetuates the gaps in achievement within the areas of: </a:t>
            </a:r>
            <a:endParaRPr dirty="0">
              <a:latin typeface="Calibri" panose="020F0502020204030204" pitchFamily="34" charset="0"/>
              <a:cs typeface="Calibri" panose="020F0502020204030204" pitchFamily="34" charset="0"/>
            </a:endParaRPr>
          </a:p>
          <a:p>
            <a:pPr marL="576071" lvl="0" indent="-457200" algn="l" rtl="0">
              <a:lnSpc>
                <a:spcPct val="70000"/>
              </a:lnSpc>
              <a:spcBef>
                <a:spcPts val="1200"/>
              </a:spcBef>
              <a:spcAft>
                <a:spcPts val="0"/>
              </a:spcAft>
              <a:buSzPts val="1800"/>
              <a:buFont typeface="Courier New" panose="02070309020205020404" pitchFamily="49" charset="0"/>
              <a:buChar char="o"/>
            </a:pPr>
            <a:r>
              <a:rPr lang="en-US" sz="2790" dirty="0">
                <a:latin typeface="Calibri" panose="020F0502020204030204" pitchFamily="34" charset="0"/>
                <a:cs typeface="Calibri" panose="020F0502020204030204" pitchFamily="34" charset="0"/>
                <a:sym typeface="Calibri"/>
              </a:rPr>
              <a:t>	race</a:t>
            </a:r>
            <a:endParaRPr dirty="0">
              <a:latin typeface="Calibri" panose="020F0502020204030204" pitchFamily="34" charset="0"/>
              <a:cs typeface="Calibri" panose="020F0502020204030204" pitchFamily="34" charset="0"/>
            </a:endParaRPr>
          </a:p>
          <a:p>
            <a:pPr marL="576071" lvl="0" indent="-457200" algn="l" rtl="0">
              <a:lnSpc>
                <a:spcPct val="70000"/>
              </a:lnSpc>
              <a:spcBef>
                <a:spcPts val="1200"/>
              </a:spcBef>
              <a:spcAft>
                <a:spcPts val="0"/>
              </a:spcAft>
              <a:buSzPts val="1800"/>
              <a:buFont typeface="Courier New" panose="02070309020205020404" pitchFamily="49" charset="0"/>
              <a:buChar char="o"/>
            </a:pPr>
            <a:r>
              <a:rPr lang="en-US" sz="2790" dirty="0">
                <a:latin typeface="Calibri" panose="020F0502020204030204" pitchFamily="34" charset="0"/>
                <a:cs typeface="Calibri" panose="020F0502020204030204" pitchFamily="34" charset="0"/>
                <a:sym typeface="Calibri"/>
              </a:rPr>
              <a:t>	poverty</a:t>
            </a:r>
            <a:endParaRPr dirty="0">
              <a:latin typeface="Calibri" panose="020F0502020204030204" pitchFamily="34" charset="0"/>
              <a:cs typeface="Calibri" panose="020F0502020204030204" pitchFamily="34" charset="0"/>
            </a:endParaRPr>
          </a:p>
          <a:p>
            <a:pPr marL="576071" lvl="0" indent="-457200" algn="l" rtl="0">
              <a:lnSpc>
                <a:spcPct val="70000"/>
              </a:lnSpc>
              <a:spcBef>
                <a:spcPts val="1200"/>
              </a:spcBef>
              <a:spcAft>
                <a:spcPts val="0"/>
              </a:spcAft>
              <a:buSzPts val="1800"/>
              <a:buFont typeface="Courier New" panose="02070309020205020404" pitchFamily="49" charset="0"/>
              <a:buChar char="o"/>
            </a:pPr>
            <a:r>
              <a:rPr lang="en-US" sz="2790" dirty="0">
                <a:latin typeface="Calibri" panose="020F0502020204030204" pitchFamily="34" charset="0"/>
                <a:cs typeface="Calibri" panose="020F0502020204030204" pitchFamily="34" charset="0"/>
                <a:sym typeface="Calibri"/>
              </a:rPr>
              <a:t>	(dis)ability </a:t>
            </a:r>
            <a:endParaRPr dirty="0">
              <a:latin typeface="Calibri" panose="020F0502020204030204" pitchFamily="34" charset="0"/>
              <a:cs typeface="Calibri" panose="020F0502020204030204" pitchFamily="34" charset="0"/>
            </a:endParaRPr>
          </a:p>
          <a:p>
            <a:pPr marL="576071" lvl="0" indent="-457200" algn="l" rtl="0">
              <a:lnSpc>
                <a:spcPct val="70000"/>
              </a:lnSpc>
              <a:spcBef>
                <a:spcPts val="1200"/>
              </a:spcBef>
              <a:spcAft>
                <a:spcPts val="0"/>
              </a:spcAft>
              <a:buSzPts val="1800"/>
              <a:buFont typeface="Courier New" panose="02070309020205020404" pitchFamily="49" charset="0"/>
              <a:buChar char="o"/>
            </a:pPr>
            <a:r>
              <a:rPr lang="en-US" sz="2790" dirty="0">
                <a:latin typeface="Calibri" panose="020F0502020204030204" pitchFamily="34" charset="0"/>
                <a:cs typeface="Calibri" panose="020F0502020204030204" pitchFamily="34" charset="0"/>
                <a:sym typeface="Calibri"/>
              </a:rPr>
              <a:t>	linguistically diverse 	</a:t>
            </a:r>
            <a:endParaRPr dirty="0">
              <a:latin typeface="Calibri" panose="020F0502020204030204" pitchFamily="34" charset="0"/>
              <a:cs typeface="Calibri" panose="020F0502020204030204" pitchFamily="34" charset="0"/>
            </a:endParaRPr>
          </a:p>
          <a:p>
            <a:pPr marL="576071" lvl="0" indent="-457200" algn="l" rtl="0">
              <a:lnSpc>
                <a:spcPct val="70000"/>
              </a:lnSpc>
              <a:spcBef>
                <a:spcPts val="1200"/>
              </a:spcBef>
              <a:spcAft>
                <a:spcPts val="0"/>
              </a:spcAft>
              <a:buSzPts val="1800"/>
              <a:buFont typeface="Courier New" panose="02070309020205020404" pitchFamily="49" charset="0"/>
              <a:buChar char="o"/>
            </a:pPr>
            <a:r>
              <a:rPr lang="en-US" sz="2790" dirty="0">
                <a:latin typeface="Calibri" panose="020F0502020204030204" pitchFamily="34" charset="0"/>
                <a:cs typeface="Calibri" panose="020F0502020204030204" pitchFamily="34" charset="0"/>
                <a:sym typeface="Calibri"/>
              </a:rPr>
              <a:t>	gender and their intersections</a:t>
            </a:r>
            <a:endParaRPr dirty="0">
              <a:latin typeface="Calibri" panose="020F0502020204030204" pitchFamily="34" charset="0"/>
              <a:cs typeface="Calibri" panose="020F0502020204030204" pitchFamily="34" charset="0"/>
            </a:endParaRPr>
          </a:p>
          <a:p>
            <a:pPr marL="342900" lvl="1" indent="0" algn="l" rtl="0">
              <a:lnSpc>
                <a:spcPct val="70000"/>
              </a:lnSpc>
              <a:spcBef>
                <a:spcPts val="200"/>
              </a:spcBef>
              <a:spcAft>
                <a:spcPts val="0"/>
              </a:spcAft>
              <a:buSzPts val="1800"/>
              <a:buNone/>
            </a:pPr>
            <a:endParaRPr sz="1395" dirty="0"/>
          </a:p>
        </p:txBody>
      </p:sp>
      <p:pic>
        <p:nvPicPr>
          <p:cNvPr id="172" name="Google Shape;172;p10"/>
          <p:cNvPicPr preferRelativeResize="0"/>
          <p:nvPr/>
        </p:nvPicPr>
        <p:blipFill rotWithShape="1">
          <a:blip r:embed="rId3">
            <a:alphaModFix/>
          </a:blip>
          <a:srcRect/>
          <a:stretch/>
        </p:blipFill>
        <p:spPr>
          <a:xfrm>
            <a:off x="7924800" y="4177540"/>
            <a:ext cx="2286000" cy="172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a:spLocks noGrp="1"/>
          </p:cNvSpPr>
          <p:nvPr>
            <p:ph type="title" idx="4294967295"/>
          </p:nvPr>
        </p:nvSpPr>
        <p:spPr>
          <a:xfrm>
            <a:off x="7368331" y="2015836"/>
            <a:ext cx="4155614" cy="3796241"/>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4800"/>
              <a:buNone/>
            </a:pPr>
            <a:r>
              <a:rPr lang="en-US" sz="5400" dirty="0"/>
              <a:t>Maintaining a Normed Group of Students</a:t>
            </a:r>
            <a:endParaRPr sz="5400" dirty="0"/>
          </a:p>
        </p:txBody>
      </p:sp>
      <p:pic>
        <p:nvPicPr>
          <p:cNvPr id="178" name="Google Shape;178;p11"/>
          <p:cNvPicPr preferRelativeResize="0"/>
          <p:nvPr/>
        </p:nvPicPr>
        <p:blipFill rotWithShape="1">
          <a:blip r:embed="rId3">
            <a:alphaModFix/>
          </a:blip>
          <a:srcRect/>
          <a:stretch/>
        </p:blipFill>
        <p:spPr>
          <a:xfrm>
            <a:off x="201881" y="344384"/>
            <a:ext cx="6538920" cy="5616679"/>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4" name="Google Shape;183;p12">
            <a:extLst>
              <a:ext uri="{FF2B5EF4-FFF2-40B4-BE49-F238E27FC236}">
                <a16:creationId xmlns:a16="http://schemas.microsoft.com/office/drawing/2014/main" id="{7F4BFDAD-8BE4-584F-A579-CFC78D13BABA}"/>
              </a:ext>
            </a:extLst>
          </p:cNvPr>
          <p:cNvSpPr/>
          <p:nvPr/>
        </p:nvSpPr>
        <p:spPr>
          <a:xfrm>
            <a:off x="1892300" y="1878904"/>
            <a:ext cx="8266308" cy="701146"/>
          </a:xfrm>
          <a:prstGeom prst="rect">
            <a:avLst/>
          </a:prstGeom>
          <a:solidFill>
            <a:srgbClr val="F2F2F2"/>
          </a:solid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7C7C7C"/>
              </a:buClr>
              <a:buSzPts val="8000"/>
              <a:buFont typeface="Arial"/>
              <a:buNone/>
            </a:pPr>
            <a:r>
              <a:rPr lang="en-US" sz="8000" b="0" i="0" u="none" strike="noStrike" cap="none" dirty="0">
                <a:solidFill>
                  <a:srgbClr val="7C7C7C"/>
                </a:solidFill>
                <a:latin typeface="Arial Black"/>
                <a:ea typeface="Arial Black"/>
                <a:cs typeface="Arial Black"/>
                <a:sym typeface="Arial Black"/>
              </a:rPr>
              <a:t> </a:t>
            </a:r>
            <a:r>
              <a:rPr lang="en-US" sz="6000" b="0" i="0" u="none" strike="noStrike" cap="none" dirty="0">
                <a:solidFill>
                  <a:srgbClr val="7C7C7C"/>
                </a:solidFill>
                <a:latin typeface="Arial Black"/>
                <a:ea typeface="Arial Black"/>
                <a:cs typeface="Arial Black"/>
                <a:sym typeface="Arial Black"/>
              </a:rPr>
              <a:t>3</a:t>
            </a:r>
            <a:endParaRPr sz="6000" dirty="0"/>
          </a:p>
        </p:txBody>
      </p:sp>
      <p:sp>
        <p:nvSpPr>
          <p:cNvPr id="5" name="Google Shape;184;p12">
            <a:extLst>
              <a:ext uri="{FF2B5EF4-FFF2-40B4-BE49-F238E27FC236}">
                <a16:creationId xmlns:a16="http://schemas.microsoft.com/office/drawing/2014/main" id="{69BE17D7-BFF9-CC48-87AF-0DE92C43E5CE}"/>
              </a:ext>
            </a:extLst>
          </p:cNvPr>
          <p:cNvSpPr/>
          <p:nvPr/>
        </p:nvSpPr>
        <p:spPr>
          <a:xfrm>
            <a:off x="1892300" y="2684903"/>
            <a:ext cx="8407400" cy="1841500"/>
          </a:xfrm>
          <a:prstGeom prst="rect">
            <a:avLst/>
          </a:prstGeom>
          <a:solidFill>
            <a:srgbClr val="F2F2F2"/>
          </a:solid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7C7C7C"/>
              </a:buClr>
              <a:buSzPts val="8000"/>
              <a:buFont typeface="Arial"/>
              <a:buNone/>
            </a:pPr>
            <a:r>
              <a:rPr lang="en-US" sz="8000" b="0" i="0" u="none" strike="noStrike" cap="none" dirty="0">
                <a:solidFill>
                  <a:srgbClr val="7C7C7C"/>
                </a:solidFill>
                <a:latin typeface="Arial Black"/>
                <a:ea typeface="Arial Black"/>
                <a:cs typeface="Arial Black"/>
                <a:sym typeface="Arial Black"/>
              </a:rPr>
              <a:t> 2</a:t>
            </a:r>
            <a:endParaRPr dirty="0"/>
          </a:p>
        </p:txBody>
      </p:sp>
      <p:sp>
        <p:nvSpPr>
          <p:cNvPr id="6" name="Google Shape;185;p12">
            <a:extLst>
              <a:ext uri="{FF2B5EF4-FFF2-40B4-BE49-F238E27FC236}">
                <a16:creationId xmlns:a16="http://schemas.microsoft.com/office/drawing/2014/main" id="{FB572CF4-8BA9-644F-8882-CE08C7CF0B8F}"/>
              </a:ext>
            </a:extLst>
          </p:cNvPr>
          <p:cNvSpPr/>
          <p:nvPr/>
        </p:nvSpPr>
        <p:spPr>
          <a:xfrm>
            <a:off x="1892300" y="4608949"/>
            <a:ext cx="8407400" cy="1679576"/>
          </a:xfrm>
          <a:prstGeom prst="rect">
            <a:avLst/>
          </a:prstGeom>
          <a:solidFill>
            <a:srgbClr val="F2F2F2"/>
          </a:solid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7C7C7C"/>
              </a:buClr>
              <a:buSzPts val="8000"/>
              <a:buFont typeface="Arial"/>
              <a:buNone/>
            </a:pPr>
            <a:r>
              <a:rPr lang="en-US" sz="8000" b="0" i="0" u="none" strike="noStrike" cap="none" dirty="0">
                <a:solidFill>
                  <a:srgbClr val="7C7C7C"/>
                </a:solidFill>
                <a:latin typeface="Arial Black"/>
                <a:ea typeface="Arial Black"/>
                <a:cs typeface="Arial Black"/>
                <a:sym typeface="Arial Black"/>
              </a:rPr>
              <a:t> 1</a:t>
            </a:r>
            <a:endParaRPr dirty="0"/>
          </a:p>
        </p:txBody>
      </p:sp>
      <p:sp>
        <p:nvSpPr>
          <p:cNvPr id="7" name="Google Shape;186;p12">
            <a:extLst>
              <a:ext uri="{FF2B5EF4-FFF2-40B4-BE49-F238E27FC236}">
                <a16:creationId xmlns:a16="http://schemas.microsoft.com/office/drawing/2014/main" id="{1303BF9E-C74B-8F42-816C-E0EDD0B5BD7C}"/>
              </a:ext>
            </a:extLst>
          </p:cNvPr>
          <p:cNvSpPr txBox="1">
            <a:spLocks/>
          </p:cNvSpPr>
          <p:nvPr/>
        </p:nvSpPr>
        <p:spPr>
          <a:xfrm>
            <a:off x="2578677" y="-86373"/>
            <a:ext cx="7200900" cy="14859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Calibri"/>
              <a:buNone/>
              <a:defRPr sz="4800" b="1"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rgbClr val="606060"/>
                </a:solidFill>
                <a:latin typeface="Arial Rounded"/>
                <a:ea typeface="Arial Rounded"/>
                <a:cs typeface="Arial Rounded"/>
                <a:sym typeface="Arial Rounded"/>
              </a:rPr>
              <a:t>TIERS</a:t>
            </a:r>
            <a:endParaRPr lang="en-US" dirty="0"/>
          </a:p>
        </p:txBody>
      </p:sp>
      <p:sp>
        <p:nvSpPr>
          <p:cNvPr id="11" name="Google Shape;187;p12">
            <a:extLst>
              <a:ext uri="{FF2B5EF4-FFF2-40B4-BE49-F238E27FC236}">
                <a16:creationId xmlns:a16="http://schemas.microsoft.com/office/drawing/2014/main" id="{8C9A7345-F2FD-1C4B-916C-EEF02D523301}"/>
              </a:ext>
            </a:extLst>
          </p:cNvPr>
          <p:cNvSpPr/>
          <p:nvPr/>
        </p:nvSpPr>
        <p:spPr>
          <a:xfrm>
            <a:off x="3150761" y="4358624"/>
            <a:ext cx="6864350" cy="1750817"/>
          </a:xfrm>
          <a:custGeom>
            <a:avLst/>
            <a:gdLst/>
            <a:ahLst/>
            <a:cxnLst/>
            <a:rect l="l" t="t" r="r" b="b"/>
            <a:pathLst>
              <a:path w="6864350" h="1965325" extrusionOk="0">
                <a:moveTo>
                  <a:pt x="0" y="1965325"/>
                </a:moveTo>
                <a:lnTo>
                  <a:pt x="1144605" y="0"/>
                </a:lnTo>
                <a:lnTo>
                  <a:pt x="5719745" y="0"/>
                </a:lnTo>
                <a:lnTo>
                  <a:pt x="6864350" y="1965325"/>
                </a:lnTo>
                <a:close/>
              </a:path>
            </a:pathLst>
          </a:custGeom>
          <a:gradFill>
            <a:gsLst>
              <a:gs pos="0">
                <a:schemeClr val="accent2"/>
              </a:gs>
              <a:gs pos="100000">
                <a:srgbClr val="6BB76D"/>
              </a:gs>
            </a:gsLst>
            <a:lin ang="0" scaled="0"/>
          </a:gradFill>
          <a:ln w="48500" cap="flat" cmpd="thickThin">
            <a:solidFill>
              <a:srgbClr val="FFFFFF"/>
            </a:solidFill>
            <a:prstDash val="solid"/>
            <a:round/>
            <a:headEnd type="none" w="sm" len="sm"/>
            <a:tailEnd type="none" w="sm" len="sm"/>
          </a:ln>
          <a:effectLst>
            <a:outerShdw blurRad="63500" dist="190500" dir="7919996" rotWithShape="0">
              <a:srgbClr val="000000">
                <a:alpha val="4274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 name="Google Shape;188;p12">
            <a:extLst>
              <a:ext uri="{FF2B5EF4-FFF2-40B4-BE49-F238E27FC236}">
                <a16:creationId xmlns:a16="http://schemas.microsoft.com/office/drawing/2014/main" id="{A5BBEFDA-CB7A-354E-B64D-0692B6C67E45}"/>
              </a:ext>
            </a:extLst>
          </p:cNvPr>
          <p:cNvSpPr/>
          <p:nvPr/>
        </p:nvSpPr>
        <p:spPr>
          <a:xfrm>
            <a:off x="4295350" y="2310753"/>
            <a:ext cx="4575175" cy="1965325"/>
          </a:xfrm>
          <a:custGeom>
            <a:avLst/>
            <a:gdLst/>
            <a:ahLst/>
            <a:cxnLst/>
            <a:rect l="l" t="t" r="r" b="b"/>
            <a:pathLst>
              <a:path w="4575175" h="1965325" extrusionOk="0">
                <a:moveTo>
                  <a:pt x="0" y="1965325"/>
                </a:moveTo>
                <a:lnTo>
                  <a:pt x="1144605" y="0"/>
                </a:lnTo>
                <a:lnTo>
                  <a:pt x="3430570" y="0"/>
                </a:lnTo>
                <a:lnTo>
                  <a:pt x="4575175" y="1965325"/>
                </a:lnTo>
                <a:close/>
              </a:path>
            </a:pathLst>
          </a:custGeom>
          <a:gradFill>
            <a:gsLst>
              <a:gs pos="0">
                <a:schemeClr val="accent2"/>
              </a:gs>
              <a:gs pos="100000">
                <a:srgbClr val="6BB76D"/>
              </a:gs>
            </a:gsLst>
            <a:lin ang="0" scaled="0"/>
          </a:gradFill>
          <a:ln w="48500" cap="flat" cmpd="thickThin">
            <a:solidFill>
              <a:srgbClr val="FFFFFF"/>
            </a:solidFill>
            <a:prstDash val="solid"/>
            <a:round/>
            <a:headEnd type="none" w="sm" len="sm"/>
            <a:tailEnd type="none" w="sm" len="sm"/>
          </a:ln>
          <a:effectLst>
            <a:outerShdw blurRad="63500" dist="190500" dir="7919996" rotWithShape="0">
              <a:srgbClr val="000000">
                <a:alpha val="4274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 name="Google Shape;189;p12">
            <a:extLst>
              <a:ext uri="{FF2B5EF4-FFF2-40B4-BE49-F238E27FC236}">
                <a16:creationId xmlns:a16="http://schemas.microsoft.com/office/drawing/2014/main" id="{C1F0AE00-7597-6D48-AD36-0E4EDCEC18A9}"/>
              </a:ext>
            </a:extLst>
          </p:cNvPr>
          <p:cNvSpPr/>
          <p:nvPr/>
        </p:nvSpPr>
        <p:spPr>
          <a:xfrm>
            <a:off x="5438351" y="262882"/>
            <a:ext cx="2289175" cy="1965325"/>
          </a:xfrm>
          <a:custGeom>
            <a:avLst/>
            <a:gdLst/>
            <a:ahLst/>
            <a:cxnLst/>
            <a:rect l="l" t="t" r="r" b="b"/>
            <a:pathLst>
              <a:path w="2289175" h="1965325" extrusionOk="0">
                <a:moveTo>
                  <a:pt x="0" y="1965325"/>
                </a:moveTo>
                <a:lnTo>
                  <a:pt x="1144588" y="0"/>
                </a:lnTo>
                <a:lnTo>
                  <a:pt x="2289175" y="1965325"/>
                </a:lnTo>
                <a:close/>
              </a:path>
            </a:pathLst>
          </a:custGeom>
          <a:gradFill>
            <a:gsLst>
              <a:gs pos="0">
                <a:schemeClr val="accent2"/>
              </a:gs>
              <a:gs pos="100000">
                <a:srgbClr val="6BB76D"/>
              </a:gs>
            </a:gsLst>
            <a:lin ang="0" scaled="0"/>
          </a:gradFill>
          <a:ln w="48500" cap="flat" cmpd="thickThin">
            <a:solidFill>
              <a:srgbClr val="FFFFFF"/>
            </a:solidFill>
            <a:prstDash val="solid"/>
            <a:round/>
            <a:headEnd type="none" w="sm" len="sm"/>
            <a:tailEnd type="none" w="sm" len="sm"/>
          </a:ln>
          <a:effectLst>
            <a:outerShdw blurRad="63500" dist="190500" dir="7919996" rotWithShape="0">
              <a:srgbClr val="000000">
                <a:alpha val="4274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 name="Google Shape;190;p12">
            <a:extLst>
              <a:ext uri="{FF2B5EF4-FFF2-40B4-BE49-F238E27FC236}">
                <a16:creationId xmlns:a16="http://schemas.microsoft.com/office/drawing/2014/main" id="{CDDB2792-E146-B54F-BFD5-A02708C7863D}"/>
              </a:ext>
            </a:extLst>
          </p:cNvPr>
          <p:cNvSpPr/>
          <p:nvPr/>
        </p:nvSpPr>
        <p:spPr>
          <a:xfrm>
            <a:off x="5715990" y="950026"/>
            <a:ext cx="1757549" cy="1313613"/>
          </a:xfrm>
          <a:prstGeom prst="rect">
            <a:avLst/>
          </a:prstGeom>
          <a:noFill/>
          <a:ln>
            <a:noFill/>
          </a:ln>
        </p:spPr>
        <p:txBody>
          <a:bodyPr spcFirstLastPara="1" wrap="square" lIns="20300" tIns="20300" rIns="20300" bIns="20300" anchor="ctr" anchorCtr="0">
            <a:noAutofit/>
          </a:bodyPr>
          <a:lstStyle/>
          <a:p>
            <a:pPr marL="0" marR="0" lvl="0" indent="0" algn="ctr" rtl="0">
              <a:lnSpc>
                <a:spcPct val="65000"/>
              </a:lnSpc>
              <a:spcBef>
                <a:spcPts val="0"/>
              </a:spcBef>
              <a:spcAft>
                <a:spcPts val="0"/>
              </a:spcAft>
              <a:buClr>
                <a:schemeClr val="lt1"/>
              </a:buClr>
              <a:buSzPts val="2000"/>
              <a:buFont typeface="Arial"/>
              <a:buNone/>
            </a:pPr>
            <a:endParaRPr sz="2000" b="0" i="0" u="none" strike="noStrike" cap="none" dirty="0">
              <a:solidFill>
                <a:srgbClr val="000000"/>
              </a:solidFill>
              <a:latin typeface="Arial Black"/>
              <a:ea typeface="Arial Black"/>
              <a:cs typeface="Arial Black"/>
              <a:sym typeface="Arial Black"/>
            </a:endParaRPr>
          </a:p>
          <a:p>
            <a:pPr marL="0" marR="0" lvl="0" indent="0" algn="ctr" rtl="0">
              <a:lnSpc>
                <a:spcPct val="65000"/>
              </a:lnSpc>
              <a:spcBef>
                <a:spcPts val="700"/>
              </a:spcBef>
              <a:spcAft>
                <a:spcPts val="0"/>
              </a:spcAft>
              <a:buClr>
                <a:srgbClr val="000000"/>
              </a:buClr>
              <a:buSzPts val="2000"/>
              <a:buFont typeface="Arial"/>
              <a:buNone/>
            </a:pPr>
            <a:r>
              <a:rPr lang="en-US" sz="2000" b="0" i="0" u="none" strike="noStrike" cap="none" dirty="0">
                <a:solidFill>
                  <a:srgbClr val="000000"/>
                </a:solidFill>
                <a:latin typeface="Arial Black"/>
                <a:ea typeface="Arial Black"/>
                <a:cs typeface="Arial Black"/>
                <a:sym typeface="Arial Black"/>
              </a:rPr>
              <a:t>Special</a:t>
            </a:r>
            <a:endParaRPr dirty="0"/>
          </a:p>
          <a:p>
            <a:pPr marL="0" marR="0" lvl="0" indent="0" algn="ctr" rtl="0">
              <a:lnSpc>
                <a:spcPct val="65000"/>
              </a:lnSpc>
              <a:spcBef>
                <a:spcPts val="700"/>
              </a:spcBef>
              <a:spcAft>
                <a:spcPts val="0"/>
              </a:spcAft>
              <a:buClr>
                <a:srgbClr val="000000"/>
              </a:buClr>
              <a:buSzPts val="2000"/>
              <a:buFont typeface="Arial"/>
              <a:buNone/>
            </a:pPr>
            <a:r>
              <a:rPr lang="en-US" sz="2000" b="0" i="0" u="none" strike="noStrike" cap="none" dirty="0">
                <a:solidFill>
                  <a:srgbClr val="000000"/>
                </a:solidFill>
                <a:latin typeface="Arial Black"/>
                <a:ea typeface="Arial Black"/>
                <a:cs typeface="Arial Black"/>
                <a:sym typeface="Arial Black"/>
              </a:rPr>
              <a:t>Education </a:t>
            </a:r>
            <a:endParaRPr dirty="0"/>
          </a:p>
          <a:p>
            <a:pPr marL="0" marR="0" lvl="0" indent="0" algn="ctr" rtl="0">
              <a:lnSpc>
                <a:spcPct val="65000"/>
              </a:lnSpc>
              <a:spcBef>
                <a:spcPts val="1300"/>
              </a:spcBef>
              <a:spcAft>
                <a:spcPts val="0"/>
              </a:spcAft>
              <a:buClr>
                <a:srgbClr val="000000"/>
              </a:buClr>
              <a:buSzPts val="2000"/>
              <a:buFont typeface="Arial"/>
              <a:buNone/>
            </a:pPr>
            <a:r>
              <a:rPr lang="en-US" sz="2000" b="0" i="0" u="none" strike="noStrike" cap="none" dirty="0">
                <a:solidFill>
                  <a:srgbClr val="000000"/>
                </a:solidFill>
                <a:latin typeface="Arial Black"/>
                <a:ea typeface="Arial Black"/>
                <a:cs typeface="Arial Black"/>
                <a:sym typeface="Arial Black"/>
              </a:rPr>
              <a:t>5%-10%</a:t>
            </a:r>
            <a:endParaRPr dirty="0"/>
          </a:p>
        </p:txBody>
      </p:sp>
      <p:sp>
        <p:nvSpPr>
          <p:cNvPr id="9" name="Google Shape;191;p12">
            <a:extLst>
              <a:ext uri="{FF2B5EF4-FFF2-40B4-BE49-F238E27FC236}">
                <a16:creationId xmlns:a16="http://schemas.microsoft.com/office/drawing/2014/main" id="{36B239E8-05C8-DD48-A7F9-A11FBABB09B4}"/>
              </a:ext>
            </a:extLst>
          </p:cNvPr>
          <p:cNvSpPr/>
          <p:nvPr/>
        </p:nvSpPr>
        <p:spPr>
          <a:xfrm>
            <a:off x="5169806" y="2486675"/>
            <a:ext cx="2974975" cy="1965325"/>
          </a:xfrm>
          <a:prstGeom prst="rect">
            <a:avLst/>
          </a:prstGeom>
          <a:noFill/>
          <a:ln>
            <a:noFill/>
          </a:ln>
        </p:spPr>
        <p:txBody>
          <a:bodyPr spcFirstLastPara="1" wrap="square" lIns="35550" tIns="35550" rIns="35550" bIns="35550" anchor="ctr" anchorCtr="0">
            <a:noAutofit/>
          </a:bodyPr>
          <a:lstStyle/>
          <a:p>
            <a:pPr marL="0" marR="0" lvl="0" indent="0" algn="ctr" rtl="0">
              <a:lnSpc>
                <a:spcPct val="95107"/>
              </a:lnSpc>
              <a:spcBef>
                <a:spcPts val="0"/>
              </a:spcBef>
              <a:spcAft>
                <a:spcPts val="0"/>
              </a:spcAft>
              <a:buClr>
                <a:srgbClr val="000000"/>
              </a:buClr>
              <a:buSzPts val="2800"/>
              <a:buFont typeface="Arial"/>
              <a:buNone/>
            </a:pPr>
            <a:r>
              <a:rPr lang="en-US" sz="2800" b="0" i="0" u="none" strike="noStrike" cap="none" dirty="0">
                <a:solidFill>
                  <a:srgbClr val="000000"/>
                </a:solidFill>
                <a:latin typeface="Arial Black"/>
                <a:ea typeface="Arial Black"/>
                <a:cs typeface="Arial Black"/>
                <a:sym typeface="Arial Black"/>
              </a:rPr>
              <a:t>Targeted Interventions </a:t>
            </a:r>
            <a:endParaRPr dirty="0"/>
          </a:p>
          <a:p>
            <a:pPr marL="0" marR="0" lvl="0" indent="0" algn="ctr" rtl="0">
              <a:lnSpc>
                <a:spcPct val="95107"/>
              </a:lnSpc>
              <a:spcBef>
                <a:spcPts val="600"/>
              </a:spcBef>
              <a:spcAft>
                <a:spcPts val="0"/>
              </a:spcAft>
              <a:buClr>
                <a:srgbClr val="000000"/>
              </a:buClr>
              <a:buSzPts val="2800"/>
              <a:buFont typeface="Arial"/>
              <a:buNone/>
            </a:pPr>
            <a:r>
              <a:rPr lang="en-US" sz="2800" b="0" i="0" u="none" strike="noStrike" cap="none" dirty="0">
                <a:solidFill>
                  <a:srgbClr val="000000"/>
                </a:solidFill>
                <a:latin typeface="Arial Black"/>
                <a:ea typeface="Arial Black"/>
                <a:cs typeface="Arial Black"/>
                <a:sym typeface="Arial Black"/>
              </a:rPr>
              <a:t>20%</a:t>
            </a:r>
            <a:endParaRPr dirty="0"/>
          </a:p>
        </p:txBody>
      </p:sp>
      <p:sp>
        <p:nvSpPr>
          <p:cNvPr id="10" name="Google Shape;192;p12">
            <a:extLst>
              <a:ext uri="{FF2B5EF4-FFF2-40B4-BE49-F238E27FC236}">
                <a16:creationId xmlns:a16="http://schemas.microsoft.com/office/drawing/2014/main" id="{77027278-D309-CD40-BA96-3010CF32920A}"/>
              </a:ext>
            </a:extLst>
          </p:cNvPr>
          <p:cNvSpPr/>
          <p:nvPr/>
        </p:nvSpPr>
        <p:spPr>
          <a:xfrm>
            <a:off x="4364326" y="4462970"/>
            <a:ext cx="4460875" cy="1915607"/>
          </a:xfrm>
          <a:prstGeom prst="rect">
            <a:avLst/>
          </a:prstGeom>
          <a:noFill/>
          <a:ln>
            <a:noFill/>
          </a:ln>
        </p:spPr>
        <p:txBody>
          <a:bodyPr spcFirstLastPara="1" wrap="square" lIns="35550" tIns="35550" rIns="35550" bIns="35550" anchor="ctr" anchorCtr="0">
            <a:noAutofit/>
          </a:bodyPr>
          <a:lstStyle/>
          <a:p>
            <a:pPr marL="0" marR="0" lvl="0" indent="0" algn="ctr" rtl="0">
              <a:lnSpc>
                <a:spcPct val="10225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Black"/>
                <a:ea typeface="Arial Black"/>
                <a:cs typeface="Arial Black"/>
                <a:sym typeface="Arial Black"/>
              </a:rPr>
              <a:t>School-Wide Interventions </a:t>
            </a:r>
            <a:endParaRPr dirty="0"/>
          </a:p>
          <a:p>
            <a:pPr marL="0" marR="0" lvl="0" indent="0" algn="ctr" rtl="0">
              <a:lnSpc>
                <a:spcPct val="102250"/>
              </a:lnSpc>
              <a:spcBef>
                <a:spcPts val="600"/>
              </a:spcBef>
              <a:spcAft>
                <a:spcPts val="0"/>
              </a:spcAft>
              <a:buClr>
                <a:srgbClr val="000000"/>
              </a:buClr>
              <a:buSzPts val="2800"/>
              <a:buFont typeface="Arial"/>
              <a:buNone/>
            </a:pPr>
            <a:r>
              <a:rPr lang="en-US" sz="2800" b="0" i="0" u="none" strike="noStrike" cap="none" dirty="0">
                <a:solidFill>
                  <a:srgbClr val="000000"/>
                </a:solidFill>
                <a:latin typeface="Arial Black"/>
                <a:ea typeface="Arial Black"/>
                <a:cs typeface="Arial Black"/>
                <a:sym typeface="Arial Black"/>
              </a:rPr>
              <a:t>80%</a:t>
            </a:r>
            <a:endParaRPr dirty="0"/>
          </a:p>
        </p:txBody>
      </p:sp>
    </p:spTree>
    <p:extLst>
      <p:ext uri="{BB962C8B-B14F-4D97-AF65-F5344CB8AC3E}">
        <p14:creationId xmlns:p14="http://schemas.microsoft.com/office/powerpoint/2010/main" val="2831342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3"/>
          <p:cNvPicPr preferRelativeResize="0"/>
          <p:nvPr/>
        </p:nvPicPr>
        <p:blipFill rotWithShape="1">
          <a:blip r:embed="rId3">
            <a:alphaModFix/>
          </a:blip>
          <a:srcRect/>
          <a:stretch/>
        </p:blipFill>
        <p:spPr>
          <a:xfrm>
            <a:off x="3444431" y="1837873"/>
            <a:ext cx="5085794" cy="4400090"/>
          </a:xfrm>
          <a:prstGeom prst="rect">
            <a:avLst/>
          </a:prstGeom>
          <a:noFill/>
          <a:ln>
            <a:noFill/>
          </a:ln>
        </p:spPr>
      </p:pic>
      <p:sp>
        <p:nvSpPr>
          <p:cNvPr id="199" name="Google Shape;199;p13"/>
          <p:cNvSpPr txBox="1">
            <a:spLocks noGrp="1"/>
          </p:cNvSpPr>
          <p:nvPr>
            <p:ph type="title" idx="4294967295"/>
          </p:nvPr>
        </p:nvSpPr>
        <p:spPr>
          <a:xfrm>
            <a:off x="1157645" y="586923"/>
            <a:ext cx="7272372" cy="1250950"/>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rgbClr val="3F3F3F"/>
              </a:buClr>
              <a:buSzPts val="4800"/>
              <a:buFont typeface="Calibri"/>
              <a:buNone/>
            </a:pPr>
            <a:r>
              <a:rPr lang="en-US" sz="4320" dirty="0"/>
              <a:t>Create More Programs Under RtI</a:t>
            </a:r>
            <a:endParaRPr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1137961" y="138504"/>
            <a:ext cx="6894415" cy="6118862"/>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5"/>
          <p:cNvPicPr preferRelativeResize="0"/>
          <p:nvPr/>
        </p:nvPicPr>
        <p:blipFill rotWithShape="1">
          <a:blip r:embed="rId3">
            <a:alphaModFix/>
          </a:blip>
          <a:srcRect t="2619"/>
          <a:stretch/>
        </p:blipFill>
        <p:spPr>
          <a:xfrm>
            <a:off x="1265129" y="1741117"/>
            <a:ext cx="8089593" cy="4559273"/>
          </a:xfrm>
          <a:prstGeom prst="rect">
            <a:avLst/>
          </a:prstGeom>
          <a:noFill/>
          <a:ln>
            <a:noFill/>
          </a:ln>
        </p:spPr>
      </p:pic>
      <p:sp>
        <p:nvSpPr>
          <p:cNvPr id="212" name="Google Shape;212;p15"/>
          <p:cNvSpPr txBox="1"/>
          <p:nvPr/>
        </p:nvSpPr>
        <p:spPr>
          <a:xfrm>
            <a:off x="1265130" y="662829"/>
            <a:ext cx="729014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B934A"/>
              </a:buClr>
              <a:buSzPts val="3600"/>
              <a:buFont typeface="Arial"/>
              <a:buNone/>
            </a:pPr>
            <a:r>
              <a:rPr lang="en-US" sz="3600" b="1" i="0" u="none" strike="noStrike" cap="none" dirty="0">
                <a:solidFill>
                  <a:srgbClr val="3F3F3F"/>
                </a:solidFill>
                <a:latin typeface="Calibri" panose="020F0502020204030204" pitchFamily="34" charset="0"/>
                <a:ea typeface="Calibri"/>
                <a:cs typeface="Calibri" panose="020F0502020204030204" pitchFamily="34" charset="0"/>
                <a:sym typeface="Calibri"/>
              </a:rPr>
              <a:t>Sample High School Current </a:t>
            </a:r>
            <a:endParaRPr b="1" dirty="0">
              <a:solidFill>
                <a:srgbClr val="3F3F3F"/>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6B934A"/>
              </a:buClr>
              <a:buSzPts val="3600"/>
              <a:buFont typeface="Arial"/>
              <a:buNone/>
            </a:pPr>
            <a:r>
              <a:rPr lang="en-US" sz="3600" b="1" i="0" u="none" strike="noStrike" cap="none" dirty="0">
                <a:solidFill>
                  <a:srgbClr val="3F3F3F"/>
                </a:solidFill>
                <a:latin typeface="Calibri" panose="020F0502020204030204" pitchFamily="34" charset="0"/>
                <a:ea typeface="Calibri"/>
                <a:cs typeface="Calibri" panose="020F0502020204030204" pitchFamily="34" charset="0"/>
                <a:sym typeface="Calibri"/>
              </a:rPr>
              <a:t>Educational Structure</a:t>
            </a:r>
            <a:endParaRPr b="1" dirty="0">
              <a:solidFill>
                <a:srgbClr val="3F3F3F"/>
              </a:solidFill>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 name="Title 2">
            <a:extLst>
              <a:ext uri="{FF2B5EF4-FFF2-40B4-BE49-F238E27FC236}">
                <a16:creationId xmlns:a16="http://schemas.microsoft.com/office/drawing/2014/main" id="{BD63E4D0-9413-BF40-8013-6683B6CDF9F9}"/>
              </a:ext>
            </a:extLst>
          </p:cNvPr>
          <p:cNvSpPr>
            <a:spLocks noGrp="1"/>
          </p:cNvSpPr>
          <p:nvPr>
            <p:ph type="title"/>
          </p:nvPr>
        </p:nvSpPr>
        <p:spPr/>
        <p:txBody>
          <a:bodyPr/>
          <a:lstStyle/>
          <a:p>
            <a:r>
              <a:rPr lang="en-US" dirty="0"/>
              <a:t>Current “Inclusive” Service Delivery - Elementary</a:t>
            </a:r>
          </a:p>
        </p:txBody>
      </p:sp>
      <p:pic>
        <p:nvPicPr>
          <p:cNvPr id="6" name="Google Shape;218;p16">
            <a:extLst>
              <a:ext uri="{FF2B5EF4-FFF2-40B4-BE49-F238E27FC236}">
                <a16:creationId xmlns:a16="http://schemas.microsoft.com/office/drawing/2014/main" id="{F2AADA97-B819-DA40-9667-EF6341DABFCD}"/>
              </a:ext>
            </a:extLst>
          </p:cNvPr>
          <p:cNvPicPr preferRelativeResize="0"/>
          <p:nvPr/>
        </p:nvPicPr>
        <p:blipFill rotWithShape="1">
          <a:blip r:embed="rId3">
            <a:alphaModFix/>
          </a:blip>
          <a:srcRect/>
          <a:stretch/>
        </p:blipFill>
        <p:spPr>
          <a:xfrm>
            <a:off x="2474261" y="1916481"/>
            <a:ext cx="6832578" cy="4312657"/>
          </a:xfrm>
          <a:prstGeom prst="rect">
            <a:avLst/>
          </a:prstGeom>
          <a:noFill/>
          <a:ln>
            <a:noFill/>
          </a:ln>
        </p:spPr>
      </p:pic>
    </p:spTree>
    <p:extLst>
      <p:ext uri="{BB962C8B-B14F-4D97-AF65-F5344CB8AC3E}">
        <p14:creationId xmlns:p14="http://schemas.microsoft.com/office/powerpoint/2010/main" val="35636297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 name="Title 2">
            <a:extLst>
              <a:ext uri="{FF2B5EF4-FFF2-40B4-BE49-F238E27FC236}">
                <a16:creationId xmlns:a16="http://schemas.microsoft.com/office/drawing/2014/main" id="{BD63E4D0-9413-BF40-8013-6683B6CDF9F9}"/>
              </a:ext>
            </a:extLst>
          </p:cNvPr>
          <p:cNvSpPr>
            <a:spLocks noGrp="1"/>
          </p:cNvSpPr>
          <p:nvPr>
            <p:ph type="title"/>
          </p:nvPr>
        </p:nvSpPr>
        <p:spPr/>
        <p:txBody>
          <a:bodyPr>
            <a:noAutofit/>
          </a:bodyPr>
          <a:lstStyle/>
          <a:p>
            <a:r>
              <a:rPr lang="en-US" sz="3600" dirty="0"/>
              <a:t>School and District Leadership Teams</a:t>
            </a:r>
            <a:br>
              <a:rPr lang="en-US" sz="3600" dirty="0"/>
            </a:br>
            <a:r>
              <a:rPr lang="en-US" sz="3600" dirty="0"/>
              <a:t>Step 1 – Draw Educational School Structures</a:t>
            </a:r>
          </a:p>
        </p:txBody>
      </p:sp>
      <p:sp>
        <p:nvSpPr>
          <p:cNvPr id="2" name="Text Placeholder 1">
            <a:extLst>
              <a:ext uri="{FF2B5EF4-FFF2-40B4-BE49-F238E27FC236}">
                <a16:creationId xmlns:a16="http://schemas.microsoft.com/office/drawing/2014/main" id="{6A10D166-C2F7-BE45-B25E-736FEDC637AF}"/>
              </a:ext>
            </a:extLst>
          </p:cNvPr>
          <p:cNvSpPr>
            <a:spLocks noGrp="1"/>
          </p:cNvSpPr>
          <p:nvPr>
            <p:ph type="body" idx="1"/>
          </p:nvPr>
        </p:nvSpPr>
        <p:spPr/>
        <p:txBody>
          <a:bodyPr>
            <a:normAutofit fontScale="92500" lnSpcReduction="20000"/>
          </a:bodyPr>
          <a:lstStyle/>
          <a:p>
            <a:pPr marL="201168" lvl="1" indent="0">
              <a:buClr>
                <a:srgbClr val="55919A"/>
              </a:buClr>
              <a:buNone/>
            </a:pPr>
            <a:r>
              <a:rPr lang="en-US" sz="2400" dirty="0">
                <a:latin typeface="Calibri" panose="020F0502020204030204" pitchFamily="34" charset="0"/>
                <a:cs typeface="Calibri" panose="020F0502020204030204" pitchFamily="34" charset="0"/>
              </a:rPr>
              <a:t>a.) 	</a:t>
            </a:r>
            <a:r>
              <a:rPr lang="en-US" sz="2400" b="1" dirty="0">
                <a:latin typeface="Calibri" panose="020F0502020204030204" pitchFamily="34" charset="0"/>
                <a:cs typeface="Calibri" panose="020F0502020204030204" pitchFamily="34" charset="0"/>
              </a:rPr>
              <a:t>A graphical representation of the “normed” group of students </a:t>
            </a:r>
            <a:r>
              <a:rPr lang="en-US" sz="2400" dirty="0">
                <a:latin typeface="Calibri" panose="020F0502020204030204" pitchFamily="34" charset="0"/>
                <a:cs typeface="Calibri" panose="020F0502020204030204" pitchFamily="34" charset="0"/>
              </a:rPr>
              <a:t>(those students 	who are receiving the most comprehensive education within Tier 1). </a:t>
            </a:r>
          </a:p>
          <a:p>
            <a:pPr marL="201168" lvl="1" indent="0">
              <a:buClr>
                <a:srgbClr val="55919A"/>
              </a:buClr>
              <a:buNone/>
            </a:pPr>
            <a:endParaRPr lang="en-US" sz="2400" dirty="0">
              <a:latin typeface="Calibri" panose="020F0502020204030204" pitchFamily="34" charset="0"/>
              <a:cs typeface="Calibri" panose="020F0502020204030204" pitchFamily="34" charset="0"/>
            </a:endParaRPr>
          </a:p>
          <a:p>
            <a:pPr marL="201168" lvl="1" indent="0">
              <a:buClr>
                <a:srgbClr val="55919A"/>
              </a:buClr>
              <a:buNone/>
            </a:pPr>
            <a:r>
              <a:rPr lang="en-US" sz="2400" dirty="0">
                <a:latin typeface="Calibri" panose="020F0502020204030204" pitchFamily="34" charset="0"/>
                <a:cs typeface="Calibri" panose="020F0502020204030204" pitchFamily="34" charset="0"/>
              </a:rPr>
              <a:t>b.)	Write down </a:t>
            </a:r>
            <a:r>
              <a:rPr lang="en-US" sz="2400" b="1" dirty="0">
                <a:latin typeface="Calibri" panose="020F0502020204030204" pitchFamily="34" charset="0"/>
                <a:cs typeface="Calibri" panose="020F0502020204030204" pitchFamily="34" charset="0"/>
              </a:rPr>
              <a:t>any programs/practices you have that represent unnatural 	proportions of students clustered for outside of general education (detailed 	special education practices, Tier 2/3, advanced learning, etc.).</a:t>
            </a:r>
          </a:p>
          <a:p>
            <a:pPr marL="201168" lvl="1" indent="0">
              <a:buClr>
                <a:srgbClr val="55919A"/>
              </a:buClr>
              <a:buNone/>
            </a:pPr>
            <a:endParaRPr lang="en-US" sz="2400" dirty="0">
              <a:latin typeface="Calibri" panose="020F0502020204030204" pitchFamily="34" charset="0"/>
              <a:cs typeface="Calibri" panose="020F0502020204030204" pitchFamily="34" charset="0"/>
            </a:endParaRPr>
          </a:p>
          <a:p>
            <a:pPr marL="201168" lvl="1" indent="0">
              <a:buClr>
                <a:srgbClr val="55919A"/>
              </a:buClr>
              <a:buNone/>
            </a:pPr>
            <a:r>
              <a:rPr lang="en-US" sz="2400" dirty="0">
                <a:latin typeface="Calibri" panose="020F0502020204030204" pitchFamily="34" charset="0"/>
                <a:cs typeface="Calibri" panose="020F0502020204030204" pitchFamily="34" charset="0"/>
              </a:rPr>
              <a:t>c.)	Add any </a:t>
            </a:r>
            <a:r>
              <a:rPr lang="en-US" sz="2400" b="1" dirty="0">
                <a:latin typeface="Calibri" panose="020F0502020204030204" pitchFamily="34" charset="0"/>
                <a:cs typeface="Calibri" panose="020F0502020204030204" pitchFamily="34" charset="0"/>
              </a:rPr>
              <a:t>ability grouping </a:t>
            </a:r>
            <a:r>
              <a:rPr lang="en-US" sz="2400" dirty="0">
                <a:latin typeface="Calibri" panose="020F0502020204030204" pitchFamily="34" charset="0"/>
                <a:cs typeface="Calibri" panose="020F0502020204030204" pitchFamily="34" charset="0"/>
              </a:rPr>
              <a:t>or other clustering within general education that is not 	naturally proportioned through curriculum or </a:t>
            </a:r>
            <a:r>
              <a:rPr lang="en-US" sz="2400" b="1" dirty="0">
                <a:latin typeface="Calibri" panose="020F0502020204030204" pitchFamily="34" charset="0"/>
                <a:cs typeface="Calibri" panose="020F0502020204030204" pitchFamily="34" charset="0"/>
              </a:rPr>
              <a:t>leveled courses.</a:t>
            </a:r>
          </a:p>
          <a:p>
            <a:pPr marL="201168" lvl="1" indent="0">
              <a:buClr>
                <a:srgbClr val="55919A"/>
              </a:buClr>
              <a:buNone/>
            </a:pPr>
            <a:endParaRPr lang="en-US" sz="2400" dirty="0">
              <a:latin typeface="Calibri" panose="020F0502020204030204" pitchFamily="34" charset="0"/>
              <a:cs typeface="Calibri" panose="020F0502020204030204" pitchFamily="34" charset="0"/>
            </a:endParaRPr>
          </a:p>
          <a:p>
            <a:pPr marL="201168" lvl="1" indent="0">
              <a:buClr>
                <a:srgbClr val="55919A"/>
              </a:buClr>
              <a:buNone/>
            </a:pPr>
            <a:r>
              <a:rPr lang="en-US" sz="2400" dirty="0">
                <a:latin typeface="Calibri" panose="020F0502020204030204" pitchFamily="34" charset="0"/>
                <a:cs typeface="Calibri" panose="020F0502020204030204" pitchFamily="34" charset="0"/>
              </a:rPr>
              <a:t>d.)	Add </a:t>
            </a:r>
            <a:r>
              <a:rPr lang="en-US" sz="2400" b="1" dirty="0">
                <a:latin typeface="Calibri" panose="020F0502020204030204" pitchFamily="34" charset="0"/>
                <a:cs typeface="Calibri" panose="020F0502020204030204" pitchFamily="34" charset="0"/>
              </a:rPr>
              <a:t>District Wide Supported Segregated Practices and Programs</a:t>
            </a:r>
          </a:p>
          <a:p>
            <a:pPr marL="658368" lvl="2" indent="0">
              <a:spcBef>
                <a:spcPts val="200"/>
              </a:spcBef>
              <a:buClr>
                <a:srgbClr val="55919A"/>
              </a:buClr>
              <a:buNone/>
            </a:pPr>
            <a:r>
              <a:rPr lang="en-US" sz="2400" dirty="0">
                <a:latin typeface="Calibri" panose="020F0502020204030204" pitchFamily="34" charset="0"/>
                <a:cs typeface="Calibri" panose="020F0502020204030204" pitchFamily="34" charset="0"/>
              </a:rPr>
              <a:t>1.	 Out of District Tuition Placements (Alternative, Disability, Gifted, etc.)</a:t>
            </a:r>
          </a:p>
          <a:p>
            <a:pPr marL="658368" lvl="2" indent="0">
              <a:spcBef>
                <a:spcPts val="200"/>
              </a:spcBef>
              <a:buClr>
                <a:srgbClr val="55919A"/>
              </a:buClr>
              <a:buNone/>
            </a:pPr>
            <a:r>
              <a:rPr lang="en-US" sz="2400" dirty="0">
                <a:latin typeface="Calibri" panose="020F0502020204030204" pitchFamily="34" charset="0"/>
                <a:cs typeface="Calibri" panose="020F0502020204030204" pitchFamily="34" charset="0"/>
              </a:rPr>
              <a:t>2. Segregated Schools (Alternative, Disability, Gifted, etc.)</a:t>
            </a:r>
          </a:p>
          <a:p>
            <a:pPr marL="658368" lvl="2" indent="0">
              <a:spcBef>
                <a:spcPts val="200"/>
              </a:spcBef>
              <a:buClr>
                <a:srgbClr val="55919A"/>
              </a:buClr>
              <a:buNone/>
            </a:pPr>
            <a:r>
              <a:rPr lang="en-US" sz="2400" dirty="0">
                <a:latin typeface="Calibri" panose="020F0502020204030204" pitchFamily="34" charset="0"/>
                <a:cs typeface="Calibri" panose="020F0502020204030204" pitchFamily="34" charset="0"/>
              </a:rPr>
              <a:t>3. Clustering Programs in Non-Home Schools Resource Rooms (Alternative, Disability, Gifted, etc.)</a:t>
            </a:r>
          </a:p>
          <a:p>
            <a:endParaRPr lang="en-US" dirty="0"/>
          </a:p>
        </p:txBody>
      </p:sp>
    </p:spTree>
    <p:extLst>
      <p:ext uri="{BB962C8B-B14F-4D97-AF65-F5344CB8AC3E}">
        <p14:creationId xmlns:p14="http://schemas.microsoft.com/office/powerpoint/2010/main" val="26483645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1215025" y="515205"/>
            <a:ext cx="7240043" cy="116783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55919A"/>
              </a:buClr>
              <a:buSzPts val="3959"/>
              <a:buFont typeface="Calibri"/>
              <a:buNone/>
            </a:pPr>
            <a:r>
              <a:rPr lang="en-US" sz="3959" dirty="0"/>
              <a:t>4 Agreements of Courageous Conversations </a:t>
            </a:r>
            <a:r>
              <a:rPr lang="en-US" sz="2790" dirty="0"/>
              <a:t>(Singleton, 2022)</a:t>
            </a:r>
            <a:endParaRPr dirty="0"/>
          </a:p>
        </p:txBody>
      </p:sp>
      <p:sp>
        <p:nvSpPr>
          <p:cNvPr id="141" name="Google Shape;141;p5"/>
          <p:cNvSpPr txBox="1">
            <a:spLocks noGrp="1"/>
          </p:cNvSpPr>
          <p:nvPr>
            <p:ph type="body" idx="2"/>
          </p:nvPr>
        </p:nvSpPr>
        <p:spPr>
          <a:xfrm>
            <a:off x="6153150" y="2187178"/>
            <a:ext cx="4281018" cy="4155617"/>
          </a:xfrm>
          <a:prstGeom prst="rect">
            <a:avLst/>
          </a:prstGeom>
          <a:noFill/>
          <a:ln>
            <a:noFill/>
          </a:ln>
        </p:spPr>
        <p:txBody>
          <a:bodyPr spcFirstLastPara="1" wrap="square" lIns="0" tIns="45700" rIns="0" bIns="45700" anchor="t" anchorCtr="0">
            <a:normAutofit fontScale="92500"/>
          </a:bodyPr>
          <a:lstStyle/>
          <a:p>
            <a:pPr marL="571500" indent="-571500">
              <a:spcBef>
                <a:spcPts val="0"/>
              </a:spcBef>
              <a:buClr>
                <a:srgbClr val="55919A"/>
              </a:buClr>
              <a:buSzPts val="3200"/>
              <a:buFont typeface="Courier New" panose="02070309020205020404" pitchFamily="49" charset="0"/>
              <a:buChar char="o"/>
            </a:pPr>
            <a:r>
              <a:rPr lang="en-US" sz="4000" dirty="0">
                <a:latin typeface="Calibri"/>
                <a:ea typeface="Calibri"/>
                <a:cs typeface="Calibri"/>
                <a:sym typeface="Calibri"/>
              </a:rPr>
              <a:t>Experience discomfort</a:t>
            </a:r>
            <a:br>
              <a:rPr lang="en-US" sz="4000" dirty="0">
                <a:latin typeface="Calibri"/>
                <a:ea typeface="Calibri"/>
                <a:cs typeface="Calibri"/>
                <a:sym typeface="Calibri"/>
              </a:rPr>
            </a:br>
            <a:endParaRPr lang="en-US" dirty="0"/>
          </a:p>
          <a:p>
            <a:pPr marL="571500" indent="-571500">
              <a:spcBef>
                <a:spcPts val="0"/>
              </a:spcBef>
              <a:buClr>
                <a:srgbClr val="55919A"/>
              </a:buClr>
              <a:buSzPts val="3200"/>
              <a:buFont typeface="Courier New" panose="02070309020205020404" pitchFamily="49" charset="0"/>
              <a:buChar char="o"/>
            </a:pPr>
            <a:r>
              <a:rPr lang="en-US" sz="4000" dirty="0">
                <a:latin typeface="Calibri"/>
                <a:ea typeface="Calibri"/>
                <a:cs typeface="Calibri"/>
                <a:sym typeface="Calibri"/>
              </a:rPr>
              <a:t>Stay engaged</a:t>
            </a:r>
            <a:br>
              <a:rPr lang="en-US" sz="4000" dirty="0">
                <a:latin typeface="Calibri"/>
                <a:ea typeface="Calibri"/>
                <a:cs typeface="Calibri"/>
                <a:sym typeface="Calibri"/>
              </a:rPr>
            </a:br>
            <a:endParaRPr lang="en-US" dirty="0"/>
          </a:p>
          <a:p>
            <a:pPr marL="571500" indent="-571500">
              <a:spcBef>
                <a:spcPts val="0"/>
              </a:spcBef>
              <a:buClr>
                <a:srgbClr val="55919A"/>
              </a:buClr>
              <a:buSzPts val="3200"/>
              <a:buFont typeface="Courier New" panose="02070309020205020404" pitchFamily="49" charset="0"/>
              <a:buChar char="o"/>
            </a:pPr>
            <a:r>
              <a:rPr lang="en-US" sz="4000" dirty="0">
                <a:latin typeface="Calibri"/>
                <a:ea typeface="Calibri"/>
                <a:cs typeface="Calibri"/>
                <a:sym typeface="Calibri"/>
              </a:rPr>
              <a:t>Speak your truth</a:t>
            </a:r>
            <a:br>
              <a:rPr lang="en-US" sz="4000" dirty="0">
                <a:latin typeface="Calibri"/>
                <a:ea typeface="Calibri"/>
                <a:cs typeface="Calibri"/>
                <a:sym typeface="Calibri"/>
              </a:rPr>
            </a:br>
            <a:endParaRPr lang="en-US" dirty="0"/>
          </a:p>
          <a:p>
            <a:pPr marL="571500" indent="-571500">
              <a:spcBef>
                <a:spcPts val="0"/>
              </a:spcBef>
              <a:buClr>
                <a:srgbClr val="55919A"/>
              </a:buClr>
              <a:buSzPts val="3200"/>
              <a:buFont typeface="Courier New" panose="02070309020205020404" pitchFamily="49" charset="0"/>
              <a:buChar char="o"/>
            </a:pPr>
            <a:r>
              <a:rPr lang="en-US" sz="4000" dirty="0">
                <a:latin typeface="Calibri"/>
                <a:ea typeface="Calibri"/>
                <a:cs typeface="Calibri"/>
                <a:sym typeface="Calibri"/>
              </a:rPr>
              <a:t>Expect and accept non- closure</a:t>
            </a:r>
            <a:endParaRPr dirty="0"/>
          </a:p>
          <a:p>
            <a:pPr marL="91440" lvl="0" indent="0" algn="l" rtl="0">
              <a:lnSpc>
                <a:spcPct val="90000"/>
              </a:lnSpc>
              <a:spcBef>
                <a:spcPts val="1400"/>
              </a:spcBef>
              <a:spcAft>
                <a:spcPts val="0"/>
              </a:spcAft>
              <a:buSzPts val="2000"/>
              <a:buNone/>
            </a:pPr>
            <a:endParaRPr dirty="0"/>
          </a:p>
          <a:p>
            <a:pPr marL="91440" lvl="0" indent="-91440" algn="l" rtl="0">
              <a:lnSpc>
                <a:spcPct val="90000"/>
              </a:lnSpc>
              <a:spcBef>
                <a:spcPts val="1400"/>
              </a:spcBef>
              <a:spcAft>
                <a:spcPts val="0"/>
              </a:spcAft>
              <a:buSzPts val="2000"/>
              <a:buFont typeface="Noto Sans Symbols"/>
              <a:buNone/>
            </a:pPr>
            <a:endParaRPr dirty="0"/>
          </a:p>
        </p:txBody>
      </p:sp>
      <p:pic>
        <p:nvPicPr>
          <p:cNvPr id="142" name="Google Shape;142;p5"/>
          <p:cNvPicPr preferRelativeResize="0"/>
          <p:nvPr/>
        </p:nvPicPr>
        <p:blipFill rotWithShape="1">
          <a:blip r:embed="rId3">
            <a:alphaModFix/>
          </a:blip>
          <a:srcRect/>
          <a:stretch/>
        </p:blipFill>
        <p:spPr>
          <a:xfrm>
            <a:off x="2361606" y="2603178"/>
            <a:ext cx="3438525" cy="30522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 name="Title 2">
            <a:extLst>
              <a:ext uri="{FF2B5EF4-FFF2-40B4-BE49-F238E27FC236}">
                <a16:creationId xmlns:a16="http://schemas.microsoft.com/office/drawing/2014/main" id="{BD63E4D0-9413-BF40-8013-6683B6CDF9F9}"/>
              </a:ext>
            </a:extLst>
          </p:cNvPr>
          <p:cNvSpPr>
            <a:spLocks noGrp="1"/>
          </p:cNvSpPr>
          <p:nvPr>
            <p:ph type="title"/>
          </p:nvPr>
        </p:nvSpPr>
        <p:spPr/>
        <p:txBody>
          <a:bodyPr>
            <a:noAutofit/>
          </a:bodyPr>
          <a:lstStyle/>
          <a:p>
            <a:r>
              <a:rPr lang="en-US" sz="3600" dirty="0"/>
              <a:t>School and District Leadership Teams</a:t>
            </a:r>
            <a:br>
              <a:rPr lang="en-US" sz="3600" dirty="0"/>
            </a:br>
            <a:r>
              <a:rPr lang="en-US" sz="3600" dirty="0"/>
              <a:t>Step 1 – Draw Educational School Structures (Continued)</a:t>
            </a:r>
          </a:p>
        </p:txBody>
      </p:sp>
      <p:sp>
        <p:nvSpPr>
          <p:cNvPr id="2" name="Text Placeholder 1">
            <a:extLst>
              <a:ext uri="{FF2B5EF4-FFF2-40B4-BE49-F238E27FC236}">
                <a16:creationId xmlns:a16="http://schemas.microsoft.com/office/drawing/2014/main" id="{6A10D166-C2F7-BE45-B25E-736FEDC637AF}"/>
              </a:ext>
            </a:extLst>
          </p:cNvPr>
          <p:cNvSpPr>
            <a:spLocks noGrp="1"/>
          </p:cNvSpPr>
          <p:nvPr>
            <p:ph type="body" idx="1"/>
          </p:nvPr>
        </p:nvSpPr>
        <p:spPr>
          <a:xfrm>
            <a:off x="1097279" y="1845734"/>
            <a:ext cx="10238775" cy="4023300"/>
          </a:xfrm>
        </p:spPr>
        <p:txBody>
          <a:bodyPr>
            <a:normAutofit/>
          </a:bodyPr>
          <a:lstStyle/>
          <a:p>
            <a:pPr marL="201168" lvl="1" indent="0">
              <a:buClr>
                <a:srgbClr val="55919A"/>
              </a:buClr>
              <a:buNone/>
            </a:pPr>
            <a:r>
              <a:rPr lang="en-US" sz="2800" b="1" dirty="0">
                <a:latin typeface="Calibri" panose="020F0502020204030204" pitchFamily="34" charset="0"/>
                <a:cs typeface="Calibri" panose="020F0502020204030204" pitchFamily="34" charset="0"/>
              </a:rPr>
              <a:t>Second</a:t>
            </a:r>
            <a:r>
              <a:rPr lang="en-US" sz="2800" dirty="0">
                <a:latin typeface="Calibri" panose="020F0502020204030204" pitchFamily="34" charset="0"/>
                <a:cs typeface="Calibri" panose="020F0502020204030204" pitchFamily="34" charset="0"/>
              </a:rPr>
              <a:t>, on your structure place a “+” for what is proactive and a “-” for what is reactive about your current educational structure:</a:t>
            </a:r>
            <a:endParaRPr lang="en-US" dirty="0">
              <a:latin typeface="Calibri" panose="020F0502020204030204" pitchFamily="34" charset="0"/>
              <a:cs typeface="Calibri" panose="020F0502020204030204" pitchFamily="34" charset="0"/>
            </a:endParaRPr>
          </a:p>
          <a:p>
            <a:pPr marL="201168" lvl="1" indent="0">
              <a:buClr>
                <a:srgbClr val="55919A"/>
              </a:buClr>
              <a:buNone/>
            </a:pPr>
            <a:endParaRPr lang="en-US" sz="2800" dirty="0">
              <a:latin typeface="Calibri" panose="020F0502020204030204" pitchFamily="34" charset="0"/>
              <a:cs typeface="Calibri" panose="020F0502020204030204" pitchFamily="34" charset="0"/>
            </a:endParaRPr>
          </a:p>
          <a:p>
            <a:pPr marL="384048" lvl="2" indent="0">
              <a:buClr>
                <a:srgbClr val="55919A"/>
              </a:buClr>
              <a:buNone/>
            </a:pPr>
            <a:r>
              <a:rPr lang="en-US" sz="2800" dirty="0">
                <a:latin typeface="Calibri" panose="020F0502020204030204" pitchFamily="34" charset="0"/>
                <a:cs typeface="Calibri" panose="020F0502020204030204" pitchFamily="34" charset="0"/>
              </a:rPr>
              <a:t>a.) Proactive  “+” (anything in Tier 1 – first time skill or concept is taught)</a:t>
            </a:r>
            <a:endParaRPr lang="en-US" dirty="0">
              <a:latin typeface="Calibri" panose="020F0502020204030204" pitchFamily="34" charset="0"/>
              <a:cs typeface="Calibri" panose="020F0502020204030204" pitchFamily="34" charset="0"/>
            </a:endParaRPr>
          </a:p>
          <a:p>
            <a:pPr marL="384048" lvl="2" indent="0">
              <a:buClr>
                <a:srgbClr val="55919A"/>
              </a:buClr>
              <a:buNone/>
            </a:pPr>
            <a:endParaRPr lang="en-US" sz="2800" dirty="0">
              <a:latin typeface="Calibri" panose="020F0502020204030204" pitchFamily="34" charset="0"/>
              <a:cs typeface="Calibri" panose="020F0502020204030204" pitchFamily="34" charset="0"/>
            </a:endParaRPr>
          </a:p>
          <a:p>
            <a:pPr marL="384048" lvl="2" indent="0">
              <a:buClr>
                <a:srgbClr val="55919A"/>
              </a:buClr>
              <a:buNone/>
            </a:pPr>
            <a:r>
              <a:rPr lang="en-US" sz="2800" dirty="0">
                <a:latin typeface="Calibri" panose="020F0502020204030204" pitchFamily="34" charset="0"/>
                <a:cs typeface="Calibri" panose="020F0502020204030204" pitchFamily="34" charset="0"/>
              </a:rPr>
              <a:t>b.) Reactive “-”  (anything outside of Tier 1 – reacting to Tier 1 normative)</a:t>
            </a:r>
            <a:endParaRPr lang="en-US" dirty="0">
              <a:latin typeface="Calibri" panose="020F0502020204030204" pitchFamily="34" charset="0"/>
              <a:cs typeface="Calibri" panose="020F0502020204030204" pitchFamily="34" charset="0"/>
            </a:endParaRPr>
          </a:p>
          <a:p>
            <a:pPr marL="898398" lvl="2" indent="-400050">
              <a:buClr>
                <a:srgbClr val="55919A"/>
              </a:buClr>
              <a:buNone/>
            </a:pPr>
            <a:endParaRPr lang="en-US" sz="2800" dirty="0"/>
          </a:p>
          <a:p>
            <a:endParaRPr lang="en-US" dirty="0"/>
          </a:p>
        </p:txBody>
      </p:sp>
    </p:spTree>
    <p:extLst>
      <p:ext uri="{BB962C8B-B14F-4D97-AF65-F5344CB8AC3E}">
        <p14:creationId xmlns:p14="http://schemas.microsoft.com/office/powerpoint/2010/main" val="29886466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 name="Title 2">
            <a:extLst>
              <a:ext uri="{FF2B5EF4-FFF2-40B4-BE49-F238E27FC236}">
                <a16:creationId xmlns:a16="http://schemas.microsoft.com/office/drawing/2014/main" id="{BD63E4D0-9413-BF40-8013-6683B6CDF9F9}"/>
              </a:ext>
            </a:extLst>
          </p:cNvPr>
          <p:cNvSpPr>
            <a:spLocks noGrp="1"/>
          </p:cNvSpPr>
          <p:nvPr>
            <p:ph type="title"/>
          </p:nvPr>
        </p:nvSpPr>
        <p:spPr/>
        <p:txBody>
          <a:bodyPr>
            <a:noAutofit/>
          </a:bodyPr>
          <a:lstStyle/>
          <a:p>
            <a:r>
              <a:rPr lang="en-US" sz="3600" dirty="0"/>
              <a:t>School and District Leadership Teams</a:t>
            </a:r>
            <a:br>
              <a:rPr lang="en-US" sz="3600" dirty="0"/>
            </a:br>
            <a:r>
              <a:rPr lang="en-US" sz="3600" dirty="0"/>
              <a:t>Step 1 – Draw Educational School Structures (Continued)</a:t>
            </a:r>
          </a:p>
        </p:txBody>
      </p:sp>
      <p:sp>
        <p:nvSpPr>
          <p:cNvPr id="2" name="Text Placeholder 1">
            <a:extLst>
              <a:ext uri="{FF2B5EF4-FFF2-40B4-BE49-F238E27FC236}">
                <a16:creationId xmlns:a16="http://schemas.microsoft.com/office/drawing/2014/main" id="{6A10D166-C2F7-BE45-B25E-736FEDC637AF}"/>
              </a:ext>
            </a:extLst>
          </p:cNvPr>
          <p:cNvSpPr>
            <a:spLocks noGrp="1"/>
          </p:cNvSpPr>
          <p:nvPr>
            <p:ph type="body" idx="1"/>
          </p:nvPr>
        </p:nvSpPr>
        <p:spPr>
          <a:xfrm>
            <a:off x="1097279" y="1845734"/>
            <a:ext cx="10238775" cy="4023300"/>
          </a:xfrm>
        </p:spPr>
        <p:txBody>
          <a:bodyPr>
            <a:normAutofit/>
          </a:bodyPr>
          <a:lstStyle/>
          <a:p>
            <a:pPr marL="201168" lvl="1" indent="0">
              <a:buClr>
                <a:srgbClr val="55919A"/>
              </a:buClr>
              <a:buNone/>
            </a:pPr>
            <a:r>
              <a:rPr lang="en-US" sz="2800" b="1" dirty="0">
                <a:latin typeface="Calibri" panose="020F0502020204030204" pitchFamily="34" charset="0"/>
                <a:cs typeface="Calibri" panose="020F0502020204030204" pitchFamily="34" charset="0"/>
              </a:rPr>
              <a:t>Third</a:t>
            </a:r>
            <a:r>
              <a:rPr lang="en-US" sz="2800" dirty="0">
                <a:latin typeface="Calibri" panose="020F0502020204030204" pitchFamily="34" charset="0"/>
                <a:cs typeface="Calibri" panose="020F0502020204030204" pitchFamily="34" charset="0"/>
              </a:rPr>
              <a:t>, on a separate Word Document – (use Google shared documents) </a:t>
            </a:r>
          </a:p>
          <a:p>
            <a:pPr marL="201168" lvl="1" indent="0">
              <a:buClr>
                <a:srgbClr val="55919A"/>
              </a:buClr>
              <a:buNone/>
            </a:pPr>
            <a:endParaRPr lang="en-US" sz="2800" dirty="0">
              <a:latin typeface="Calibri" panose="020F0502020204030204" pitchFamily="34" charset="0"/>
              <a:cs typeface="Calibri" panose="020F0502020204030204" pitchFamily="34" charset="0"/>
            </a:endParaRPr>
          </a:p>
          <a:p>
            <a:pPr marL="201168" lvl="1" indent="0">
              <a:buClr>
                <a:srgbClr val="55919A"/>
              </a:buClr>
              <a:buNone/>
            </a:pPr>
            <a:r>
              <a:rPr lang="en-US" sz="2800" dirty="0">
                <a:latin typeface="Calibri" panose="020F0502020204030204" pitchFamily="34" charset="0"/>
                <a:cs typeface="Calibri" panose="020F0502020204030204" pitchFamily="34" charset="0"/>
              </a:rPr>
              <a:t>- List the problems or challenges with the current educational structure that you just drew on the paper through the lens of a student and then staff. </a:t>
            </a:r>
          </a:p>
          <a:p>
            <a:pPr marL="898398" lvl="2" indent="-400050">
              <a:buClr>
                <a:srgbClr val="55919A"/>
              </a:buClr>
              <a:buNone/>
            </a:pPr>
            <a:endParaRPr lang="en-US" sz="2800" dirty="0"/>
          </a:p>
          <a:p>
            <a:endParaRPr lang="en-US" dirty="0"/>
          </a:p>
        </p:txBody>
      </p:sp>
    </p:spTree>
    <p:extLst>
      <p:ext uri="{BB962C8B-B14F-4D97-AF65-F5344CB8AC3E}">
        <p14:creationId xmlns:p14="http://schemas.microsoft.com/office/powerpoint/2010/main" val="37915908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12F0FB0-F2ED-EF4D-962E-8A75E82CBCE8}"/>
              </a:ext>
            </a:extLst>
          </p:cNvPr>
          <p:cNvPicPr>
            <a:picLocks noChangeAspect="1"/>
          </p:cNvPicPr>
          <p:nvPr/>
        </p:nvPicPr>
        <p:blipFill>
          <a:blip r:embed="rId3"/>
          <a:stretch>
            <a:fillRect/>
          </a:stretch>
        </p:blipFill>
        <p:spPr>
          <a:xfrm>
            <a:off x="0" y="0"/>
            <a:ext cx="12192000" cy="64095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2135-E0C2-D568-EB1B-D178C4C2E27F}"/>
              </a:ext>
            </a:extLst>
          </p:cNvPr>
          <p:cNvSpPr>
            <a:spLocks noGrp="1"/>
          </p:cNvSpPr>
          <p:nvPr>
            <p:ph type="title"/>
          </p:nvPr>
        </p:nvSpPr>
        <p:spPr/>
        <p:txBody>
          <a:bodyPr/>
          <a:lstStyle/>
          <a:p>
            <a:r>
              <a:rPr lang="en-US" dirty="0"/>
              <a:t>Summary During Group Time</a:t>
            </a:r>
          </a:p>
        </p:txBody>
      </p:sp>
      <p:sp>
        <p:nvSpPr>
          <p:cNvPr id="3" name="Text Placeholder 2">
            <a:extLst>
              <a:ext uri="{FF2B5EF4-FFF2-40B4-BE49-F238E27FC236}">
                <a16:creationId xmlns:a16="http://schemas.microsoft.com/office/drawing/2014/main" id="{CD20EAC3-8656-3608-C955-9A056EED1850}"/>
              </a:ext>
            </a:extLst>
          </p:cNvPr>
          <p:cNvSpPr>
            <a:spLocks noGrp="1"/>
          </p:cNvSpPr>
          <p:nvPr>
            <p:ph type="body" idx="1"/>
          </p:nvPr>
        </p:nvSpPr>
        <p:spPr>
          <a:xfrm>
            <a:off x="1097280" y="1845734"/>
            <a:ext cx="6819169" cy="4023300"/>
          </a:xfrm>
        </p:spPr>
        <p:txBody>
          <a:bodyPr>
            <a:normAutofit fontScale="92500" lnSpcReduction="20000"/>
          </a:bodyPr>
          <a:lstStyle/>
          <a:p>
            <a:r>
              <a:rPr lang="en-US" sz="4800" dirty="0"/>
              <a:t>1. Draw your current structure.</a:t>
            </a:r>
          </a:p>
          <a:p>
            <a:r>
              <a:rPr lang="en-US" sz="4800" dirty="0"/>
              <a:t>2. Determine what is proactive and reactive.</a:t>
            </a:r>
          </a:p>
          <a:p>
            <a:r>
              <a:rPr lang="en-US" sz="4800" dirty="0"/>
              <a:t>3. List the challenges of your structure for students and then staff.</a:t>
            </a:r>
          </a:p>
          <a:p>
            <a:endParaRPr lang="en-US" dirty="0"/>
          </a:p>
        </p:txBody>
      </p:sp>
      <p:pic>
        <p:nvPicPr>
          <p:cNvPr id="4" name="Picture 3">
            <a:extLst>
              <a:ext uri="{FF2B5EF4-FFF2-40B4-BE49-F238E27FC236}">
                <a16:creationId xmlns:a16="http://schemas.microsoft.com/office/drawing/2014/main" id="{C1A6BF2F-E37D-C59C-B271-2725C7A1D0E6}"/>
              </a:ext>
            </a:extLst>
          </p:cNvPr>
          <p:cNvPicPr>
            <a:picLocks noChangeAspect="1"/>
          </p:cNvPicPr>
          <p:nvPr/>
        </p:nvPicPr>
        <p:blipFill>
          <a:blip r:embed="rId2"/>
          <a:stretch>
            <a:fillRect/>
          </a:stretch>
        </p:blipFill>
        <p:spPr>
          <a:xfrm>
            <a:off x="7798377" y="1946947"/>
            <a:ext cx="4017871" cy="3689765"/>
          </a:xfrm>
          <a:prstGeom prst="rect">
            <a:avLst/>
          </a:prstGeom>
        </p:spPr>
      </p:pic>
    </p:spTree>
    <p:extLst>
      <p:ext uri="{BB962C8B-B14F-4D97-AF65-F5344CB8AC3E}">
        <p14:creationId xmlns:p14="http://schemas.microsoft.com/office/powerpoint/2010/main" val="25319076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1222539" y="558371"/>
            <a:ext cx="7382842" cy="12873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1800"/>
              <a:buNone/>
            </a:pPr>
            <a:r>
              <a:rPr lang="en-US" sz="4320" dirty="0"/>
              <a:t>Where Students Learn Matters</a:t>
            </a:r>
            <a:endParaRPr dirty="0"/>
          </a:p>
        </p:txBody>
      </p:sp>
      <p:sp>
        <p:nvSpPr>
          <p:cNvPr id="257" name="Google Shape;257;p22"/>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normAutofit/>
          </a:bodyPr>
          <a:lstStyle/>
          <a:p>
            <a:pPr lvl="0" algn="l" rtl="0">
              <a:lnSpc>
                <a:spcPct val="90000"/>
              </a:lnSpc>
              <a:spcBef>
                <a:spcPts val="1200"/>
              </a:spcBef>
              <a:spcAft>
                <a:spcPts val="0"/>
              </a:spcAft>
              <a:buSzPts val="1800"/>
              <a:buFont typeface="Courier New" panose="02070309020205020404" pitchFamily="49" charset="0"/>
              <a:buChar char="o"/>
            </a:pPr>
            <a:r>
              <a:rPr lang="en-US" sz="3600" dirty="0">
                <a:latin typeface="Calibri" panose="020F0502020204030204" pitchFamily="34" charset="0"/>
                <a:ea typeface="Arial"/>
                <a:cs typeface="Calibri" panose="020F0502020204030204" pitchFamily="34" charset="0"/>
                <a:sym typeface="Arial"/>
              </a:rPr>
              <a:t>Students who are pulled-out, ability grouped, or segregated from other students for instruction are taught that they do not belong.</a:t>
            </a:r>
            <a:br>
              <a:rPr lang="en-US" sz="3600" dirty="0">
                <a:latin typeface="Calibri" panose="020F0502020204030204" pitchFamily="34" charset="0"/>
                <a:ea typeface="Arial"/>
                <a:cs typeface="Calibri" panose="020F0502020204030204" pitchFamily="34" charset="0"/>
                <a:sym typeface="Arial"/>
              </a:rPr>
            </a:br>
            <a:endParaRPr dirty="0">
              <a:latin typeface="Calibri" panose="020F0502020204030204" pitchFamily="34" charset="0"/>
              <a:cs typeface="Calibri" panose="020F0502020204030204" pitchFamily="34" charset="0"/>
            </a:endParaRPr>
          </a:p>
          <a:p>
            <a:pPr lvl="0" algn="l" rtl="0">
              <a:lnSpc>
                <a:spcPct val="90000"/>
              </a:lnSpc>
              <a:spcBef>
                <a:spcPts val="1200"/>
              </a:spcBef>
              <a:spcAft>
                <a:spcPts val="0"/>
              </a:spcAft>
              <a:buSzPts val="1800"/>
              <a:buFont typeface="Courier New" panose="02070309020205020404" pitchFamily="49" charset="0"/>
              <a:buChar char="o"/>
            </a:pPr>
            <a:r>
              <a:rPr lang="en-US" sz="3600" dirty="0">
                <a:latin typeface="Calibri" panose="020F0502020204030204" pitchFamily="34" charset="0"/>
                <a:ea typeface="Arial"/>
                <a:cs typeface="Calibri" panose="020F0502020204030204" pitchFamily="34" charset="0"/>
                <a:sym typeface="Arial"/>
              </a:rPr>
              <a:t>Students who remain are taught:</a:t>
            </a:r>
            <a:endParaRPr dirty="0">
              <a:latin typeface="Calibri" panose="020F0502020204030204" pitchFamily="34" charset="0"/>
              <a:cs typeface="Calibri" panose="020F0502020204030204" pitchFamily="34" charset="0"/>
            </a:endParaRPr>
          </a:p>
          <a:p>
            <a:pPr lvl="1">
              <a:spcBef>
                <a:spcPts val="1200"/>
              </a:spcBef>
              <a:buFont typeface="Courier New" panose="02070309020205020404" pitchFamily="49" charset="0"/>
              <a:buChar char="o"/>
            </a:pPr>
            <a:r>
              <a:rPr lang="en-US" sz="3400" dirty="0">
                <a:latin typeface="Calibri" panose="020F0502020204030204" pitchFamily="34" charset="0"/>
                <a:ea typeface="Arial"/>
                <a:cs typeface="Calibri" panose="020F0502020204030204" pitchFamily="34" charset="0"/>
                <a:sym typeface="Arial"/>
              </a:rPr>
              <a:t>who belongs and who does not.</a:t>
            </a:r>
            <a:endParaRPr dirty="0">
              <a:latin typeface="Calibri" panose="020F0502020204030204" pitchFamily="34" charset="0"/>
              <a:cs typeface="Calibri" panose="020F0502020204030204" pitchFamily="34" charset="0"/>
            </a:endParaRPr>
          </a:p>
          <a:p>
            <a:pPr lvl="1">
              <a:spcBef>
                <a:spcPts val="1200"/>
              </a:spcBef>
              <a:buFont typeface="Courier New" panose="02070309020205020404" pitchFamily="49" charset="0"/>
              <a:buChar char="o"/>
            </a:pPr>
            <a:r>
              <a:rPr lang="en-US" sz="3400" dirty="0">
                <a:latin typeface="Calibri" panose="020F0502020204030204" pitchFamily="34" charset="0"/>
                <a:ea typeface="Arial"/>
                <a:cs typeface="Calibri" panose="020F0502020204030204" pitchFamily="34" charset="0"/>
                <a:sym typeface="Arial"/>
              </a:rPr>
              <a:t>who is capable and who is not.</a:t>
            </a:r>
            <a:endParaRPr dirty="0">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3"/>
          <p:cNvSpPr/>
          <p:nvPr/>
        </p:nvSpPr>
        <p:spPr>
          <a:xfrm>
            <a:off x="2209800" y="1905000"/>
            <a:ext cx="8001000" cy="44577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Times New Roman"/>
              <a:ea typeface="Times New Roman"/>
              <a:cs typeface="Times New Roman"/>
              <a:sym typeface="Times New Roman"/>
            </a:endParaRPr>
          </a:p>
        </p:txBody>
      </p:sp>
      <p:sp>
        <p:nvSpPr>
          <p:cNvPr id="263" name="Google Shape;263;p23"/>
          <p:cNvSpPr/>
          <p:nvPr/>
        </p:nvSpPr>
        <p:spPr>
          <a:xfrm>
            <a:off x="2438400" y="2774950"/>
            <a:ext cx="7429500" cy="34290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64" name="Google Shape;264;p23"/>
          <p:cNvSpPr/>
          <p:nvPr/>
        </p:nvSpPr>
        <p:spPr>
          <a:xfrm>
            <a:off x="2552700" y="51752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65" name="Google Shape;265;p23"/>
          <p:cNvSpPr/>
          <p:nvPr/>
        </p:nvSpPr>
        <p:spPr>
          <a:xfrm>
            <a:off x="2552700" y="56324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66" name="Google Shape;266;p23"/>
          <p:cNvSpPr/>
          <p:nvPr/>
        </p:nvSpPr>
        <p:spPr>
          <a:xfrm>
            <a:off x="3035300" y="5743575"/>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67" name="Google Shape;267;p23"/>
          <p:cNvSpPr/>
          <p:nvPr/>
        </p:nvSpPr>
        <p:spPr>
          <a:xfrm>
            <a:off x="2552700" y="42608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Times New Roman"/>
              <a:ea typeface="Times New Roman"/>
              <a:cs typeface="Times New Roman"/>
              <a:sym typeface="Times New Roman"/>
            </a:endParaRPr>
          </a:p>
        </p:txBody>
      </p:sp>
      <p:sp>
        <p:nvSpPr>
          <p:cNvPr id="268" name="Google Shape;268;p23"/>
          <p:cNvSpPr/>
          <p:nvPr/>
        </p:nvSpPr>
        <p:spPr>
          <a:xfrm>
            <a:off x="3467100" y="57467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69" name="Google Shape;269;p23"/>
          <p:cNvSpPr/>
          <p:nvPr/>
        </p:nvSpPr>
        <p:spPr>
          <a:xfrm>
            <a:off x="5753100" y="57467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0" name="Google Shape;270;p23"/>
          <p:cNvSpPr/>
          <p:nvPr/>
        </p:nvSpPr>
        <p:spPr>
          <a:xfrm>
            <a:off x="2552700" y="47180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1" name="Google Shape;271;p23"/>
          <p:cNvSpPr/>
          <p:nvPr/>
        </p:nvSpPr>
        <p:spPr>
          <a:xfrm>
            <a:off x="5295900" y="57467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2" name="Google Shape;272;p23"/>
          <p:cNvSpPr/>
          <p:nvPr/>
        </p:nvSpPr>
        <p:spPr>
          <a:xfrm>
            <a:off x="3924300" y="57467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3" name="Google Shape;273;p23"/>
          <p:cNvSpPr/>
          <p:nvPr/>
        </p:nvSpPr>
        <p:spPr>
          <a:xfrm>
            <a:off x="4381500" y="57467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4" name="Google Shape;274;p23"/>
          <p:cNvSpPr/>
          <p:nvPr/>
        </p:nvSpPr>
        <p:spPr>
          <a:xfrm>
            <a:off x="4838700" y="5746750"/>
            <a:ext cx="342900" cy="342900"/>
          </a:xfrm>
          <a:prstGeom prst="ellipse">
            <a:avLst/>
          </a:prstGeom>
          <a:solidFill>
            <a:srgbClr val="A772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5" name="Google Shape;275;p23"/>
          <p:cNvSpPr/>
          <p:nvPr/>
        </p:nvSpPr>
        <p:spPr>
          <a:xfrm>
            <a:off x="6210300" y="5746750"/>
            <a:ext cx="342900" cy="342900"/>
          </a:xfrm>
          <a:prstGeom prst="ellipse">
            <a:avLst/>
          </a:prstGeom>
          <a:solidFill>
            <a:srgbClr val="EEB5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6" name="Google Shape;276;p23"/>
          <p:cNvSpPr/>
          <p:nvPr/>
        </p:nvSpPr>
        <p:spPr>
          <a:xfrm>
            <a:off x="7124700" y="57467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7" name="Google Shape;277;p23"/>
          <p:cNvSpPr/>
          <p:nvPr/>
        </p:nvSpPr>
        <p:spPr>
          <a:xfrm>
            <a:off x="6667500" y="5746750"/>
            <a:ext cx="342900" cy="342900"/>
          </a:xfrm>
          <a:prstGeom prst="ellipse">
            <a:avLst/>
          </a:prstGeom>
          <a:solidFill>
            <a:srgbClr val="EEB5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78" name="Google Shape;278;p23"/>
          <p:cNvSpPr/>
          <p:nvPr/>
        </p:nvSpPr>
        <p:spPr>
          <a:xfrm>
            <a:off x="8496300" y="5746750"/>
            <a:ext cx="342900" cy="342900"/>
          </a:xfrm>
          <a:prstGeom prst="ellipse">
            <a:avLst/>
          </a:prstGeom>
          <a:solidFill>
            <a:srgbClr val="C67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L</a:t>
            </a:r>
            <a:endParaRPr sz="2400" b="0" i="0" u="none" strike="noStrike" cap="none" dirty="0">
              <a:solidFill>
                <a:schemeClr val="dk1"/>
              </a:solidFill>
              <a:latin typeface="Times New Roman"/>
              <a:ea typeface="Times New Roman"/>
              <a:cs typeface="Times New Roman"/>
              <a:sym typeface="Times New Roman"/>
            </a:endParaRPr>
          </a:p>
        </p:txBody>
      </p:sp>
      <p:sp>
        <p:nvSpPr>
          <p:cNvPr id="279" name="Google Shape;279;p23"/>
          <p:cNvSpPr/>
          <p:nvPr/>
        </p:nvSpPr>
        <p:spPr>
          <a:xfrm>
            <a:off x="8039100" y="57467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0" name="Google Shape;280;p23"/>
          <p:cNvSpPr/>
          <p:nvPr/>
        </p:nvSpPr>
        <p:spPr>
          <a:xfrm>
            <a:off x="7581900" y="5746750"/>
            <a:ext cx="342900" cy="342900"/>
          </a:xfrm>
          <a:prstGeom prst="ellipse">
            <a:avLst/>
          </a:prstGeom>
          <a:solidFill>
            <a:srgbClr val="C67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L</a:t>
            </a:r>
            <a:endParaRPr sz="2400" b="0" i="0" u="none" strike="noStrike" cap="none" dirty="0">
              <a:solidFill>
                <a:schemeClr val="dk1"/>
              </a:solidFill>
              <a:latin typeface="Times New Roman"/>
              <a:ea typeface="Times New Roman"/>
              <a:cs typeface="Times New Roman"/>
              <a:sym typeface="Times New Roman"/>
            </a:endParaRPr>
          </a:p>
        </p:txBody>
      </p:sp>
      <p:sp>
        <p:nvSpPr>
          <p:cNvPr id="281" name="Google Shape;281;p23"/>
          <p:cNvSpPr/>
          <p:nvPr/>
        </p:nvSpPr>
        <p:spPr>
          <a:xfrm>
            <a:off x="8953500" y="57467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2" name="Google Shape;282;p23"/>
          <p:cNvSpPr/>
          <p:nvPr/>
        </p:nvSpPr>
        <p:spPr>
          <a:xfrm>
            <a:off x="9410700" y="56324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3" name="Google Shape;283;p23"/>
          <p:cNvSpPr/>
          <p:nvPr/>
        </p:nvSpPr>
        <p:spPr>
          <a:xfrm>
            <a:off x="9410700" y="51752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4" name="Google Shape;284;p23"/>
          <p:cNvSpPr/>
          <p:nvPr/>
        </p:nvSpPr>
        <p:spPr>
          <a:xfrm>
            <a:off x="9410700" y="47180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5" name="Google Shape;285;p23"/>
          <p:cNvSpPr/>
          <p:nvPr/>
        </p:nvSpPr>
        <p:spPr>
          <a:xfrm>
            <a:off x="9410700" y="4260850"/>
            <a:ext cx="342900" cy="3429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6" name="Google Shape;286;p23"/>
          <p:cNvSpPr/>
          <p:nvPr/>
        </p:nvSpPr>
        <p:spPr>
          <a:xfrm>
            <a:off x="3238500" y="2089150"/>
            <a:ext cx="571500" cy="457200"/>
          </a:xfrm>
          <a:prstGeom prst="triangle">
            <a:avLst>
              <a:gd name="adj" fmla="val 50000"/>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7" name="Google Shape;287;p23"/>
          <p:cNvSpPr/>
          <p:nvPr/>
        </p:nvSpPr>
        <p:spPr>
          <a:xfrm>
            <a:off x="4038600" y="2089150"/>
            <a:ext cx="571500" cy="457200"/>
          </a:xfrm>
          <a:prstGeom prst="triangle">
            <a:avLst>
              <a:gd name="adj" fmla="val 50000"/>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8" name="Google Shape;288;p23"/>
          <p:cNvSpPr/>
          <p:nvPr/>
        </p:nvSpPr>
        <p:spPr>
          <a:xfrm>
            <a:off x="7467600" y="1974850"/>
            <a:ext cx="571500" cy="571500"/>
          </a:xfrm>
          <a:prstGeom prst="plus">
            <a:avLst>
              <a:gd name="adj" fmla="val 23222"/>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89" name="Google Shape;289;p23"/>
          <p:cNvSpPr/>
          <p:nvPr/>
        </p:nvSpPr>
        <p:spPr>
          <a:xfrm>
            <a:off x="8496300" y="1974850"/>
            <a:ext cx="685800" cy="800100"/>
          </a:xfrm>
          <a:prstGeom prst="diamond">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90" name="Google Shape;290;p23"/>
          <p:cNvSpPr/>
          <p:nvPr/>
        </p:nvSpPr>
        <p:spPr>
          <a:xfrm>
            <a:off x="4838700" y="1974850"/>
            <a:ext cx="571500" cy="571500"/>
          </a:xfrm>
          <a:prstGeom prst="pentagon">
            <a:avLst>
              <a:gd name="hf" fmla="val 105146"/>
              <a:gd name="vf" fmla="val 110557"/>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91" name="Google Shape;291;p23"/>
          <p:cNvSpPr/>
          <p:nvPr/>
        </p:nvSpPr>
        <p:spPr>
          <a:xfrm>
            <a:off x="5753100" y="1974850"/>
            <a:ext cx="571500" cy="571500"/>
          </a:xfrm>
          <a:prstGeom prst="pentagon">
            <a:avLst>
              <a:gd name="hf" fmla="val 105146"/>
              <a:gd name="vf" fmla="val 110557"/>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92" name="Google Shape;292;p23"/>
          <p:cNvSpPr/>
          <p:nvPr/>
        </p:nvSpPr>
        <p:spPr>
          <a:xfrm>
            <a:off x="6553200" y="1974850"/>
            <a:ext cx="571500" cy="571500"/>
          </a:xfrm>
          <a:prstGeom prst="pentagon">
            <a:avLst>
              <a:gd name="hf" fmla="val 105146"/>
              <a:gd name="vf" fmla="val 110557"/>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Arial"/>
              <a:ea typeface="Arial"/>
              <a:cs typeface="Arial"/>
              <a:sym typeface="Arial"/>
            </a:endParaRPr>
          </a:p>
        </p:txBody>
      </p:sp>
      <p:sp>
        <p:nvSpPr>
          <p:cNvPr id="293" name="Google Shape;293;p23"/>
          <p:cNvSpPr txBox="1"/>
          <p:nvPr/>
        </p:nvSpPr>
        <p:spPr>
          <a:xfrm>
            <a:off x="5867400" y="4032250"/>
            <a:ext cx="914400" cy="4572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Classroom Teacher</a:t>
            </a:r>
            <a:endParaRPr sz="2400" b="0" i="0" u="none" strike="noStrike" cap="none" dirty="0">
              <a:solidFill>
                <a:schemeClr val="dk1"/>
              </a:solidFill>
              <a:latin typeface="Times New Roman"/>
              <a:ea typeface="Times New Roman"/>
              <a:cs typeface="Times New Roman"/>
              <a:sym typeface="Times New Roman"/>
            </a:endParaRPr>
          </a:p>
        </p:txBody>
      </p:sp>
      <p:sp>
        <p:nvSpPr>
          <p:cNvPr id="294" name="Google Shape;294;p23"/>
          <p:cNvSpPr txBox="1"/>
          <p:nvPr/>
        </p:nvSpPr>
        <p:spPr>
          <a:xfrm>
            <a:off x="3238500" y="2317750"/>
            <a:ext cx="5715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4856"/>
              </a:buClr>
              <a:buSzPts val="1000"/>
              <a:buFont typeface="Noto Sans Symbols"/>
              <a:buNone/>
            </a:pPr>
            <a:r>
              <a:rPr lang="en-US" sz="1000" b="0" i="0" u="none" strike="noStrike" cap="none" dirty="0">
                <a:solidFill>
                  <a:srgbClr val="FF4856"/>
                </a:solidFill>
                <a:latin typeface="Times New Roman"/>
                <a:ea typeface="Times New Roman"/>
                <a:cs typeface="Times New Roman"/>
                <a:sym typeface="Times New Roman"/>
              </a:rPr>
              <a:t>Sp Ed</a:t>
            </a:r>
            <a:endParaRPr dirty="0"/>
          </a:p>
        </p:txBody>
      </p:sp>
      <p:sp>
        <p:nvSpPr>
          <p:cNvPr id="295" name="Google Shape;295;p23"/>
          <p:cNvSpPr txBox="1"/>
          <p:nvPr/>
        </p:nvSpPr>
        <p:spPr>
          <a:xfrm>
            <a:off x="4038600" y="2317750"/>
            <a:ext cx="5715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Sp Ed</a:t>
            </a:r>
            <a:endParaRPr dirty="0"/>
          </a:p>
          <a:p>
            <a:pPr marL="0" marR="0" lvl="0" indent="0" algn="l" rtl="0">
              <a:lnSpc>
                <a:spcPct val="100000"/>
              </a:lnSpc>
              <a:spcBef>
                <a:spcPts val="0"/>
              </a:spcBef>
              <a:spcAft>
                <a:spcPts val="0"/>
              </a:spcAft>
              <a:buClr>
                <a:srgbClr val="262626"/>
              </a:buClr>
              <a:buSzPts val="2400"/>
              <a:buFont typeface="Noto Sans Symbols"/>
              <a:buNone/>
            </a:pPr>
            <a:endParaRPr sz="2400" b="0" i="0" u="none" strike="noStrike" cap="none" dirty="0">
              <a:solidFill>
                <a:schemeClr val="dk1"/>
              </a:solidFill>
              <a:latin typeface="Times New Roman"/>
              <a:ea typeface="Times New Roman"/>
              <a:cs typeface="Times New Roman"/>
              <a:sym typeface="Times New Roman"/>
            </a:endParaRPr>
          </a:p>
        </p:txBody>
      </p:sp>
      <p:sp>
        <p:nvSpPr>
          <p:cNvPr id="296" name="Google Shape;296;p23"/>
          <p:cNvSpPr txBox="1"/>
          <p:nvPr/>
        </p:nvSpPr>
        <p:spPr>
          <a:xfrm>
            <a:off x="4953000" y="2203450"/>
            <a:ext cx="4572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S&amp;L</a:t>
            </a:r>
            <a:endParaRPr dirty="0"/>
          </a:p>
        </p:txBody>
      </p:sp>
      <p:sp>
        <p:nvSpPr>
          <p:cNvPr id="297" name="Google Shape;297;p23"/>
          <p:cNvSpPr txBox="1"/>
          <p:nvPr/>
        </p:nvSpPr>
        <p:spPr>
          <a:xfrm>
            <a:off x="5867400" y="2203450"/>
            <a:ext cx="4572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OT</a:t>
            </a:r>
            <a:endParaRPr dirty="0"/>
          </a:p>
        </p:txBody>
      </p:sp>
      <p:sp>
        <p:nvSpPr>
          <p:cNvPr id="298" name="Google Shape;298;p23"/>
          <p:cNvSpPr txBox="1"/>
          <p:nvPr/>
        </p:nvSpPr>
        <p:spPr>
          <a:xfrm>
            <a:off x="6667500" y="2203450"/>
            <a:ext cx="4572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PT</a:t>
            </a:r>
            <a:endParaRPr dirty="0"/>
          </a:p>
        </p:txBody>
      </p:sp>
      <p:sp>
        <p:nvSpPr>
          <p:cNvPr id="299" name="Google Shape;299;p23"/>
          <p:cNvSpPr txBox="1"/>
          <p:nvPr/>
        </p:nvSpPr>
        <p:spPr>
          <a:xfrm>
            <a:off x="7467600" y="2089150"/>
            <a:ext cx="6858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Reading</a:t>
            </a:r>
            <a:endParaRPr dirty="0"/>
          </a:p>
        </p:txBody>
      </p:sp>
      <p:sp>
        <p:nvSpPr>
          <p:cNvPr id="300" name="Google Shape;300;p23"/>
          <p:cNvSpPr txBox="1"/>
          <p:nvPr/>
        </p:nvSpPr>
        <p:spPr>
          <a:xfrm>
            <a:off x="8610600" y="2089150"/>
            <a:ext cx="4572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Noto Sans Symbols"/>
              <a:buNone/>
            </a:pPr>
            <a:r>
              <a:rPr lang="en-US" sz="1000" b="0" i="0" u="none" strike="noStrike" cap="none" dirty="0">
                <a:solidFill>
                  <a:schemeClr val="dk1"/>
                </a:solidFill>
                <a:latin typeface="Times New Roman"/>
                <a:ea typeface="Times New Roman"/>
                <a:cs typeface="Times New Roman"/>
                <a:sym typeface="Times New Roman"/>
              </a:rPr>
              <a:t>ESL</a:t>
            </a:r>
            <a:endParaRPr dirty="0"/>
          </a:p>
        </p:txBody>
      </p:sp>
      <p:cxnSp>
        <p:nvCxnSpPr>
          <p:cNvPr id="301" name="Google Shape;301;p23"/>
          <p:cNvCxnSpPr/>
          <p:nvPr/>
        </p:nvCxnSpPr>
        <p:spPr>
          <a:xfrm rot="10800000" flipH="1">
            <a:off x="2895600" y="2546350"/>
            <a:ext cx="571500" cy="3200400"/>
          </a:xfrm>
          <a:prstGeom prst="straightConnector1">
            <a:avLst/>
          </a:prstGeom>
          <a:noFill/>
          <a:ln w="9525" cap="flat" cmpd="sng">
            <a:solidFill>
              <a:srgbClr val="000000"/>
            </a:solidFill>
            <a:prstDash val="solid"/>
            <a:round/>
            <a:headEnd type="none" w="med" len="med"/>
            <a:tailEnd type="triangle" w="med" len="med"/>
          </a:ln>
        </p:spPr>
      </p:cxnSp>
      <p:cxnSp>
        <p:nvCxnSpPr>
          <p:cNvPr id="302" name="Google Shape;302;p23"/>
          <p:cNvCxnSpPr/>
          <p:nvPr/>
        </p:nvCxnSpPr>
        <p:spPr>
          <a:xfrm rot="10800000" flipH="1">
            <a:off x="2895600" y="2546350"/>
            <a:ext cx="1371600" cy="2286000"/>
          </a:xfrm>
          <a:prstGeom prst="straightConnector1">
            <a:avLst/>
          </a:prstGeom>
          <a:noFill/>
          <a:ln w="9525" cap="flat" cmpd="sng">
            <a:solidFill>
              <a:srgbClr val="000000"/>
            </a:solidFill>
            <a:prstDash val="solid"/>
            <a:round/>
            <a:headEnd type="none" w="med" len="med"/>
            <a:tailEnd type="triangle" w="med" len="med"/>
          </a:ln>
        </p:spPr>
      </p:cxnSp>
      <p:cxnSp>
        <p:nvCxnSpPr>
          <p:cNvPr id="303" name="Google Shape;303;p23"/>
          <p:cNvCxnSpPr/>
          <p:nvPr/>
        </p:nvCxnSpPr>
        <p:spPr>
          <a:xfrm rot="10800000" flipH="1">
            <a:off x="2895600" y="2660650"/>
            <a:ext cx="1371600" cy="2628900"/>
          </a:xfrm>
          <a:prstGeom prst="straightConnector1">
            <a:avLst/>
          </a:prstGeom>
          <a:noFill/>
          <a:ln w="9525" cap="flat" cmpd="sng">
            <a:solidFill>
              <a:srgbClr val="000000"/>
            </a:solidFill>
            <a:prstDash val="solid"/>
            <a:round/>
            <a:headEnd type="none" w="med" len="med"/>
            <a:tailEnd type="triangle" w="med" len="med"/>
          </a:ln>
        </p:spPr>
      </p:cxnSp>
      <p:cxnSp>
        <p:nvCxnSpPr>
          <p:cNvPr id="304" name="Google Shape;304;p23"/>
          <p:cNvCxnSpPr/>
          <p:nvPr/>
        </p:nvCxnSpPr>
        <p:spPr>
          <a:xfrm rot="10800000" flipH="1">
            <a:off x="4152900" y="2660650"/>
            <a:ext cx="228600" cy="3086100"/>
          </a:xfrm>
          <a:prstGeom prst="straightConnector1">
            <a:avLst/>
          </a:prstGeom>
          <a:noFill/>
          <a:ln w="9525" cap="flat" cmpd="sng">
            <a:solidFill>
              <a:srgbClr val="000000"/>
            </a:solidFill>
            <a:prstDash val="solid"/>
            <a:round/>
            <a:headEnd type="none" w="med" len="med"/>
            <a:tailEnd type="triangle" w="med" len="med"/>
          </a:ln>
        </p:spPr>
      </p:cxnSp>
      <p:cxnSp>
        <p:nvCxnSpPr>
          <p:cNvPr id="305" name="Google Shape;305;p23"/>
          <p:cNvCxnSpPr/>
          <p:nvPr/>
        </p:nvCxnSpPr>
        <p:spPr>
          <a:xfrm rot="10800000">
            <a:off x="4495800" y="2546350"/>
            <a:ext cx="3200400" cy="3200400"/>
          </a:xfrm>
          <a:prstGeom prst="straightConnector1">
            <a:avLst/>
          </a:prstGeom>
          <a:noFill/>
          <a:ln w="9525" cap="flat" cmpd="sng">
            <a:solidFill>
              <a:srgbClr val="000000"/>
            </a:solidFill>
            <a:prstDash val="solid"/>
            <a:round/>
            <a:headEnd type="none" w="med" len="med"/>
            <a:tailEnd type="triangle" w="med" len="med"/>
          </a:ln>
        </p:spPr>
      </p:cxnSp>
      <p:cxnSp>
        <p:nvCxnSpPr>
          <p:cNvPr id="306" name="Google Shape;306;p23"/>
          <p:cNvCxnSpPr/>
          <p:nvPr/>
        </p:nvCxnSpPr>
        <p:spPr>
          <a:xfrm rot="10800000">
            <a:off x="4495800" y="2660650"/>
            <a:ext cx="1485900" cy="3086100"/>
          </a:xfrm>
          <a:prstGeom prst="straightConnector1">
            <a:avLst/>
          </a:prstGeom>
          <a:noFill/>
          <a:ln w="9525" cap="flat" cmpd="sng">
            <a:solidFill>
              <a:srgbClr val="000000"/>
            </a:solidFill>
            <a:prstDash val="solid"/>
            <a:round/>
            <a:headEnd type="none" w="med" len="med"/>
            <a:tailEnd type="triangle" w="med" len="med"/>
          </a:ln>
        </p:spPr>
      </p:cxnSp>
      <p:cxnSp>
        <p:nvCxnSpPr>
          <p:cNvPr id="307" name="Google Shape;307;p23"/>
          <p:cNvCxnSpPr/>
          <p:nvPr/>
        </p:nvCxnSpPr>
        <p:spPr>
          <a:xfrm rot="10800000" flipH="1">
            <a:off x="8610600" y="2546350"/>
            <a:ext cx="228600" cy="3200400"/>
          </a:xfrm>
          <a:prstGeom prst="straightConnector1">
            <a:avLst/>
          </a:prstGeom>
          <a:noFill/>
          <a:ln w="9525" cap="flat" cmpd="sng">
            <a:solidFill>
              <a:srgbClr val="000000"/>
            </a:solidFill>
            <a:prstDash val="solid"/>
            <a:round/>
            <a:headEnd type="none" w="med" len="med"/>
            <a:tailEnd type="triangle" w="med" len="med"/>
          </a:ln>
        </p:spPr>
      </p:cxnSp>
      <p:cxnSp>
        <p:nvCxnSpPr>
          <p:cNvPr id="308" name="Google Shape;308;p23"/>
          <p:cNvCxnSpPr/>
          <p:nvPr/>
        </p:nvCxnSpPr>
        <p:spPr>
          <a:xfrm rot="10800000" flipH="1">
            <a:off x="7810500" y="2432050"/>
            <a:ext cx="914400" cy="3314700"/>
          </a:xfrm>
          <a:prstGeom prst="straightConnector1">
            <a:avLst/>
          </a:prstGeom>
          <a:noFill/>
          <a:ln w="9525" cap="flat" cmpd="sng">
            <a:solidFill>
              <a:srgbClr val="000000"/>
            </a:solidFill>
            <a:prstDash val="solid"/>
            <a:round/>
            <a:headEnd type="none" w="med" len="med"/>
            <a:tailEnd type="triangle" w="med" len="med"/>
          </a:ln>
        </p:spPr>
      </p:cxnSp>
      <p:cxnSp>
        <p:nvCxnSpPr>
          <p:cNvPr id="309" name="Google Shape;309;p23"/>
          <p:cNvCxnSpPr/>
          <p:nvPr/>
        </p:nvCxnSpPr>
        <p:spPr>
          <a:xfrm rot="10800000" flipH="1">
            <a:off x="6896100" y="2432050"/>
            <a:ext cx="1714500" cy="3314700"/>
          </a:xfrm>
          <a:prstGeom prst="straightConnector1">
            <a:avLst/>
          </a:prstGeom>
          <a:noFill/>
          <a:ln w="9525" cap="flat" cmpd="sng">
            <a:solidFill>
              <a:srgbClr val="000000"/>
            </a:solidFill>
            <a:prstDash val="solid"/>
            <a:round/>
            <a:headEnd type="none" w="med" len="med"/>
            <a:tailEnd type="triangle" w="med" len="med"/>
          </a:ln>
        </p:spPr>
      </p:cxnSp>
      <p:cxnSp>
        <p:nvCxnSpPr>
          <p:cNvPr id="310" name="Google Shape;310;p23"/>
          <p:cNvCxnSpPr/>
          <p:nvPr/>
        </p:nvCxnSpPr>
        <p:spPr>
          <a:xfrm rot="10800000" flipH="1">
            <a:off x="6438900" y="2432050"/>
            <a:ext cx="2400300" cy="3314700"/>
          </a:xfrm>
          <a:prstGeom prst="straightConnector1">
            <a:avLst/>
          </a:prstGeom>
          <a:noFill/>
          <a:ln w="9525" cap="flat" cmpd="sng">
            <a:solidFill>
              <a:srgbClr val="000000"/>
            </a:solidFill>
            <a:prstDash val="solid"/>
            <a:round/>
            <a:headEnd type="none" w="med" len="med"/>
            <a:tailEnd type="triangle" w="med" len="med"/>
          </a:ln>
        </p:spPr>
      </p:cxnSp>
      <p:cxnSp>
        <p:nvCxnSpPr>
          <p:cNvPr id="311" name="Google Shape;311;p23"/>
          <p:cNvCxnSpPr/>
          <p:nvPr/>
        </p:nvCxnSpPr>
        <p:spPr>
          <a:xfrm rot="10800000" flipH="1">
            <a:off x="4953000" y="2546350"/>
            <a:ext cx="26289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2" name="Google Shape;312;p23"/>
          <p:cNvCxnSpPr/>
          <p:nvPr/>
        </p:nvCxnSpPr>
        <p:spPr>
          <a:xfrm rot="10800000" flipH="1">
            <a:off x="5524500" y="2546350"/>
            <a:ext cx="21717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3" name="Google Shape;313;p23"/>
          <p:cNvCxnSpPr/>
          <p:nvPr/>
        </p:nvCxnSpPr>
        <p:spPr>
          <a:xfrm rot="10800000">
            <a:off x="7810500" y="2546350"/>
            <a:ext cx="8001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4" name="Google Shape;314;p23"/>
          <p:cNvCxnSpPr/>
          <p:nvPr/>
        </p:nvCxnSpPr>
        <p:spPr>
          <a:xfrm rot="10800000">
            <a:off x="7924800" y="2546350"/>
            <a:ext cx="1485900" cy="1828800"/>
          </a:xfrm>
          <a:prstGeom prst="straightConnector1">
            <a:avLst/>
          </a:prstGeom>
          <a:noFill/>
          <a:ln w="9525" cap="flat" cmpd="sng">
            <a:solidFill>
              <a:srgbClr val="000000"/>
            </a:solidFill>
            <a:prstDash val="solid"/>
            <a:round/>
            <a:headEnd type="none" w="med" len="med"/>
            <a:tailEnd type="triangle" w="med" len="med"/>
          </a:ln>
        </p:spPr>
      </p:cxnSp>
      <p:cxnSp>
        <p:nvCxnSpPr>
          <p:cNvPr id="315" name="Google Shape;315;p23"/>
          <p:cNvCxnSpPr/>
          <p:nvPr/>
        </p:nvCxnSpPr>
        <p:spPr>
          <a:xfrm rot="10800000" flipH="1">
            <a:off x="4152900" y="2546350"/>
            <a:ext cx="8001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6" name="Google Shape;316;p23"/>
          <p:cNvCxnSpPr/>
          <p:nvPr/>
        </p:nvCxnSpPr>
        <p:spPr>
          <a:xfrm rot="10800000" flipH="1">
            <a:off x="4152900" y="2546350"/>
            <a:ext cx="18288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7" name="Google Shape;317;p23"/>
          <p:cNvCxnSpPr/>
          <p:nvPr/>
        </p:nvCxnSpPr>
        <p:spPr>
          <a:xfrm rot="10800000" flipH="1">
            <a:off x="4152900" y="2546350"/>
            <a:ext cx="26289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8" name="Google Shape;318;p23"/>
          <p:cNvCxnSpPr/>
          <p:nvPr/>
        </p:nvCxnSpPr>
        <p:spPr>
          <a:xfrm rot="10800000">
            <a:off x="5295900" y="2546350"/>
            <a:ext cx="685800" cy="3200400"/>
          </a:xfrm>
          <a:prstGeom prst="straightConnector1">
            <a:avLst/>
          </a:prstGeom>
          <a:noFill/>
          <a:ln w="9525" cap="flat" cmpd="sng">
            <a:solidFill>
              <a:srgbClr val="000000"/>
            </a:solidFill>
            <a:prstDash val="solid"/>
            <a:round/>
            <a:headEnd type="none" w="med" len="med"/>
            <a:tailEnd type="triangle" w="med" len="med"/>
          </a:ln>
        </p:spPr>
      </p:cxnSp>
      <p:cxnSp>
        <p:nvCxnSpPr>
          <p:cNvPr id="319" name="Google Shape;319;p23"/>
          <p:cNvCxnSpPr/>
          <p:nvPr/>
        </p:nvCxnSpPr>
        <p:spPr>
          <a:xfrm rot="10800000" flipH="1">
            <a:off x="4953000" y="2546350"/>
            <a:ext cx="114300" cy="3200400"/>
          </a:xfrm>
          <a:prstGeom prst="straightConnector1">
            <a:avLst/>
          </a:prstGeom>
          <a:noFill/>
          <a:ln w="9525" cap="flat" cmpd="sng">
            <a:solidFill>
              <a:srgbClr val="000000"/>
            </a:solidFill>
            <a:prstDash val="solid"/>
            <a:round/>
            <a:headEnd type="none" w="med" len="med"/>
            <a:tailEnd type="triangle" w="med" len="med"/>
          </a:ln>
        </p:spPr>
      </p:cxnSp>
      <p:cxnSp>
        <p:nvCxnSpPr>
          <p:cNvPr id="320" name="Google Shape;320;p23"/>
          <p:cNvCxnSpPr/>
          <p:nvPr/>
        </p:nvCxnSpPr>
        <p:spPr>
          <a:xfrm rot="10800000" flipH="1">
            <a:off x="2895600" y="2546350"/>
            <a:ext cx="2971800" cy="3200400"/>
          </a:xfrm>
          <a:prstGeom prst="straightConnector1">
            <a:avLst/>
          </a:prstGeom>
          <a:noFill/>
          <a:ln w="9525" cap="flat" cmpd="sng">
            <a:solidFill>
              <a:srgbClr val="000000"/>
            </a:solidFill>
            <a:prstDash val="solid"/>
            <a:round/>
            <a:headEnd type="none" w="med" len="med"/>
            <a:tailEnd type="triangle" w="med" len="med"/>
          </a:ln>
        </p:spPr>
      </p:cxnSp>
      <p:cxnSp>
        <p:nvCxnSpPr>
          <p:cNvPr id="321" name="Google Shape;321;p23"/>
          <p:cNvCxnSpPr/>
          <p:nvPr/>
        </p:nvCxnSpPr>
        <p:spPr>
          <a:xfrm rot="10800000" flipH="1">
            <a:off x="2895600" y="2432050"/>
            <a:ext cx="2057400" cy="3314700"/>
          </a:xfrm>
          <a:prstGeom prst="straightConnector1">
            <a:avLst/>
          </a:prstGeom>
          <a:noFill/>
          <a:ln w="9525" cap="flat" cmpd="sng">
            <a:solidFill>
              <a:srgbClr val="000000"/>
            </a:solidFill>
            <a:prstDash val="solid"/>
            <a:round/>
            <a:headEnd type="none" w="med" len="med"/>
            <a:tailEnd type="triangle" w="med" len="med"/>
          </a:ln>
        </p:spPr>
      </p:cxnSp>
      <p:sp>
        <p:nvSpPr>
          <p:cNvPr id="322" name="Google Shape;322;p23"/>
          <p:cNvSpPr txBox="1"/>
          <p:nvPr/>
        </p:nvSpPr>
        <p:spPr>
          <a:xfrm>
            <a:off x="2552700" y="42608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dirty="0"/>
          </a:p>
        </p:txBody>
      </p:sp>
      <p:sp>
        <p:nvSpPr>
          <p:cNvPr id="323" name="Google Shape;323;p23"/>
          <p:cNvSpPr txBox="1"/>
          <p:nvPr/>
        </p:nvSpPr>
        <p:spPr>
          <a:xfrm>
            <a:off x="2552700" y="56324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4" name="Google Shape;324;p23"/>
          <p:cNvSpPr txBox="1"/>
          <p:nvPr/>
        </p:nvSpPr>
        <p:spPr>
          <a:xfrm>
            <a:off x="30099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5" name="Google Shape;325;p23"/>
          <p:cNvSpPr txBox="1"/>
          <p:nvPr/>
        </p:nvSpPr>
        <p:spPr>
          <a:xfrm>
            <a:off x="43815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6" name="Google Shape;326;p23"/>
          <p:cNvSpPr txBox="1"/>
          <p:nvPr/>
        </p:nvSpPr>
        <p:spPr>
          <a:xfrm>
            <a:off x="57531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7" name="Google Shape;327;p23"/>
          <p:cNvSpPr txBox="1"/>
          <p:nvPr/>
        </p:nvSpPr>
        <p:spPr>
          <a:xfrm>
            <a:off x="71247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8" name="Google Shape;328;p23"/>
          <p:cNvSpPr txBox="1"/>
          <p:nvPr/>
        </p:nvSpPr>
        <p:spPr>
          <a:xfrm>
            <a:off x="80391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29" name="Google Shape;329;p23"/>
          <p:cNvSpPr txBox="1"/>
          <p:nvPr/>
        </p:nvSpPr>
        <p:spPr>
          <a:xfrm>
            <a:off x="8953500" y="57467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30" name="Google Shape;330;p23"/>
          <p:cNvSpPr txBox="1"/>
          <p:nvPr/>
        </p:nvSpPr>
        <p:spPr>
          <a:xfrm>
            <a:off x="9410700" y="56324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31" name="Google Shape;331;p23"/>
          <p:cNvSpPr txBox="1"/>
          <p:nvPr/>
        </p:nvSpPr>
        <p:spPr>
          <a:xfrm>
            <a:off x="9410700" y="51752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32" name="Google Shape;332;p23"/>
          <p:cNvSpPr txBox="1"/>
          <p:nvPr/>
        </p:nvSpPr>
        <p:spPr>
          <a:xfrm>
            <a:off x="9410700" y="47180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33" name="Google Shape;333;p23"/>
          <p:cNvSpPr txBox="1"/>
          <p:nvPr/>
        </p:nvSpPr>
        <p:spPr>
          <a:xfrm>
            <a:off x="9410700" y="4260850"/>
            <a:ext cx="342900" cy="2286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W</a:t>
            </a:r>
            <a:endParaRPr sz="2400" b="0" i="0" u="none" strike="noStrike" cap="none" dirty="0">
              <a:solidFill>
                <a:schemeClr val="dk1"/>
              </a:solidFill>
              <a:latin typeface="Times New Roman"/>
              <a:ea typeface="Times New Roman"/>
              <a:cs typeface="Times New Roman"/>
              <a:sym typeface="Times New Roman"/>
            </a:endParaRPr>
          </a:p>
        </p:txBody>
      </p:sp>
      <p:sp>
        <p:nvSpPr>
          <p:cNvPr id="334" name="Google Shape;334;p23"/>
          <p:cNvSpPr txBox="1"/>
          <p:nvPr/>
        </p:nvSpPr>
        <p:spPr>
          <a:xfrm>
            <a:off x="2552700" y="4718050"/>
            <a:ext cx="457200" cy="342900"/>
          </a:xfrm>
          <a:prstGeom prst="rect">
            <a:avLst/>
          </a:prstGeom>
          <a:solidFill>
            <a:srgbClr val="A77200">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35" name="Google Shape;335;p23"/>
          <p:cNvSpPr txBox="1"/>
          <p:nvPr/>
        </p:nvSpPr>
        <p:spPr>
          <a:xfrm>
            <a:off x="2552700" y="51752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36" name="Google Shape;336;p23"/>
          <p:cNvSpPr txBox="1"/>
          <p:nvPr/>
        </p:nvSpPr>
        <p:spPr>
          <a:xfrm>
            <a:off x="3467100" y="57467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37" name="Google Shape;337;p23"/>
          <p:cNvSpPr txBox="1"/>
          <p:nvPr/>
        </p:nvSpPr>
        <p:spPr>
          <a:xfrm>
            <a:off x="3924300" y="57467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38" name="Google Shape;338;p23"/>
          <p:cNvSpPr txBox="1"/>
          <p:nvPr/>
        </p:nvSpPr>
        <p:spPr>
          <a:xfrm>
            <a:off x="4838700" y="57467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39" name="Google Shape;339;p23"/>
          <p:cNvSpPr txBox="1"/>
          <p:nvPr/>
        </p:nvSpPr>
        <p:spPr>
          <a:xfrm>
            <a:off x="5295900" y="57467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AA</a:t>
            </a:r>
            <a:endParaRPr sz="2400" b="0" i="0" u="none" strike="noStrike" cap="none" dirty="0">
              <a:solidFill>
                <a:schemeClr val="dk1"/>
              </a:solidFill>
              <a:latin typeface="Times New Roman"/>
              <a:ea typeface="Times New Roman"/>
              <a:cs typeface="Times New Roman"/>
              <a:sym typeface="Times New Roman"/>
            </a:endParaRPr>
          </a:p>
        </p:txBody>
      </p:sp>
      <p:sp>
        <p:nvSpPr>
          <p:cNvPr id="340" name="Google Shape;340;p23"/>
          <p:cNvSpPr txBox="1"/>
          <p:nvPr/>
        </p:nvSpPr>
        <p:spPr>
          <a:xfrm>
            <a:off x="6210300" y="5746750"/>
            <a:ext cx="457200" cy="342900"/>
          </a:xfrm>
          <a:prstGeom prst="rect">
            <a:avLst/>
          </a:prstGeom>
          <a:solidFill>
            <a:srgbClr val="EEB500">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AS</a:t>
            </a:r>
            <a:endParaRPr sz="2400" b="0" i="0" u="none" strike="noStrike" cap="none" dirty="0">
              <a:solidFill>
                <a:schemeClr val="dk1"/>
              </a:solidFill>
              <a:latin typeface="Times New Roman"/>
              <a:ea typeface="Times New Roman"/>
              <a:cs typeface="Times New Roman"/>
              <a:sym typeface="Times New Roman"/>
            </a:endParaRPr>
          </a:p>
        </p:txBody>
      </p:sp>
      <p:sp>
        <p:nvSpPr>
          <p:cNvPr id="341" name="Google Shape;341;p23"/>
          <p:cNvSpPr txBox="1"/>
          <p:nvPr/>
        </p:nvSpPr>
        <p:spPr>
          <a:xfrm>
            <a:off x="6667500" y="5746750"/>
            <a:ext cx="457200" cy="342900"/>
          </a:xfrm>
          <a:prstGeom prst="rect">
            <a:avLst/>
          </a:prstGeom>
          <a:solidFill>
            <a:srgbClr val="FFFFFF">
              <a:alpha val="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en-US" sz="1200" b="0" i="0" u="none" strike="noStrike" cap="none" dirty="0">
                <a:solidFill>
                  <a:schemeClr val="dk1"/>
                </a:solidFill>
                <a:latin typeface="Times New Roman"/>
                <a:ea typeface="Times New Roman"/>
                <a:cs typeface="Times New Roman"/>
                <a:sym typeface="Times New Roman"/>
              </a:rPr>
              <a:t>AS</a:t>
            </a:r>
            <a:endParaRPr sz="2400" b="0" i="0" u="none" strike="noStrike" cap="none" dirty="0">
              <a:solidFill>
                <a:schemeClr val="dk1"/>
              </a:solidFill>
              <a:latin typeface="Times New Roman"/>
              <a:ea typeface="Times New Roman"/>
              <a:cs typeface="Times New Roman"/>
              <a:sym typeface="Times New Roman"/>
            </a:endParaRPr>
          </a:p>
        </p:txBody>
      </p:sp>
      <p:sp>
        <p:nvSpPr>
          <p:cNvPr id="342" name="Google Shape;342;p23"/>
          <p:cNvSpPr/>
          <p:nvPr/>
        </p:nvSpPr>
        <p:spPr>
          <a:xfrm>
            <a:off x="1089213" y="422811"/>
            <a:ext cx="878092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dirty="0">
                <a:solidFill>
                  <a:srgbClr val="3F3F3F"/>
                </a:solidFill>
                <a:latin typeface="Calibri" panose="020F0502020204030204" pitchFamily="34" charset="0"/>
                <a:cs typeface="Calibri" panose="020F0502020204030204" pitchFamily="34" charset="0"/>
                <a:sym typeface="Arial"/>
              </a:rPr>
              <a:t>Elementary Classroom - </a:t>
            </a:r>
            <a:br>
              <a:rPr lang="en-US" sz="4000" b="1" i="0" u="none" strike="noStrike" cap="none" dirty="0">
                <a:solidFill>
                  <a:srgbClr val="3F3F3F"/>
                </a:solidFill>
                <a:latin typeface="Calibri" panose="020F0502020204030204" pitchFamily="34" charset="0"/>
                <a:cs typeface="Calibri" panose="020F0502020204030204" pitchFamily="34" charset="0"/>
                <a:sym typeface="Arial"/>
              </a:rPr>
            </a:br>
            <a:r>
              <a:rPr lang="en-US" sz="4000" b="1" i="0" u="none" strike="noStrike" cap="none" dirty="0">
                <a:solidFill>
                  <a:srgbClr val="3F3F3F"/>
                </a:solidFill>
                <a:latin typeface="Calibri" panose="020F0502020204030204" pitchFamily="34" charset="0"/>
                <a:cs typeface="Calibri" panose="020F0502020204030204" pitchFamily="34" charset="0"/>
                <a:sym typeface="Arial"/>
              </a:rPr>
              <a:t>Disrupted by Pullout </a:t>
            </a:r>
            <a:r>
              <a:rPr lang="en-US" sz="2000" b="0" i="0" u="none" strike="noStrike" cap="none" dirty="0">
                <a:solidFill>
                  <a:srgbClr val="3F3F3F"/>
                </a:solidFill>
                <a:latin typeface="Calibri" panose="020F0502020204030204" pitchFamily="34" charset="0"/>
                <a:cs typeface="Calibri" panose="020F0502020204030204" pitchFamily="34" charset="0"/>
                <a:sym typeface="Arial"/>
              </a:rPr>
              <a:t>(Theoharis, 2007)</a:t>
            </a:r>
            <a:endParaRPr dirty="0">
              <a:solidFill>
                <a:srgbClr val="3F3F3F"/>
              </a:solidFill>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1192191" y="360312"/>
            <a:ext cx="7388138" cy="138080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1800"/>
              <a:buNone/>
            </a:pPr>
            <a:r>
              <a:rPr lang="en-US" dirty="0"/>
              <a:t>Perceptions Matter</a:t>
            </a:r>
            <a:endParaRPr dirty="0"/>
          </a:p>
        </p:txBody>
      </p:sp>
      <p:sp>
        <p:nvSpPr>
          <p:cNvPr id="348" name="Google Shape;348;p24"/>
          <p:cNvSpPr txBox="1">
            <a:spLocks noGrp="1"/>
          </p:cNvSpPr>
          <p:nvPr>
            <p:ph type="body" idx="1"/>
          </p:nvPr>
        </p:nvSpPr>
        <p:spPr>
          <a:xfrm>
            <a:off x="1192190" y="1845734"/>
            <a:ext cx="8698571" cy="4023360"/>
          </a:xfrm>
          <a:prstGeom prst="rect">
            <a:avLst/>
          </a:prstGeom>
          <a:noFill/>
          <a:ln>
            <a:noFill/>
          </a:ln>
        </p:spPr>
        <p:txBody>
          <a:bodyPr spcFirstLastPara="1" wrap="square" lIns="0" tIns="45700" rIns="0" bIns="45700" anchor="t" anchorCtr="0">
            <a:normAutofit lnSpcReduction="10000"/>
          </a:bodyPr>
          <a:lstStyle/>
          <a:p>
            <a:pPr marL="114300" lvl="0" indent="0" algn="l" rtl="0">
              <a:lnSpc>
                <a:spcPct val="70000"/>
              </a:lnSpc>
              <a:spcBef>
                <a:spcPts val="1200"/>
              </a:spcBef>
              <a:spcAft>
                <a:spcPts val="0"/>
              </a:spcAft>
              <a:buSzPts val="1800"/>
              <a:buNone/>
            </a:pPr>
            <a:r>
              <a:rPr lang="en-US" sz="3200" b="1" dirty="0">
                <a:latin typeface="Calibri" panose="020F0502020204030204" pitchFamily="34" charset="0"/>
                <a:ea typeface="Arial"/>
                <a:cs typeface="Calibri" panose="020F0502020204030204" pitchFamily="34" charset="0"/>
                <a:sym typeface="Arial"/>
              </a:rPr>
              <a:t>Stereotype threat </a:t>
            </a:r>
            <a:r>
              <a:rPr lang="en-US" sz="3200" dirty="0">
                <a:latin typeface="Calibri" panose="020F0502020204030204" pitchFamily="34" charset="0"/>
                <a:ea typeface="Arial"/>
                <a:cs typeface="Calibri" panose="020F0502020204030204" pitchFamily="34" charset="0"/>
                <a:sym typeface="Arial"/>
              </a:rPr>
              <a:t>– lowers performance when their marginalized identity is reinforced,</a:t>
            </a:r>
            <a:r>
              <a:rPr lang="en-US" sz="3200" dirty="0">
                <a:latin typeface="Calibri" panose="020F0502020204030204" pitchFamily="34" charset="0"/>
                <a:ea typeface="Arial"/>
                <a:cs typeface="Calibri" panose="020F0502020204030204" pitchFamily="34" charset="0"/>
              </a:rPr>
              <a:t> and </a:t>
            </a:r>
            <a:r>
              <a:rPr lang="en-US" sz="3200" dirty="0">
                <a:latin typeface="Calibri" panose="020F0502020204030204" pitchFamily="34" charset="0"/>
                <a:ea typeface="Arial"/>
                <a:cs typeface="Calibri" panose="020F0502020204030204" pitchFamily="34" charset="0"/>
                <a:sym typeface="Arial"/>
              </a:rPr>
              <a:t>cues can harm performance</a:t>
            </a:r>
            <a:endParaRPr sz="3200" dirty="0">
              <a:latin typeface="Calibri" panose="020F0502020204030204" pitchFamily="34" charset="0"/>
              <a:cs typeface="Calibri" panose="020F0502020204030204" pitchFamily="34" charset="0"/>
            </a:endParaRPr>
          </a:p>
          <a:p>
            <a:pPr marL="457200" lvl="0" indent="-342900" algn="l" rtl="0">
              <a:lnSpc>
                <a:spcPct val="70000"/>
              </a:lnSpc>
              <a:spcBef>
                <a:spcPts val="1200"/>
              </a:spcBef>
              <a:spcAft>
                <a:spcPts val="0"/>
              </a:spcAft>
              <a:buSzPts val="1800"/>
              <a:buChar char=" "/>
            </a:pPr>
            <a:endParaRPr lang="en-US" sz="2520" b="1" dirty="0">
              <a:latin typeface="Calibri" panose="020F0502020204030204" pitchFamily="34" charset="0"/>
              <a:ea typeface="Arial"/>
              <a:cs typeface="Calibri" panose="020F0502020204030204" pitchFamily="34" charset="0"/>
              <a:sym typeface="Arial"/>
            </a:endParaRPr>
          </a:p>
          <a:p>
            <a:pPr marL="114300" lvl="0" indent="0" algn="l" rtl="0">
              <a:lnSpc>
                <a:spcPct val="70000"/>
              </a:lnSpc>
              <a:spcBef>
                <a:spcPts val="1200"/>
              </a:spcBef>
              <a:spcAft>
                <a:spcPts val="0"/>
              </a:spcAft>
              <a:buSzPts val="1800"/>
              <a:buNone/>
            </a:pPr>
            <a:r>
              <a:rPr lang="en-US" sz="3200" b="1" dirty="0">
                <a:latin typeface="Calibri" panose="020F0502020204030204" pitchFamily="34" charset="0"/>
                <a:ea typeface="Arial"/>
                <a:cs typeface="Calibri" panose="020F0502020204030204" pitchFamily="34" charset="0"/>
                <a:sym typeface="Arial"/>
              </a:rPr>
              <a:t>Stereotype lift </a:t>
            </a:r>
            <a:r>
              <a:rPr lang="en-US" sz="3200" dirty="0">
                <a:latin typeface="Calibri" panose="020F0502020204030204" pitchFamily="34" charset="0"/>
                <a:ea typeface="Arial"/>
                <a:cs typeface="Calibri" panose="020F0502020204030204" pitchFamily="34" charset="0"/>
                <a:sym typeface="Arial"/>
              </a:rPr>
              <a:t>– increases performance when others are informed of a negative stereotype of another group</a:t>
            </a:r>
          </a:p>
          <a:p>
            <a:pPr marL="457200" lvl="0" indent="-228600" algn="l" rtl="0">
              <a:lnSpc>
                <a:spcPct val="70000"/>
              </a:lnSpc>
              <a:spcBef>
                <a:spcPts val="1200"/>
              </a:spcBef>
              <a:spcAft>
                <a:spcPts val="0"/>
              </a:spcAft>
              <a:buSzPts val="1800"/>
              <a:buNone/>
            </a:pPr>
            <a:endParaRPr sz="2520" dirty="0">
              <a:latin typeface="Calibri" panose="020F0502020204030204" pitchFamily="34" charset="0"/>
              <a:ea typeface="Arial"/>
              <a:cs typeface="Calibri" panose="020F0502020204030204" pitchFamily="34" charset="0"/>
              <a:sym typeface="Arial"/>
            </a:endParaRPr>
          </a:p>
          <a:p>
            <a:pPr marL="114300" lvl="0" indent="0" algn="ctr" rtl="0">
              <a:lnSpc>
                <a:spcPct val="70000"/>
              </a:lnSpc>
              <a:spcBef>
                <a:spcPts val="1200"/>
              </a:spcBef>
              <a:spcAft>
                <a:spcPts val="0"/>
              </a:spcAft>
              <a:buSzPts val="1800"/>
              <a:buNone/>
            </a:pPr>
            <a:r>
              <a:rPr lang="en-US" sz="2520" b="1" dirty="0">
                <a:latin typeface="Calibri" panose="020F0502020204030204" pitchFamily="34" charset="0"/>
                <a:ea typeface="Arial"/>
                <a:cs typeface="Calibri" panose="020F0502020204030204" pitchFamily="34" charset="0"/>
                <a:sym typeface="Arial"/>
              </a:rPr>
              <a:t>Stereotype lift and threat occurs every day in every school perpetuating societal marginalization…</a:t>
            </a:r>
            <a:endParaRPr sz="2520" b="1" dirty="0">
              <a:latin typeface="Calibri" panose="020F0502020204030204" pitchFamily="34" charset="0"/>
              <a:ea typeface="Arial"/>
              <a:cs typeface="Calibri" panose="020F0502020204030204" pitchFamily="34" charset="0"/>
              <a:sym typeface="Arial"/>
            </a:endParaRPr>
          </a:p>
          <a:p>
            <a:pPr marL="457200" lvl="0" indent="-342900" algn="ctr" rtl="0">
              <a:lnSpc>
                <a:spcPct val="70000"/>
              </a:lnSpc>
              <a:spcBef>
                <a:spcPts val="1200"/>
              </a:spcBef>
              <a:spcAft>
                <a:spcPts val="0"/>
              </a:spcAft>
              <a:buSzPts val="1800"/>
              <a:buChar char=" "/>
            </a:pPr>
            <a:r>
              <a:rPr lang="en-US" sz="2520" dirty="0">
                <a:latin typeface="Calibri" panose="020F0502020204030204" pitchFamily="34" charset="0"/>
                <a:ea typeface="Arial"/>
                <a:cs typeface="Calibri" panose="020F0502020204030204" pitchFamily="34" charset="0"/>
                <a:sym typeface="Arial"/>
              </a:rPr>
              <a:t>(Steele &amp; Aronson, 1994)</a:t>
            </a:r>
            <a:endParaRPr dirty="0">
              <a:latin typeface="Calibri" panose="020F0502020204030204" pitchFamily="34" charset="0"/>
              <a:cs typeface="Calibri" panose="020F0502020204030204" pitchFamily="34" charset="0"/>
            </a:endParaRPr>
          </a:p>
          <a:p>
            <a:pPr marL="457200" lvl="0" indent="-228600" algn="l" rtl="0">
              <a:lnSpc>
                <a:spcPct val="70000"/>
              </a:lnSpc>
              <a:spcBef>
                <a:spcPts val="1200"/>
              </a:spcBef>
              <a:spcAft>
                <a:spcPts val="0"/>
              </a:spcAft>
              <a:buSzPts val="1800"/>
              <a:buNone/>
            </a:pPr>
            <a:endParaRPr sz="2520" dirty="0"/>
          </a:p>
          <a:p>
            <a:pPr marL="457200" lvl="0" indent="-228600" algn="l" rtl="0">
              <a:lnSpc>
                <a:spcPct val="70000"/>
              </a:lnSpc>
              <a:spcBef>
                <a:spcPts val="1200"/>
              </a:spcBef>
              <a:spcAft>
                <a:spcPts val="0"/>
              </a:spcAft>
              <a:buSzPts val="1800"/>
              <a:buNone/>
            </a:pPr>
            <a:endParaRPr sz="2520" dirty="0"/>
          </a:p>
        </p:txBody>
      </p:sp>
      <p:pic>
        <p:nvPicPr>
          <p:cNvPr id="349" name="Google Shape;349;p24"/>
          <p:cNvPicPr preferRelativeResize="0"/>
          <p:nvPr/>
        </p:nvPicPr>
        <p:blipFill rotWithShape="1">
          <a:blip r:embed="rId3">
            <a:alphaModFix/>
          </a:blip>
          <a:srcRect/>
          <a:stretch/>
        </p:blipFill>
        <p:spPr>
          <a:xfrm>
            <a:off x="9890761" y="3602891"/>
            <a:ext cx="1756099" cy="2107318"/>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4" name="TextBox 3">
            <a:extLst>
              <a:ext uri="{FF2B5EF4-FFF2-40B4-BE49-F238E27FC236}">
                <a16:creationId xmlns:a16="http://schemas.microsoft.com/office/drawing/2014/main" id="{0A9A6E77-197E-DE44-A241-8175DE3E2F5D}"/>
              </a:ext>
            </a:extLst>
          </p:cNvPr>
          <p:cNvSpPr txBox="1"/>
          <p:nvPr/>
        </p:nvSpPr>
        <p:spPr>
          <a:xfrm>
            <a:off x="1565753" y="2292263"/>
            <a:ext cx="3903633" cy="307777"/>
          </a:xfrm>
          <a:prstGeom prst="rect">
            <a:avLst/>
          </a:prstGeom>
          <a:noFill/>
        </p:spPr>
        <p:txBody>
          <a:bodyPr wrap="none" rtlCol="0">
            <a:spAutoFit/>
          </a:bodyPr>
          <a:lstStyle/>
          <a:p>
            <a:r>
              <a:rPr lang="en-US" dirty="0"/>
              <a:t>https://www.youtube.com/watch?v=failylROnrY</a:t>
            </a:r>
          </a:p>
        </p:txBody>
      </p:sp>
      <p:sp>
        <p:nvSpPr>
          <p:cNvPr id="347" name="Google Shape;347;p24"/>
          <p:cNvSpPr txBox="1">
            <a:spLocks noGrp="1"/>
          </p:cNvSpPr>
          <p:nvPr>
            <p:ph type="title"/>
          </p:nvPr>
        </p:nvSpPr>
        <p:spPr>
          <a:xfrm>
            <a:off x="1192191" y="360312"/>
            <a:ext cx="7388138" cy="138080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1800"/>
              <a:buNone/>
            </a:pPr>
            <a:r>
              <a:rPr lang="en-US" dirty="0"/>
              <a:t>Claude Steele: Stereotype Threat</a:t>
            </a:r>
            <a:endParaRPr dirty="0"/>
          </a:p>
        </p:txBody>
      </p:sp>
      <p:pic>
        <p:nvPicPr>
          <p:cNvPr id="7" name="Online Media 3" descr="Stereotype Threat: A Conversation with Claude Steele">
            <a:hlinkClick r:id="" action="ppaction://media"/>
            <a:extLst>
              <a:ext uri="{FF2B5EF4-FFF2-40B4-BE49-F238E27FC236}">
                <a16:creationId xmlns:a16="http://schemas.microsoft.com/office/drawing/2014/main" id="{76ED2378-92A4-C048-8E81-C9A358DF8A28}"/>
              </a:ext>
            </a:extLst>
          </p:cNvPr>
          <p:cNvPicPr>
            <a:picLocks noRot="1" noChangeAspect="1"/>
          </p:cNvPicPr>
          <p:nvPr>
            <a:videoFile r:link="rId1"/>
          </p:nvPr>
        </p:nvPicPr>
        <p:blipFill>
          <a:blip r:embed="rId4"/>
          <a:stretch>
            <a:fillRect/>
          </a:stretch>
        </p:blipFill>
        <p:spPr>
          <a:xfrm>
            <a:off x="1314681" y="1874167"/>
            <a:ext cx="8796518" cy="4332984"/>
          </a:xfrm>
          <a:prstGeom prst="rect">
            <a:avLst/>
          </a:prstGeom>
        </p:spPr>
      </p:pic>
    </p:spTree>
    <p:extLst>
      <p:ext uri="{BB962C8B-B14F-4D97-AF65-F5344CB8AC3E}">
        <p14:creationId xmlns:p14="http://schemas.microsoft.com/office/powerpoint/2010/main" val="2655833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1800"/>
              <a:buNone/>
            </a:pPr>
            <a:r>
              <a:rPr lang="en-US" dirty="0"/>
              <a:t>When have you experienced a Stereotype Threat or Lift?</a:t>
            </a:r>
            <a:endParaRPr dirty="0"/>
          </a:p>
        </p:txBody>
      </p:sp>
      <p:sp>
        <p:nvSpPr>
          <p:cNvPr id="2" name="Text Placeholder 1">
            <a:extLst>
              <a:ext uri="{FF2B5EF4-FFF2-40B4-BE49-F238E27FC236}">
                <a16:creationId xmlns:a16="http://schemas.microsoft.com/office/drawing/2014/main" id="{F55CFA03-C34B-0C45-A965-560D0A4E67B6}"/>
              </a:ext>
            </a:extLst>
          </p:cNvPr>
          <p:cNvSpPr>
            <a:spLocks noGrp="1"/>
          </p:cNvSpPr>
          <p:nvPr>
            <p:ph type="body" idx="1"/>
          </p:nvPr>
        </p:nvSpPr>
        <p:spPr>
          <a:xfrm>
            <a:off x="834233" y="1845734"/>
            <a:ext cx="6756539" cy="4417280"/>
          </a:xfrm>
        </p:spPr>
        <p:txBody>
          <a:bodyPr>
            <a:normAutofit/>
          </a:bodyPr>
          <a:lstStyle/>
          <a:p>
            <a:r>
              <a:rPr lang="en-US" sz="2400" dirty="0">
                <a:latin typeface="Calibri" panose="020F0502020204030204" pitchFamily="34" charset="0"/>
                <a:cs typeface="Calibri" panose="020F0502020204030204" pitchFamily="34" charset="0"/>
              </a:rPr>
              <a:t>In your small group, think about the question above and then if you feel comfortable share about when you experienced a Stereotype Threat or Lift.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If you experienced a Stereotype Threat or Lift:</a:t>
            </a:r>
          </a:p>
          <a:p>
            <a:pPr lvl="1"/>
            <a:r>
              <a:rPr lang="en-US" sz="2400" dirty="0">
                <a:latin typeface="Calibri" panose="020F0502020204030204" pitchFamily="34" charset="0"/>
                <a:cs typeface="Calibri" panose="020F0502020204030204" pitchFamily="34" charset="0"/>
              </a:rPr>
              <a:t>What was the setting?</a:t>
            </a:r>
          </a:p>
          <a:p>
            <a:pPr lvl="1"/>
            <a:r>
              <a:rPr lang="en-US" sz="2400" dirty="0">
                <a:latin typeface="Calibri" panose="020F0502020204030204" pitchFamily="34" charset="0"/>
                <a:cs typeface="Calibri" panose="020F0502020204030204" pitchFamily="34" charset="0"/>
              </a:rPr>
              <a:t>Why did it occur?</a:t>
            </a:r>
          </a:p>
          <a:p>
            <a:pPr lvl="1"/>
            <a:r>
              <a:rPr lang="en-US" sz="2400" dirty="0">
                <a:latin typeface="Calibri" panose="020F0502020204030204" pitchFamily="34" charset="0"/>
                <a:cs typeface="Calibri" panose="020F0502020204030204" pitchFamily="34" charset="0"/>
              </a:rPr>
              <a:t>Who experienced the Stereotype threat or lift?</a:t>
            </a:r>
          </a:p>
          <a:p>
            <a:endParaRPr lang="en-US" sz="2400" dirty="0">
              <a:latin typeface="Calibri" panose="020F0502020204030204" pitchFamily="34" charset="0"/>
              <a:cs typeface="Calibri" panose="020F0502020204030204" pitchFamily="34" charset="0"/>
            </a:endParaRPr>
          </a:p>
          <a:p>
            <a:endParaRPr lang="en-US" dirty="0"/>
          </a:p>
        </p:txBody>
      </p:sp>
      <p:pic>
        <p:nvPicPr>
          <p:cNvPr id="3" name="Picture 2">
            <a:extLst>
              <a:ext uri="{FF2B5EF4-FFF2-40B4-BE49-F238E27FC236}">
                <a16:creationId xmlns:a16="http://schemas.microsoft.com/office/drawing/2014/main" id="{49D2FDC5-C001-3783-C347-BA912635424E}"/>
              </a:ext>
            </a:extLst>
          </p:cNvPr>
          <p:cNvPicPr>
            <a:picLocks noChangeAspect="1"/>
          </p:cNvPicPr>
          <p:nvPr/>
        </p:nvPicPr>
        <p:blipFill>
          <a:blip r:embed="rId3"/>
          <a:stretch>
            <a:fillRect/>
          </a:stretch>
        </p:blipFill>
        <p:spPr>
          <a:xfrm>
            <a:off x="7853819" y="2156463"/>
            <a:ext cx="3380528" cy="3104468"/>
          </a:xfrm>
          <a:prstGeom prst="rect">
            <a:avLst/>
          </a:prstGeom>
        </p:spPr>
      </p:pic>
    </p:spTree>
    <p:extLst>
      <p:ext uri="{BB962C8B-B14F-4D97-AF65-F5344CB8AC3E}">
        <p14:creationId xmlns:p14="http://schemas.microsoft.com/office/powerpoint/2010/main" val="28466170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1800"/>
              <a:buNone/>
            </a:pPr>
            <a:r>
              <a:rPr lang="en-US" dirty="0"/>
              <a:t>Our Educational Structures and Stereotype Threat/Lift</a:t>
            </a:r>
            <a:endParaRPr dirty="0"/>
          </a:p>
        </p:txBody>
      </p:sp>
      <p:sp>
        <p:nvSpPr>
          <p:cNvPr id="2" name="Text Placeholder 1">
            <a:extLst>
              <a:ext uri="{FF2B5EF4-FFF2-40B4-BE49-F238E27FC236}">
                <a16:creationId xmlns:a16="http://schemas.microsoft.com/office/drawing/2014/main" id="{F55CFA03-C34B-0C45-A965-560D0A4E67B6}"/>
              </a:ext>
            </a:extLst>
          </p:cNvPr>
          <p:cNvSpPr>
            <a:spLocks noGrp="1"/>
          </p:cNvSpPr>
          <p:nvPr>
            <p:ph type="body" idx="1"/>
          </p:nvPr>
        </p:nvSpPr>
        <p:spPr>
          <a:xfrm>
            <a:off x="1097280" y="1845734"/>
            <a:ext cx="10058400" cy="4417280"/>
          </a:xfrm>
        </p:spPr>
        <p:txBody>
          <a:bodyPr>
            <a:normAutofit lnSpcReduction="10000"/>
          </a:bodyPr>
          <a:lstStyle/>
          <a:p>
            <a:r>
              <a:rPr lang="en-US" sz="3600" dirty="0"/>
              <a:t>Review the current educational structure of your district that you drew.</a:t>
            </a:r>
          </a:p>
          <a:p>
            <a:endParaRPr lang="en-US" sz="3600" dirty="0"/>
          </a:p>
          <a:p>
            <a:r>
              <a:rPr lang="en-US" sz="3600" dirty="0"/>
              <a:t>Where in your current educational structure, do students experience a stereotype threat?</a:t>
            </a:r>
          </a:p>
          <a:p>
            <a:endParaRPr lang="en-US" sz="3600" dirty="0"/>
          </a:p>
          <a:p>
            <a:r>
              <a:rPr lang="en-US" sz="3600" dirty="0"/>
              <a:t>Where in your current education structure do students experience a stereotype lift?</a:t>
            </a:r>
          </a:p>
          <a:p>
            <a:endParaRPr lang="en-US" dirty="0"/>
          </a:p>
        </p:txBody>
      </p:sp>
    </p:spTree>
    <p:extLst>
      <p:ext uri="{BB962C8B-B14F-4D97-AF65-F5344CB8AC3E}">
        <p14:creationId xmlns:p14="http://schemas.microsoft.com/office/powerpoint/2010/main" val="26222066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txBox="1">
            <a:spLocks noGrp="1"/>
          </p:cNvSpPr>
          <p:nvPr>
            <p:ph type="title"/>
          </p:nvPr>
        </p:nvSpPr>
        <p:spPr>
          <a:xfrm>
            <a:off x="1212619" y="845116"/>
            <a:ext cx="7204871" cy="836343"/>
          </a:xfrm>
          <a:prstGeom prst="rect">
            <a:avLst/>
          </a:prstGeom>
          <a:noFill/>
          <a:ln>
            <a:noFill/>
          </a:ln>
        </p:spPr>
        <p:txBody>
          <a:bodyPr spcFirstLastPara="1" wrap="square" lIns="91425" tIns="45700" rIns="91425" bIns="45700" anchor="b" anchorCtr="0">
            <a:noAutofit/>
          </a:bodyPr>
          <a:lstStyle/>
          <a:p>
            <a:pPr lvl="0">
              <a:buClr>
                <a:srgbClr val="55919A"/>
              </a:buClr>
              <a:buSzPts val="4000"/>
            </a:pPr>
            <a:r>
              <a:rPr lang="en-US" sz="4400" dirty="0"/>
              <a:t>Community Agreements (Continued)</a:t>
            </a:r>
            <a:endParaRPr sz="4400" dirty="0"/>
          </a:p>
        </p:txBody>
      </p:sp>
      <p:pic>
        <p:nvPicPr>
          <p:cNvPr id="150" name="Google Shape;150;p6"/>
          <p:cNvPicPr preferRelativeResize="0"/>
          <p:nvPr/>
        </p:nvPicPr>
        <p:blipFill rotWithShape="1">
          <a:blip r:embed="rId3">
            <a:alphaModFix/>
          </a:blip>
          <a:srcRect/>
          <a:stretch/>
        </p:blipFill>
        <p:spPr>
          <a:xfrm>
            <a:off x="695470" y="1903543"/>
            <a:ext cx="3759200" cy="4015733"/>
          </a:xfrm>
          <a:prstGeom prst="rect">
            <a:avLst/>
          </a:prstGeom>
          <a:noFill/>
          <a:ln>
            <a:noFill/>
          </a:ln>
        </p:spPr>
      </p:pic>
      <p:graphicFrame>
        <p:nvGraphicFramePr>
          <p:cNvPr id="152" name="Google Shape;149;p6">
            <a:extLst>
              <a:ext uri="{FF2B5EF4-FFF2-40B4-BE49-F238E27FC236}">
                <a16:creationId xmlns:a16="http://schemas.microsoft.com/office/drawing/2014/main" id="{6F0C80AD-66C2-4403-A9CC-5408D7C4BE20}"/>
              </a:ext>
            </a:extLst>
          </p:cNvPr>
          <p:cNvGraphicFramePr/>
          <p:nvPr>
            <p:extLst>
              <p:ext uri="{D42A27DB-BD31-4B8C-83A1-F6EECF244321}">
                <p14:modId xmlns:p14="http://schemas.microsoft.com/office/powerpoint/2010/main" val="2606504278"/>
              </p:ext>
            </p:extLst>
          </p:nvPr>
        </p:nvGraphicFramePr>
        <p:xfrm>
          <a:off x="4668982" y="1809936"/>
          <a:ext cx="6613236" cy="4202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5"/>
          <p:cNvSpPr txBox="1">
            <a:spLocks noGrp="1"/>
          </p:cNvSpPr>
          <p:nvPr>
            <p:ph type="title"/>
          </p:nvPr>
        </p:nvSpPr>
        <p:spPr>
          <a:xfrm>
            <a:off x="1097279" y="531962"/>
            <a:ext cx="7483050" cy="131377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1800"/>
              <a:buNone/>
            </a:pPr>
            <a:r>
              <a:rPr lang="en-US" sz="4320" dirty="0"/>
              <a:t>What Our Educational History Has Taught Us</a:t>
            </a:r>
            <a:endParaRPr dirty="0"/>
          </a:p>
        </p:txBody>
      </p:sp>
      <p:sp>
        <p:nvSpPr>
          <p:cNvPr id="355" name="Google Shape;355;p25"/>
          <p:cNvSpPr txBox="1">
            <a:spLocks noGrp="1"/>
          </p:cNvSpPr>
          <p:nvPr>
            <p:ph type="body" idx="1"/>
          </p:nvPr>
        </p:nvSpPr>
        <p:spPr>
          <a:xfrm>
            <a:off x="1202499" y="1958468"/>
            <a:ext cx="9665082" cy="4023360"/>
          </a:xfrm>
          <a:prstGeom prst="rect">
            <a:avLst/>
          </a:prstGeom>
          <a:noFill/>
          <a:ln>
            <a:noFill/>
          </a:ln>
        </p:spPr>
        <p:txBody>
          <a:bodyPr spcFirstLastPara="1" wrap="square" lIns="0" tIns="45700" rIns="0" bIns="45700" anchor="t" anchorCtr="0">
            <a:normAutofit fontScale="92500" lnSpcReduction="10000"/>
          </a:bodyPr>
          <a:lstStyle/>
          <a:p>
            <a:pPr marL="114300" lvl="0" indent="0" algn="l" rtl="0">
              <a:lnSpc>
                <a:spcPct val="90000"/>
              </a:lnSpc>
              <a:spcBef>
                <a:spcPts val="1200"/>
              </a:spcBef>
              <a:spcAft>
                <a:spcPts val="0"/>
              </a:spcAft>
              <a:buSzPts val="1800"/>
              <a:buNone/>
            </a:pPr>
            <a:r>
              <a:rPr lang="en-US" sz="4000" dirty="0">
                <a:latin typeface="Calibri" panose="020F0502020204030204" pitchFamily="34" charset="0"/>
                <a:ea typeface="Arial"/>
                <a:cs typeface="Calibri" panose="020F0502020204030204" pitchFamily="34" charset="0"/>
                <a:sym typeface="Arial"/>
              </a:rPr>
              <a:t>Such practices </a:t>
            </a:r>
            <a:r>
              <a:rPr lang="en-US" sz="4000" b="1" dirty="0">
                <a:latin typeface="Calibri" panose="020F0502020204030204" pitchFamily="34" charset="0"/>
                <a:ea typeface="Arial"/>
                <a:cs typeface="Calibri" panose="020F0502020204030204" pitchFamily="34" charset="0"/>
                <a:sym typeface="Arial"/>
              </a:rPr>
              <a:t>blame and label the students and provides less rigor </a:t>
            </a:r>
            <a:r>
              <a:rPr lang="en-US" sz="4000" dirty="0">
                <a:latin typeface="Calibri" panose="020F0502020204030204" pitchFamily="34" charset="0"/>
                <a:ea typeface="Arial"/>
                <a:cs typeface="Calibri" panose="020F0502020204030204" pitchFamily="34" charset="0"/>
                <a:sym typeface="Arial"/>
              </a:rPr>
              <a:t>by isolating students through the ineffective practice of grouping by ability and limiting access to high quality instruction. </a:t>
            </a:r>
            <a:endParaRPr sz="4000" dirty="0">
              <a:latin typeface="Calibri" panose="020F0502020204030204" pitchFamily="34" charset="0"/>
              <a:cs typeface="Calibri" panose="020F0502020204030204" pitchFamily="34" charset="0"/>
            </a:endParaRPr>
          </a:p>
          <a:p>
            <a:pPr marL="457200" lvl="0" indent="-228600" algn="l" rtl="0">
              <a:lnSpc>
                <a:spcPct val="90000"/>
              </a:lnSpc>
              <a:spcBef>
                <a:spcPts val="1200"/>
              </a:spcBef>
              <a:spcAft>
                <a:spcPts val="0"/>
              </a:spcAft>
              <a:buSzPts val="1800"/>
              <a:buNone/>
            </a:pPr>
            <a:endParaRPr sz="4000" dirty="0">
              <a:latin typeface="Calibri" panose="020F0502020204030204" pitchFamily="34" charset="0"/>
              <a:ea typeface="Arial"/>
              <a:cs typeface="Calibri" panose="020F0502020204030204" pitchFamily="34" charset="0"/>
              <a:sym typeface="Arial"/>
            </a:endParaRPr>
          </a:p>
          <a:p>
            <a:pPr marL="114300" lvl="0" indent="0" algn="l" rtl="0">
              <a:lnSpc>
                <a:spcPct val="90000"/>
              </a:lnSpc>
              <a:spcBef>
                <a:spcPts val="1200"/>
              </a:spcBef>
              <a:spcAft>
                <a:spcPts val="0"/>
              </a:spcAft>
              <a:buSzPts val="1800"/>
              <a:buNone/>
            </a:pPr>
            <a:r>
              <a:rPr lang="en-US" sz="4000" dirty="0">
                <a:latin typeface="Calibri" panose="020F0502020204030204" pitchFamily="34" charset="0"/>
                <a:ea typeface="Arial"/>
                <a:cs typeface="Calibri" panose="020F0502020204030204" pitchFamily="34" charset="0"/>
                <a:sym typeface="Arial"/>
              </a:rPr>
              <a:t>Some students receive support – while others are denied.</a:t>
            </a:r>
            <a:endParaRPr sz="4000" dirty="0">
              <a:latin typeface="Calibri" panose="020F0502020204030204" pitchFamily="34" charset="0"/>
              <a:cs typeface="Calibri" panose="020F0502020204030204" pitchFamily="34" charset="0"/>
            </a:endParaRPr>
          </a:p>
          <a:p>
            <a:pPr marL="457200" lvl="0" indent="-228600" algn="l" rtl="0">
              <a:lnSpc>
                <a:spcPct val="90000"/>
              </a:lnSpc>
              <a:spcBef>
                <a:spcPts val="1200"/>
              </a:spcBef>
              <a:spcAft>
                <a:spcPts val="0"/>
              </a:spcAft>
              <a:buSzPts val="1800"/>
              <a:buNone/>
            </a:pPr>
            <a:endParaRPr sz="1850"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26"/>
          <p:cNvSpPr txBox="1">
            <a:spLocks noGrp="1"/>
          </p:cNvSpPr>
          <p:nvPr>
            <p:ph type="title"/>
          </p:nvPr>
        </p:nvSpPr>
        <p:spPr>
          <a:xfrm>
            <a:off x="1254919" y="484775"/>
            <a:ext cx="7352874" cy="1252728"/>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1800"/>
              <a:buNone/>
            </a:pPr>
            <a:r>
              <a:rPr lang="en-US" dirty="0"/>
              <a:t>What We Now Know</a:t>
            </a:r>
            <a:endParaRPr dirty="0"/>
          </a:p>
        </p:txBody>
      </p:sp>
      <p:sp>
        <p:nvSpPr>
          <p:cNvPr id="362" name="Google Shape;362;p26"/>
          <p:cNvSpPr txBox="1">
            <a:spLocks noGrp="1"/>
          </p:cNvSpPr>
          <p:nvPr>
            <p:ph type="body" idx="1"/>
          </p:nvPr>
        </p:nvSpPr>
        <p:spPr>
          <a:xfrm>
            <a:off x="4309419" y="2164662"/>
            <a:ext cx="6943169" cy="3559730"/>
          </a:xfrm>
          <a:prstGeom prst="rect">
            <a:avLst/>
          </a:prstGeom>
          <a:noFill/>
          <a:ln>
            <a:noFill/>
          </a:ln>
        </p:spPr>
        <p:txBody>
          <a:bodyPr spcFirstLastPara="1" wrap="square" lIns="0" tIns="45700" rIns="0" bIns="45700" anchor="t" anchorCtr="0">
            <a:normAutofit/>
          </a:bodyPr>
          <a:lstStyle/>
          <a:p>
            <a:pPr marL="342900" lvl="1" indent="0" algn="l" rtl="0">
              <a:lnSpc>
                <a:spcPct val="70000"/>
              </a:lnSpc>
              <a:spcBef>
                <a:spcPts val="200"/>
              </a:spcBef>
              <a:spcAft>
                <a:spcPts val="0"/>
              </a:spcAft>
              <a:buSzPts val="1800"/>
              <a:buNone/>
            </a:pPr>
            <a:r>
              <a:rPr lang="en-US" sz="2750" dirty="0">
                <a:latin typeface="Calibri" panose="020F0502020204030204" pitchFamily="34" charset="0"/>
                <a:ea typeface="Arial"/>
                <a:cs typeface="Calibri" panose="020F0502020204030204" pitchFamily="34" charset="0"/>
                <a:sym typeface="Arial"/>
              </a:rPr>
              <a:t>Students who leave the general education classroom receive the </a:t>
            </a:r>
            <a:r>
              <a:rPr lang="en-US" sz="2750" b="1" dirty="0">
                <a:latin typeface="Calibri" panose="020F0502020204030204" pitchFamily="34" charset="0"/>
                <a:ea typeface="Arial"/>
                <a:cs typeface="Calibri" panose="020F0502020204030204" pitchFamily="34" charset="0"/>
                <a:sym typeface="Arial"/>
              </a:rPr>
              <a:t>most fragmented, least cohesive education.</a:t>
            </a:r>
            <a:endParaRPr b="1" dirty="0">
              <a:latin typeface="Calibri" panose="020F0502020204030204" pitchFamily="34" charset="0"/>
              <a:cs typeface="Calibri" panose="020F0502020204030204" pitchFamily="34" charset="0"/>
            </a:endParaRPr>
          </a:p>
          <a:p>
            <a:pPr marL="342900" lvl="1" indent="0" algn="l" rtl="0">
              <a:lnSpc>
                <a:spcPct val="70000"/>
              </a:lnSpc>
              <a:spcBef>
                <a:spcPts val="200"/>
              </a:spcBef>
              <a:spcAft>
                <a:spcPts val="0"/>
              </a:spcAft>
              <a:buSzPts val="1800"/>
              <a:buNone/>
            </a:pPr>
            <a:endParaRPr sz="2750" dirty="0">
              <a:latin typeface="Calibri" panose="020F0502020204030204" pitchFamily="34" charset="0"/>
              <a:ea typeface="Arial"/>
              <a:cs typeface="Calibri" panose="020F0502020204030204" pitchFamily="34" charset="0"/>
              <a:sym typeface="Arial"/>
            </a:endParaRPr>
          </a:p>
          <a:p>
            <a:pPr marL="342900" lvl="1" indent="0" algn="l" rtl="0">
              <a:lnSpc>
                <a:spcPct val="70000"/>
              </a:lnSpc>
              <a:spcBef>
                <a:spcPts val="200"/>
              </a:spcBef>
              <a:spcAft>
                <a:spcPts val="0"/>
              </a:spcAft>
              <a:buSzPts val="1800"/>
              <a:buNone/>
            </a:pPr>
            <a:r>
              <a:rPr lang="en-US" sz="2750" dirty="0">
                <a:latin typeface="Calibri" panose="020F0502020204030204" pitchFamily="34" charset="0"/>
                <a:ea typeface="Arial"/>
                <a:cs typeface="Calibri" panose="020F0502020204030204" pitchFamily="34" charset="0"/>
                <a:sym typeface="Arial"/>
              </a:rPr>
              <a:t>Students with the </a:t>
            </a:r>
            <a:r>
              <a:rPr lang="en-US" sz="2750" b="1" dirty="0">
                <a:latin typeface="Calibri" panose="020F0502020204030204" pitchFamily="34" charset="0"/>
                <a:ea typeface="Arial"/>
                <a:cs typeface="Calibri" panose="020F0502020204030204" pitchFamily="34" charset="0"/>
                <a:sym typeface="Arial"/>
              </a:rPr>
              <a:t>most needs, are expected to synthesize information across the the most adults and most environments.</a:t>
            </a:r>
            <a:endParaRPr b="1" dirty="0">
              <a:latin typeface="Calibri" panose="020F0502020204030204" pitchFamily="34" charset="0"/>
              <a:cs typeface="Calibri" panose="020F0502020204030204" pitchFamily="34" charset="0"/>
            </a:endParaRPr>
          </a:p>
          <a:p>
            <a:pPr marL="342900" lvl="1" indent="0" algn="l" rtl="0">
              <a:lnSpc>
                <a:spcPct val="70000"/>
              </a:lnSpc>
              <a:spcBef>
                <a:spcPts val="200"/>
              </a:spcBef>
              <a:spcAft>
                <a:spcPts val="0"/>
              </a:spcAft>
              <a:buSzPts val="1800"/>
              <a:buNone/>
            </a:pPr>
            <a:endParaRPr sz="2750" dirty="0">
              <a:latin typeface="Calibri" panose="020F0502020204030204" pitchFamily="34" charset="0"/>
              <a:ea typeface="Arial"/>
              <a:cs typeface="Calibri" panose="020F0502020204030204" pitchFamily="34" charset="0"/>
              <a:sym typeface="Arial"/>
            </a:endParaRPr>
          </a:p>
          <a:p>
            <a:pPr marL="342900" lvl="1" indent="0" algn="l" rtl="0">
              <a:lnSpc>
                <a:spcPct val="70000"/>
              </a:lnSpc>
              <a:spcBef>
                <a:spcPts val="200"/>
              </a:spcBef>
              <a:spcAft>
                <a:spcPts val="0"/>
              </a:spcAft>
              <a:buSzPts val="1800"/>
              <a:buNone/>
            </a:pPr>
            <a:r>
              <a:rPr lang="en-US" sz="2750" b="1" dirty="0">
                <a:latin typeface="Calibri" panose="020F0502020204030204" pitchFamily="34" charset="0"/>
                <a:ea typeface="Arial"/>
                <a:cs typeface="Calibri" panose="020F0502020204030204" pitchFamily="34" charset="0"/>
                <a:sym typeface="Arial"/>
              </a:rPr>
              <a:t>Limits transfer of both educator and student knowledge </a:t>
            </a:r>
            <a:r>
              <a:rPr lang="en-US" sz="2750" dirty="0">
                <a:latin typeface="Calibri" panose="020F0502020204030204" pitchFamily="34" charset="0"/>
                <a:ea typeface="Arial"/>
                <a:cs typeface="Calibri" panose="020F0502020204030204" pitchFamily="34" charset="0"/>
                <a:sym typeface="Arial"/>
              </a:rPr>
              <a:t>back to the core of teaching and learning </a:t>
            </a:r>
            <a:endParaRPr dirty="0">
              <a:latin typeface="Calibri" panose="020F0502020204030204" pitchFamily="34" charset="0"/>
              <a:cs typeface="Calibri" panose="020F0502020204030204" pitchFamily="34" charset="0"/>
            </a:endParaRPr>
          </a:p>
        </p:txBody>
      </p:sp>
      <p:pic>
        <p:nvPicPr>
          <p:cNvPr id="1026" name="Picture 2" descr="Free Stock Photo of Arrows Background Shows Pointing Up Or Growth |  Download Free Images and Free Illustrations">
            <a:extLst>
              <a:ext uri="{FF2B5EF4-FFF2-40B4-BE49-F238E27FC236}">
                <a16:creationId xmlns:a16="http://schemas.microsoft.com/office/drawing/2014/main" id="{C2EC6A22-0538-B244-A130-FFC8AAF86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205" y="2229631"/>
            <a:ext cx="3429793" cy="3429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6ECC-54AD-0E58-B3AE-409A0FC47DFD}"/>
              </a:ext>
            </a:extLst>
          </p:cNvPr>
          <p:cNvSpPr>
            <a:spLocks noGrp="1"/>
          </p:cNvSpPr>
          <p:nvPr>
            <p:ph type="title"/>
          </p:nvPr>
        </p:nvSpPr>
        <p:spPr/>
        <p:txBody>
          <a:bodyPr/>
          <a:lstStyle/>
          <a:p>
            <a:r>
              <a:rPr lang="en-US" dirty="0"/>
              <a:t>Return to Your Team’s List of Challenges:</a:t>
            </a:r>
          </a:p>
        </p:txBody>
      </p:sp>
      <p:sp>
        <p:nvSpPr>
          <p:cNvPr id="3" name="Text Placeholder 2">
            <a:extLst>
              <a:ext uri="{FF2B5EF4-FFF2-40B4-BE49-F238E27FC236}">
                <a16:creationId xmlns:a16="http://schemas.microsoft.com/office/drawing/2014/main" id="{D8307F3C-2F30-A217-C3A2-558BCC2F5CC9}"/>
              </a:ext>
            </a:extLst>
          </p:cNvPr>
          <p:cNvSpPr>
            <a:spLocks noGrp="1"/>
          </p:cNvSpPr>
          <p:nvPr>
            <p:ph type="body" idx="1"/>
          </p:nvPr>
        </p:nvSpPr>
        <p:spPr/>
        <p:txBody>
          <a:bodyPr>
            <a:normAutofit/>
          </a:bodyPr>
          <a:lstStyle/>
          <a:p>
            <a:r>
              <a:rPr lang="en-US" sz="4800" dirty="0"/>
              <a:t>Add any challenges?</a:t>
            </a:r>
          </a:p>
        </p:txBody>
      </p:sp>
      <p:pic>
        <p:nvPicPr>
          <p:cNvPr id="4" name="Picture 3">
            <a:extLst>
              <a:ext uri="{FF2B5EF4-FFF2-40B4-BE49-F238E27FC236}">
                <a16:creationId xmlns:a16="http://schemas.microsoft.com/office/drawing/2014/main" id="{173563E3-9D6E-E963-347C-F0F7B2437223}"/>
              </a:ext>
            </a:extLst>
          </p:cNvPr>
          <p:cNvPicPr>
            <a:picLocks noChangeAspect="1"/>
          </p:cNvPicPr>
          <p:nvPr/>
        </p:nvPicPr>
        <p:blipFill>
          <a:blip r:embed="rId2"/>
          <a:stretch>
            <a:fillRect/>
          </a:stretch>
        </p:blipFill>
        <p:spPr>
          <a:xfrm>
            <a:off x="6934081" y="1946947"/>
            <a:ext cx="4160639" cy="3820874"/>
          </a:xfrm>
          <a:prstGeom prst="rect">
            <a:avLst/>
          </a:prstGeom>
        </p:spPr>
      </p:pic>
    </p:spTree>
    <p:extLst>
      <p:ext uri="{BB962C8B-B14F-4D97-AF65-F5344CB8AC3E}">
        <p14:creationId xmlns:p14="http://schemas.microsoft.com/office/powerpoint/2010/main" val="12842764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3F61-0E55-1B4C-85E9-EEAAA8710648}"/>
              </a:ext>
            </a:extLst>
          </p:cNvPr>
          <p:cNvSpPr>
            <a:spLocks noGrp="1"/>
          </p:cNvSpPr>
          <p:nvPr>
            <p:ph type="title"/>
          </p:nvPr>
        </p:nvSpPr>
        <p:spPr/>
        <p:txBody>
          <a:bodyPr/>
          <a:lstStyle/>
          <a:p>
            <a:r>
              <a:rPr lang="en-US" dirty="0"/>
              <a:t>“Good intention…</a:t>
            </a:r>
          </a:p>
        </p:txBody>
      </p:sp>
      <p:sp>
        <p:nvSpPr>
          <p:cNvPr id="3" name="Text Placeholder 2">
            <a:extLst>
              <a:ext uri="{FF2B5EF4-FFF2-40B4-BE49-F238E27FC236}">
                <a16:creationId xmlns:a16="http://schemas.microsoft.com/office/drawing/2014/main" id="{DB65BFAB-1383-9649-BB31-BDB25C756591}"/>
              </a:ext>
            </a:extLst>
          </p:cNvPr>
          <p:cNvSpPr>
            <a:spLocks noGrp="1"/>
          </p:cNvSpPr>
          <p:nvPr>
            <p:ph type="body" idx="1"/>
          </p:nvPr>
        </p:nvSpPr>
        <p:spPr>
          <a:xfrm>
            <a:off x="1471316" y="1738040"/>
            <a:ext cx="7305939" cy="4023300"/>
          </a:xfrm>
        </p:spPr>
        <p:txBody>
          <a:bodyPr>
            <a:noAutofit/>
          </a:bodyPr>
          <a:lstStyle/>
          <a:p>
            <a:pPr marL="0" lvl="0" indent="0">
              <a:lnSpc>
                <a:spcPct val="100000"/>
              </a:lnSpc>
              <a:spcBef>
                <a:spcPts val="0"/>
              </a:spcBef>
              <a:buNone/>
            </a:pPr>
            <a:r>
              <a:rPr lang="en-US" sz="3600" dirty="0">
                <a:latin typeface="Calibri" panose="020F0502020204030204" pitchFamily="34" charset="0"/>
                <a:ea typeface="Arial"/>
                <a:cs typeface="Calibri" panose="020F0502020204030204" pitchFamily="34" charset="0"/>
                <a:sym typeface="Arial"/>
              </a:rPr>
              <a:t>… is a hall pass through history, a sleeping pill that ensures the Dream.”</a:t>
            </a:r>
            <a:br>
              <a:rPr lang="en-US" sz="3600" dirty="0">
                <a:latin typeface="Calibri" panose="020F0502020204030204" pitchFamily="34" charset="0"/>
                <a:ea typeface="Arial"/>
                <a:cs typeface="Calibri" panose="020F0502020204030204" pitchFamily="34" charset="0"/>
                <a:sym typeface="Arial"/>
              </a:rPr>
            </a:br>
            <a:endParaRPr lang="en-US" sz="3600" dirty="0">
              <a:latin typeface="Calibri" panose="020F0502020204030204" pitchFamily="34" charset="0"/>
              <a:cs typeface="Calibri" panose="020F0502020204030204" pitchFamily="34" charset="0"/>
            </a:endParaRPr>
          </a:p>
          <a:p>
            <a:pPr marL="0" lvl="0" indent="0">
              <a:lnSpc>
                <a:spcPct val="100000"/>
              </a:lnSpc>
              <a:spcBef>
                <a:spcPts val="0"/>
              </a:spcBef>
              <a:buNone/>
            </a:pPr>
            <a:r>
              <a:rPr lang="en-US" sz="3600" dirty="0">
                <a:latin typeface="Calibri" panose="020F0502020204030204" pitchFamily="34" charset="0"/>
                <a:ea typeface="Arial"/>
                <a:cs typeface="Calibri" panose="020F0502020204030204" pitchFamily="34" charset="0"/>
                <a:sym typeface="Arial"/>
              </a:rPr>
              <a:t>Ta-Nehisi Coates, 2015</a:t>
            </a:r>
            <a:endParaRPr lang="en-US" sz="3600" dirty="0">
              <a:latin typeface="Calibri" panose="020F0502020204030204" pitchFamily="34" charset="0"/>
              <a:cs typeface="Calibri" panose="020F0502020204030204" pitchFamily="34" charset="0"/>
            </a:endParaRPr>
          </a:p>
          <a:p>
            <a:pPr marL="0" lvl="0" indent="0">
              <a:lnSpc>
                <a:spcPct val="100000"/>
              </a:lnSpc>
              <a:spcBef>
                <a:spcPts val="0"/>
              </a:spcBef>
              <a:buNone/>
            </a:pPr>
            <a:endParaRPr lang="en-US" sz="3600" dirty="0">
              <a:latin typeface="Calibri" panose="020F0502020204030204" pitchFamily="34" charset="0"/>
              <a:ea typeface="Arial"/>
              <a:cs typeface="Calibri" panose="020F0502020204030204" pitchFamily="34" charset="0"/>
              <a:sym typeface="Arial"/>
            </a:endParaRPr>
          </a:p>
          <a:p>
            <a:pPr marL="0" lvl="0" indent="0">
              <a:lnSpc>
                <a:spcPct val="100000"/>
              </a:lnSpc>
              <a:spcBef>
                <a:spcPts val="0"/>
              </a:spcBef>
              <a:buNone/>
            </a:pPr>
            <a:r>
              <a:rPr lang="en-US" sz="3600" dirty="0">
                <a:latin typeface="Calibri" panose="020F0502020204030204" pitchFamily="34" charset="0"/>
                <a:ea typeface="Arial"/>
                <a:cs typeface="Calibri" panose="020F0502020204030204" pitchFamily="34" charset="0"/>
                <a:sym typeface="Arial"/>
              </a:rPr>
              <a:t>The dream… cannot be of assimilation.</a:t>
            </a:r>
            <a:endParaRPr lang="en-US" sz="3600" dirty="0">
              <a:latin typeface="Calibri" panose="020F0502020204030204" pitchFamily="34" charset="0"/>
              <a:cs typeface="Calibri" panose="020F0502020204030204" pitchFamily="34" charset="0"/>
            </a:endParaRPr>
          </a:p>
        </p:txBody>
      </p:sp>
      <p:pic>
        <p:nvPicPr>
          <p:cNvPr id="1026" name="Picture 2" descr="Ta-Nehisi Coates Revisits the Case for Reparations | The New Yorker">
            <a:extLst>
              <a:ext uri="{FF2B5EF4-FFF2-40B4-BE49-F238E27FC236}">
                <a16:creationId xmlns:a16="http://schemas.microsoft.com/office/drawing/2014/main" id="{E663D81E-EDB2-0206-DCAF-5848074B2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365" y="1941534"/>
            <a:ext cx="3199708" cy="250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1904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3F61-0E55-1B4C-85E9-EEAAA8710648}"/>
              </a:ext>
            </a:extLst>
          </p:cNvPr>
          <p:cNvSpPr>
            <a:spLocks noGrp="1"/>
          </p:cNvSpPr>
          <p:nvPr>
            <p:ph type="title"/>
          </p:nvPr>
        </p:nvSpPr>
        <p:spPr/>
        <p:txBody>
          <a:bodyPr/>
          <a:lstStyle/>
          <a:p>
            <a:r>
              <a:rPr lang="en-US" dirty="0"/>
              <a:t>Books/Videos About the History to Read/Watch</a:t>
            </a:r>
          </a:p>
        </p:txBody>
      </p:sp>
      <p:pic>
        <p:nvPicPr>
          <p:cNvPr id="7" name="Google Shape;383;p29" descr="A picture containing indoor, text, building&#10;&#10;Description automatically generated">
            <a:extLst>
              <a:ext uri="{FF2B5EF4-FFF2-40B4-BE49-F238E27FC236}">
                <a16:creationId xmlns:a16="http://schemas.microsoft.com/office/drawing/2014/main" id="{7062760F-044B-6145-83D5-33D094EC91DF}"/>
              </a:ext>
            </a:extLst>
          </p:cNvPr>
          <p:cNvPicPr preferRelativeResize="0"/>
          <p:nvPr/>
        </p:nvPicPr>
        <p:blipFill rotWithShape="1">
          <a:blip r:embed="rId2">
            <a:alphaModFix/>
          </a:blip>
          <a:srcRect/>
          <a:stretch/>
        </p:blipFill>
        <p:spPr>
          <a:xfrm>
            <a:off x="863362" y="1979602"/>
            <a:ext cx="2731608" cy="3141037"/>
          </a:xfrm>
          <a:prstGeom prst="rect">
            <a:avLst/>
          </a:prstGeom>
          <a:noFill/>
          <a:ln>
            <a:noFill/>
          </a:ln>
        </p:spPr>
      </p:pic>
      <p:pic>
        <p:nvPicPr>
          <p:cNvPr id="1026" name="Picture 2" descr="Teach Us All | Video Project">
            <a:extLst>
              <a:ext uri="{FF2B5EF4-FFF2-40B4-BE49-F238E27FC236}">
                <a16:creationId xmlns:a16="http://schemas.microsoft.com/office/drawing/2014/main" id="{57DB86AD-3307-4647-81A1-0B0F2C40D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960" y="1882312"/>
            <a:ext cx="2910678" cy="4167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ABF8845-5381-59CB-F67E-3DC1A53EC227}"/>
              </a:ext>
            </a:extLst>
          </p:cNvPr>
          <p:cNvPicPr>
            <a:picLocks noChangeAspect="1"/>
          </p:cNvPicPr>
          <p:nvPr/>
        </p:nvPicPr>
        <p:blipFill>
          <a:blip r:embed="rId4"/>
          <a:stretch>
            <a:fillRect/>
          </a:stretch>
        </p:blipFill>
        <p:spPr>
          <a:xfrm>
            <a:off x="4003311" y="1915409"/>
            <a:ext cx="2234834" cy="1634711"/>
          </a:xfrm>
          <a:prstGeom prst="rect">
            <a:avLst/>
          </a:prstGeom>
        </p:spPr>
      </p:pic>
      <p:sp>
        <p:nvSpPr>
          <p:cNvPr id="8" name="TextBox 7">
            <a:extLst>
              <a:ext uri="{FF2B5EF4-FFF2-40B4-BE49-F238E27FC236}">
                <a16:creationId xmlns:a16="http://schemas.microsoft.com/office/drawing/2014/main" id="{ADE157B3-71AB-16E0-DF44-3498070604AA}"/>
              </a:ext>
            </a:extLst>
          </p:cNvPr>
          <p:cNvSpPr txBox="1"/>
          <p:nvPr/>
        </p:nvSpPr>
        <p:spPr>
          <a:xfrm>
            <a:off x="3774041" y="3574278"/>
            <a:ext cx="2560327" cy="307777"/>
          </a:xfrm>
          <a:prstGeom prst="rect">
            <a:avLst/>
          </a:prstGeom>
          <a:noFill/>
        </p:spPr>
        <p:txBody>
          <a:bodyPr wrap="square">
            <a:spAutoFit/>
          </a:bodyPr>
          <a:lstStyle/>
          <a:p>
            <a:pPr algn="ctr"/>
            <a:r>
              <a:rPr lang="en-US" dirty="0">
                <a:solidFill>
                  <a:srgbClr val="5F5F5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https://vimeo.com/</a:t>
            </a:r>
            <a:r>
              <a:rPr lang="en-US" dirty="0">
                <a:solidFill>
                  <a:srgbClr val="3F3F3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278549110</a:t>
            </a:r>
            <a:endParaRPr lang="en-US" dirty="0">
              <a:solidFill>
                <a:srgbClr val="3F3F3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51739A8-3CE5-5701-1CD3-623723441856}"/>
              </a:ext>
            </a:extLst>
          </p:cNvPr>
          <p:cNvPicPr>
            <a:picLocks noChangeAspect="1"/>
          </p:cNvPicPr>
          <p:nvPr/>
        </p:nvPicPr>
        <p:blipFill>
          <a:blip r:embed="rId6"/>
          <a:stretch>
            <a:fillRect/>
          </a:stretch>
        </p:blipFill>
        <p:spPr>
          <a:xfrm>
            <a:off x="5774785" y="3966191"/>
            <a:ext cx="1422400" cy="1422400"/>
          </a:xfrm>
          <a:prstGeom prst="rect">
            <a:avLst/>
          </a:prstGeom>
        </p:spPr>
      </p:pic>
      <p:sp>
        <p:nvSpPr>
          <p:cNvPr id="10" name="TextBox 9">
            <a:extLst>
              <a:ext uri="{FF2B5EF4-FFF2-40B4-BE49-F238E27FC236}">
                <a16:creationId xmlns:a16="http://schemas.microsoft.com/office/drawing/2014/main" id="{BF6C29CB-1573-E97E-B091-E7670669EFFD}"/>
              </a:ext>
            </a:extLst>
          </p:cNvPr>
          <p:cNvSpPr txBox="1"/>
          <p:nvPr/>
        </p:nvSpPr>
        <p:spPr>
          <a:xfrm>
            <a:off x="4535679" y="5311407"/>
            <a:ext cx="3900612" cy="738664"/>
          </a:xfrm>
          <a:prstGeom prst="rect">
            <a:avLst/>
          </a:prstGeom>
          <a:noFill/>
        </p:spPr>
        <p:txBody>
          <a:bodyPr wrap="square">
            <a:spAutoFit/>
          </a:bodyPr>
          <a:lstStyle/>
          <a:p>
            <a:pPr algn="ctr"/>
            <a:r>
              <a:rPr lang="en-US" dirty="0">
                <a:solidFill>
                  <a:srgbClr val="3F3F3F"/>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https://podcasts.apple.com/us/podcast/miss-buchanans-period-of-adjustment/id1119389968?i=1000389334608</a:t>
            </a:r>
            <a:endParaRPr lang="en-US" dirty="0">
              <a:solidFill>
                <a:srgbClr val="3F3F3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435302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4D15-61BD-9EA8-A735-450121C3394A}"/>
              </a:ext>
            </a:extLst>
          </p:cNvPr>
          <p:cNvSpPr>
            <a:spLocks noGrp="1"/>
          </p:cNvSpPr>
          <p:nvPr>
            <p:ph type="title"/>
          </p:nvPr>
        </p:nvSpPr>
        <p:spPr/>
        <p:txBody>
          <a:bodyPr/>
          <a:lstStyle/>
          <a:p>
            <a:r>
              <a:rPr lang="en-US" dirty="0"/>
              <a:t>Jeffery Robinson </a:t>
            </a:r>
          </a:p>
        </p:txBody>
      </p:sp>
      <p:sp>
        <p:nvSpPr>
          <p:cNvPr id="7" name="Rectangle 6">
            <a:extLst>
              <a:ext uri="{FF2B5EF4-FFF2-40B4-BE49-F238E27FC236}">
                <a16:creationId xmlns:a16="http://schemas.microsoft.com/office/drawing/2014/main" id="{ECF4FC8A-9A6B-5413-FECA-B234F6532652}"/>
              </a:ext>
            </a:extLst>
          </p:cNvPr>
          <p:cNvSpPr/>
          <p:nvPr/>
        </p:nvSpPr>
        <p:spPr>
          <a:xfrm>
            <a:off x="1493595" y="2983706"/>
            <a:ext cx="2680542" cy="307777"/>
          </a:xfrm>
          <a:prstGeom prst="rect">
            <a:avLst/>
          </a:prstGeom>
        </p:spPr>
        <p:txBody>
          <a:bodyPr wrap="none">
            <a:spAutoFit/>
          </a:bodyPr>
          <a:lstStyle/>
          <a:p>
            <a:r>
              <a:rPr lang="en-US" dirty="0"/>
              <a:t>https://thewhoweareproject.org/</a:t>
            </a:r>
          </a:p>
        </p:txBody>
      </p:sp>
      <p:sp>
        <p:nvSpPr>
          <p:cNvPr id="8" name="TextBox 7">
            <a:extLst>
              <a:ext uri="{FF2B5EF4-FFF2-40B4-BE49-F238E27FC236}">
                <a16:creationId xmlns:a16="http://schemas.microsoft.com/office/drawing/2014/main" id="{9F8178D4-C600-A08A-11B5-93756CCD2A4E}"/>
              </a:ext>
            </a:extLst>
          </p:cNvPr>
          <p:cNvSpPr txBox="1"/>
          <p:nvPr/>
        </p:nvSpPr>
        <p:spPr>
          <a:xfrm>
            <a:off x="4584526" y="1957397"/>
            <a:ext cx="7064679" cy="3477875"/>
          </a:xfrm>
          <a:prstGeom prst="rect">
            <a:avLst/>
          </a:prstGeom>
          <a:noFill/>
        </p:spPr>
        <p:txBody>
          <a:bodyPr wrap="square" rtlCol="0">
            <a:spAutoFit/>
          </a:bodyPr>
          <a:lstStyle/>
          <a:p>
            <a:r>
              <a:rPr lang="en-US" sz="2000" dirty="0">
                <a:solidFill>
                  <a:srgbClr val="3F3F3F"/>
                </a:solidFill>
                <a:latin typeface="Calibri" panose="020F0502020204030204" pitchFamily="34" charset="0"/>
                <a:cs typeface="Calibri" panose="020F0502020204030204" pitchFamily="34" charset="0"/>
              </a:rPr>
              <a:t>Jeffery Robinson has been a criminal defense attorney for over 30 years. In addition to his work at the ACLU, Jeff is trying to teach our true history in this country. He speaks on issues of race and is working on a documentary entitled "Who We Are: A Chronicle of Racism in America." Jeff is a faculty member of the National Criminal Defense College. He is a past President of the Washington Association of Criminal Defense Lawyers and a winner of that Association’s prestigious William O. Douglas Award. In addition to being a nationally recognized trial attorney, Jeff is a respected teacher of trial advocacy and has lectured on trial skills all over the United States.</a:t>
            </a:r>
          </a:p>
        </p:txBody>
      </p:sp>
      <p:sp>
        <p:nvSpPr>
          <p:cNvPr id="3" name="Rectangle 2">
            <a:extLst>
              <a:ext uri="{FF2B5EF4-FFF2-40B4-BE49-F238E27FC236}">
                <a16:creationId xmlns:a16="http://schemas.microsoft.com/office/drawing/2014/main" id="{26912985-8BB0-39BD-B275-9257909ABC57}"/>
              </a:ext>
            </a:extLst>
          </p:cNvPr>
          <p:cNvSpPr/>
          <p:nvPr/>
        </p:nvSpPr>
        <p:spPr>
          <a:xfrm>
            <a:off x="1857181" y="3275111"/>
            <a:ext cx="2680542" cy="307777"/>
          </a:xfrm>
          <a:prstGeom prst="rect">
            <a:avLst/>
          </a:prstGeom>
        </p:spPr>
        <p:txBody>
          <a:bodyPr wrap="none">
            <a:spAutoFit/>
          </a:bodyPr>
          <a:lstStyle/>
          <a:p>
            <a:r>
              <a:rPr lang="en-US" dirty="0"/>
              <a:t>https://thewhoweareproject.org/</a:t>
            </a:r>
          </a:p>
        </p:txBody>
      </p:sp>
      <p:pic>
        <p:nvPicPr>
          <p:cNvPr id="1028" name="Picture 4">
            <a:extLst>
              <a:ext uri="{FF2B5EF4-FFF2-40B4-BE49-F238E27FC236}">
                <a16:creationId xmlns:a16="http://schemas.microsoft.com/office/drawing/2014/main" id="{BFFAA661-5404-D347-993B-E1168A4BA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95" y="1757968"/>
            <a:ext cx="2911773" cy="436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864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F4E9A-F975-DC19-49A0-7595B9E15EEE}"/>
              </a:ext>
            </a:extLst>
          </p:cNvPr>
          <p:cNvPicPr>
            <a:picLocks noChangeAspect="1"/>
          </p:cNvPicPr>
          <p:nvPr/>
        </p:nvPicPr>
        <p:blipFill>
          <a:blip r:embed="rId2"/>
          <a:stretch>
            <a:fillRect/>
          </a:stretch>
        </p:blipFill>
        <p:spPr>
          <a:xfrm>
            <a:off x="328345" y="162838"/>
            <a:ext cx="11535310" cy="6084747"/>
          </a:xfrm>
          <a:prstGeom prst="rect">
            <a:avLst/>
          </a:prstGeom>
        </p:spPr>
      </p:pic>
      <p:pic>
        <p:nvPicPr>
          <p:cNvPr id="3" name="Picture 2">
            <a:extLst>
              <a:ext uri="{FF2B5EF4-FFF2-40B4-BE49-F238E27FC236}">
                <a16:creationId xmlns:a16="http://schemas.microsoft.com/office/drawing/2014/main" id="{ED5EC1B6-F420-CF9B-D8DA-4D7FB069CBBF}"/>
              </a:ext>
            </a:extLst>
          </p:cNvPr>
          <p:cNvPicPr>
            <a:picLocks noChangeAspect="1"/>
          </p:cNvPicPr>
          <p:nvPr/>
        </p:nvPicPr>
        <p:blipFill>
          <a:blip r:embed="rId3"/>
          <a:stretch>
            <a:fillRect/>
          </a:stretch>
        </p:blipFill>
        <p:spPr>
          <a:xfrm>
            <a:off x="9689808" y="4271375"/>
            <a:ext cx="1738634" cy="1596654"/>
          </a:xfrm>
          <a:prstGeom prst="rect">
            <a:avLst/>
          </a:prstGeom>
        </p:spPr>
      </p:pic>
    </p:spTree>
    <p:extLst>
      <p:ext uri="{BB962C8B-B14F-4D97-AF65-F5344CB8AC3E}">
        <p14:creationId xmlns:p14="http://schemas.microsoft.com/office/powerpoint/2010/main" val="305940049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72BB-9B30-D041-8F0F-C6F3215244E7}"/>
              </a:ext>
            </a:extLst>
          </p:cNvPr>
          <p:cNvSpPr>
            <a:spLocks noGrp="1"/>
          </p:cNvSpPr>
          <p:nvPr>
            <p:ph type="title"/>
          </p:nvPr>
        </p:nvSpPr>
        <p:spPr/>
        <p:txBody>
          <a:bodyPr/>
          <a:lstStyle/>
          <a:p>
            <a:r>
              <a:rPr lang="en-US" dirty="0"/>
              <a:t>Thank you for your commitment to equity!</a:t>
            </a:r>
          </a:p>
        </p:txBody>
      </p:sp>
      <p:sp>
        <p:nvSpPr>
          <p:cNvPr id="3" name="Text Placeholder 2">
            <a:extLst>
              <a:ext uri="{FF2B5EF4-FFF2-40B4-BE49-F238E27FC236}">
                <a16:creationId xmlns:a16="http://schemas.microsoft.com/office/drawing/2014/main" id="{77A41B33-A76F-B94E-915D-DD77CFD5BB96}"/>
              </a:ext>
            </a:extLst>
          </p:cNvPr>
          <p:cNvSpPr>
            <a:spLocks noGrp="1"/>
          </p:cNvSpPr>
          <p:nvPr>
            <p:ph type="body" idx="1"/>
          </p:nvPr>
        </p:nvSpPr>
        <p:spPr/>
        <p:txBody>
          <a:bodyPr>
            <a:normAutofit/>
          </a:bodyPr>
          <a:lstStyle/>
          <a:p>
            <a:r>
              <a:rPr lang="en-US" sz="3600" dirty="0"/>
              <a:t>FEEDBACK CARDS</a:t>
            </a:r>
          </a:p>
          <a:p>
            <a:r>
              <a:rPr lang="en-US" sz="3600" dirty="0"/>
              <a:t>1. What resonated with you?</a:t>
            </a:r>
          </a:p>
          <a:p>
            <a:r>
              <a:rPr lang="en-US" sz="3600" dirty="0"/>
              <a:t>2. What gives you pause?</a:t>
            </a:r>
          </a:p>
        </p:txBody>
      </p:sp>
    </p:spTree>
    <p:extLst>
      <p:ext uri="{BB962C8B-B14F-4D97-AF65-F5344CB8AC3E}">
        <p14:creationId xmlns:p14="http://schemas.microsoft.com/office/powerpoint/2010/main" val="829584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p:nvPr/>
        </p:nvSpPr>
        <p:spPr>
          <a:xfrm>
            <a:off x="1031620" y="2428020"/>
            <a:ext cx="9070428" cy="11541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b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br>
            <a:br>
              <a:rPr kumimoji="0" lang="en-US" sz="27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9545FD30-6B76-224D-B61D-86F8846F6975}"/>
              </a:ext>
            </a:extLst>
          </p:cNvPr>
          <p:cNvPicPr>
            <a:picLocks noChangeAspect="1"/>
          </p:cNvPicPr>
          <p:nvPr/>
        </p:nvPicPr>
        <p:blipFill>
          <a:blip r:embed="rId3"/>
          <a:stretch>
            <a:fillRect/>
          </a:stretch>
        </p:blipFill>
        <p:spPr>
          <a:xfrm>
            <a:off x="419099" y="484150"/>
            <a:ext cx="8043521" cy="5357849"/>
          </a:xfrm>
          <a:prstGeom prst="rect">
            <a:avLst/>
          </a:prstGeom>
        </p:spPr>
      </p:pic>
    </p:spTree>
    <p:extLst>
      <p:ext uri="{BB962C8B-B14F-4D97-AF65-F5344CB8AC3E}">
        <p14:creationId xmlns:p14="http://schemas.microsoft.com/office/powerpoint/2010/main" val="329477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7"/>
          <p:cNvPicPr preferRelativeResize="0"/>
          <p:nvPr/>
        </p:nvPicPr>
        <p:blipFill rotWithShape="1">
          <a:blip r:embed="rId3">
            <a:alphaModFix/>
          </a:blip>
          <a:srcRect l="3329" r="14324" b="19432"/>
          <a:stretch/>
        </p:blipFill>
        <p:spPr>
          <a:xfrm>
            <a:off x="1155032" y="1828800"/>
            <a:ext cx="6106768" cy="4133589"/>
          </a:xfrm>
          <a:prstGeom prst="rect">
            <a:avLst/>
          </a:prstGeom>
          <a:noFill/>
          <a:ln>
            <a:noFill/>
          </a:ln>
        </p:spPr>
      </p:pic>
      <p:sp>
        <p:nvSpPr>
          <p:cNvPr id="263" name="Google Shape;263;p27"/>
          <p:cNvSpPr txBox="1">
            <a:spLocks noGrp="1"/>
          </p:cNvSpPr>
          <p:nvPr>
            <p:ph type="title"/>
          </p:nvPr>
        </p:nvSpPr>
        <p:spPr>
          <a:xfrm>
            <a:off x="1155032" y="1072204"/>
            <a:ext cx="7326964" cy="756596"/>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55919A"/>
              </a:buClr>
              <a:buSzPts val="5000"/>
              <a:buFont typeface="Calibri"/>
              <a:buNone/>
            </a:pPr>
            <a:r>
              <a:rPr lang="en-US" sz="4400" dirty="0"/>
              <a:t>The Reality </a:t>
            </a:r>
            <a:br>
              <a:rPr lang="en-US" sz="4400" dirty="0"/>
            </a:br>
            <a:r>
              <a:rPr lang="en-US" sz="4400" dirty="0"/>
              <a:t>Persistent Inequities</a:t>
            </a:r>
            <a:endParaRPr sz="4400" dirty="0"/>
          </a:p>
        </p:txBody>
      </p:sp>
      <p:sp>
        <p:nvSpPr>
          <p:cNvPr id="264" name="Google Shape;264;p27"/>
          <p:cNvSpPr txBox="1">
            <a:spLocks noGrp="1"/>
          </p:cNvSpPr>
          <p:nvPr>
            <p:ph type="body" idx="1"/>
          </p:nvPr>
        </p:nvSpPr>
        <p:spPr>
          <a:xfrm>
            <a:off x="7261800" y="1828800"/>
            <a:ext cx="4160179" cy="4133589"/>
          </a:xfrm>
          <a:prstGeom prst="rect">
            <a:avLst/>
          </a:prstGeom>
          <a:solidFill>
            <a:srgbClr val="000000">
              <a:alpha val="71372"/>
            </a:srgbClr>
          </a:solidFill>
          <a:ln>
            <a:noFill/>
          </a:ln>
        </p:spPr>
        <p:txBody>
          <a:bodyPr spcFirstLastPara="1" wrap="square" lIns="0" tIns="45700" rIns="0" bIns="45700" anchor="t" anchorCtr="0">
            <a:normAutofit/>
          </a:bodyPr>
          <a:lstStyle/>
          <a:p>
            <a:pPr marL="257175" lvl="1" indent="0" algn="l" rtl="0">
              <a:lnSpc>
                <a:spcPct val="85084"/>
              </a:lnSpc>
              <a:spcBef>
                <a:spcPts val="400"/>
              </a:spcBef>
              <a:spcAft>
                <a:spcPts val="0"/>
              </a:spcAft>
              <a:buSzPct val="108108"/>
              <a:buNone/>
            </a:pPr>
            <a:r>
              <a:rPr lang="en-US" sz="2380" dirty="0">
                <a:solidFill>
                  <a:srgbClr val="FFFFFF"/>
                </a:solidFill>
                <a:latin typeface="Calibri" panose="020F0502020204030204" pitchFamily="34" charset="0"/>
                <a:cs typeface="Calibri" panose="020F0502020204030204" pitchFamily="34" charset="0"/>
                <a:sym typeface="Times"/>
              </a:rPr>
              <a:t>Schools have a culture of </a:t>
            </a:r>
            <a:r>
              <a:rPr lang="en-US" sz="2380" b="1" i="1" dirty="0">
                <a:solidFill>
                  <a:srgbClr val="FFFFFF"/>
                </a:solidFill>
                <a:latin typeface="Calibri" panose="020F0502020204030204" pitchFamily="34" charset="0"/>
                <a:cs typeface="Calibri" panose="020F0502020204030204" pitchFamily="34" charset="0"/>
                <a:sym typeface="Times"/>
              </a:rPr>
              <a:t>Marginalization</a:t>
            </a:r>
            <a:r>
              <a:rPr lang="en-US" sz="2380" dirty="0">
                <a:solidFill>
                  <a:srgbClr val="FFFFFF"/>
                </a:solidFill>
                <a:latin typeface="Calibri" panose="020F0502020204030204" pitchFamily="34" charset="0"/>
                <a:cs typeface="Calibri" panose="020F0502020204030204" pitchFamily="34" charset="0"/>
                <a:sym typeface="Times"/>
              </a:rPr>
              <a:t>.</a:t>
            </a:r>
          </a:p>
          <a:p>
            <a:pPr marL="257175" lvl="1" indent="0" algn="l" rtl="0">
              <a:lnSpc>
                <a:spcPct val="85084"/>
              </a:lnSpc>
              <a:spcBef>
                <a:spcPts val="400"/>
              </a:spcBef>
              <a:spcAft>
                <a:spcPts val="0"/>
              </a:spcAft>
              <a:buSzPct val="108108"/>
              <a:buNone/>
            </a:pPr>
            <a:endParaRPr sz="2380" dirty="0">
              <a:solidFill>
                <a:srgbClr val="FFFFFF"/>
              </a:solidFill>
              <a:latin typeface="Calibri" panose="020F0502020204030204" pitchFamily="34" charset="0"/>
              <a:cs typeface="Calibri" panose="020F0502020204030204" pitchFamily="34" charset="0"/>
              <a:sym typeface="Calibri"/>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Race</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Disability</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Language</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Social class</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Religion</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Gender</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Sexual/Gender Identity</a:t>
            </a:r>
            <a:endParaRPr dirty="0">
              <a:latin typeface="Calibri" panose="020F0502020204030204" pitchFamily="34" charset="0"/>
              <a:cs typeface="Calibri" panose="020F0502020204030204" pitchFamily="34" charset="0"/>
            </a:endParaRPr>
          </a:p>
          <a:p>
            <a:pPr marL="384048" lvl="1" indent="-182879" algn="l" rtl="0">
              <a:lnSpc>
                <a:spcPct val="99264"/>
              </a:lnSpc>
              <a:spcBef>
                <a:spcPts val="400"/>
              </a:spcBef>
              <a:spcAft>
                <a:spcPts val="0"/>
              </a:spcAft>
              <a:buSzPct val="108108"/>
              <a:buChar char="◦"/>
            </a:pPr>
            <a:r>
              <a:rPr lang="en-US" sz="2040" dirty="0">
                <a:solidFill>
                  <a:srgbClr val="FFFFFF"/>
                </a:solidFill>
                <a:latin typeface="Calibri" panose="020F0502020204030204" pitchFamily="34" charset="0"/>
                <a:cs typeface="Calibri" panose="020F0502020204030204" pitchFamily="34" charset="0"/>
                <a:sym typeface="Calibri"/>
              </a:rPr>
              <a:t>And their intersections</a:t>
            </a:r>
            <a:endParaRPr dirty="0">
              <a:latin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6"/>
          <p:cNvSpPr txBox="1">
            <a:spLocks noGrp="1"/>
          </p:cNvSpPr>
          <p:nvPr>
            <p:ph type="title"/>
          </p:nvPr>
        </p:nvSpPr>
        <p:spPr>
          <a:xfrm>
            <a:off x="1219945" y="57156"/>
            <a:ext cx="7491135" cy="1450757"/>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rgbClr val="3F3F3F"/>
              </a:buClr>
              <a:buSzPts val="3600"/>
              <a:buFont typeface="Calibri"/>
              <a:buNone/>
            </a:pPr>
            <a:r>
              <a:rPr lang="en-US" sz="3200" dirty="0">
                <a:latin typeface="Calibri" panose="020F0502020204030204" pitchFamily="34" charset="0"/>
                <a:cs typeface="Calibri" panose="020F0502020204030204" pitchFamily="34" charset="0"/>
                <a:sym typeface="Calibri"/>
              </a:rPr>
              <a:t>ICS Equity Step 1:  History of Marginalization and Current Educational Structures </a:t>
            </a:r>
            <a:br>
              <a:rPr lang="en-US" sz="28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Stepping Back to Move Forward</a:t>
            </a:r>
            <a:endParaRPr sz="2400" dirty="0">
              <a:latin typeface="Calibri" panose="020F0502020204030204" pitchFamily="34" charset="0"/>
              <a:cs typeface="Calibri" panose="020F0502020204030204" pitchFamily="34" charset="0"/>
            </a:endParaRPr>
          </a:p>
        </p:txBody>
      </p:sp>
      <p:sp>
        <p:nvSpPr>
          <p:cNvPr id="141" name="Google Shape;141;p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118871" lvl="0" indent="0" algn="ctr" rtl="0">
              <a:lnSpc>
                <a:spcPct val="90000"/>
              </a:lnSpc>
              <a:spcBef>
                <a:spcPts val="0"/>
              </a:spcBef>
              <a:spcAft>
                <a:spcPts val="0"/>
              </a:spcAft>
              <a:buSzPts val="1800"/>
              <a:buNone/>
            </a:pPr>
            <a:r>
              <a:rPr lang="en-US" sz="3200" dirty="0">
                <a:latin typeface="Calibri" panose="020F0502020204030204" pitchFamily="34" charset="0"/>
                <a:cs typeface="Calibri" panose="020F0502020204030204" pitchFamily="34" charset="0"/>
              </a:rPr>
              <a:t>“History is not just facts and events. </a:t>
            </a:r>
            <a:endParaRPr dirty="0">
              <a:latin typeface="Calibri" panose="020F0502020204030204" pitchFamily="34" charset="0"/>
              <a:cs typeface="Calibri" panose="020F0502020204030204" pitchFamily="34" charset="0"/>
            </a:endParaRPr>
          </a:p>
          <a:p>
            <a:pPr marL="118871" lvl="0" indent="0" algn="ctr" rtl="0">
              <a:lnSpc>
                <a:spcPct val="90000"/>
              </a:lnSpc>
              <a:spcBef>
                <a:spcPts val="0"/>
              </a:spcBef>
              <a:spcAft>
                <a:spcPts val="0"/>
              </a:spcAft>
              <a:buSzPts val="1800"/>
              <a:buNone/>
            </a:pPr>
            <a:r>
              <a:rPr lang="en-US" sz="3200" dirty="0">
                <a:latin typeface="Calibri" panose="020F0502020204030204" pitchFamily="34" charset="0"/>
                <a:cs typeface="Calibri" panose="020F0502020204030204" pitchFamily="34" charset="0"/>
              </a:rPr>
              <a:t>History is also a pain in the heart </a:t>
            </a:r>
            <a:endParaRPr dirty="0">
              <a:latin typeface="Calibri" panose="020F0502020204030204" pitchFamily="34" charset="0"/>
              <a:cs typeface="Calibri" panose="020F0502020204030204" pitchFamily="34" charset="0"/>
            </a:endParaRPr>
          </a:p>
          <a:p>
            <a:pPr marL="118871" lvl="0" indent="0" algn="ctr" rtl="0">
              <a:lnSpc>
                <a:spcPct val="90000"/>
              </a:lnSpc>
              <a:spcBef>
                <a:spcPts val="0"/>
              </a:spcBef>
              <a:spcAft>
                <a:spcPts val="0"/>
              </a:spcAft>
              <a:buSzPts val="1800"/>
              <a:buNone/>
            </a:pPr>
            <a:r>
              <a:rPr lang="en-US" sz="3200" dirty="0">
                <a:latin typeface="Calibri" panose="020F0502020204030204" pitchFamily="34" charset="0"/>
                <a:cs typeface="Calibri" panose="020F0502020204030204" pitchFamily="34" charset="0"/>
              </a:rPr>
              <a:t>and we repeat history until we are able </a:t>
            </a:r>
            <a:endParaRPr dirty="0">
              <a:latin typeface="Calibri" panose="020F0502020204030204" pitchFamily="34" charset="0"/>
              <a:cs typeface="Calibri" panose="020F0502020204030204" pitchFamily="34" charset="0"/>
            </a:endParaRPr>
          </a:p>
          <a:p>
            <a:pPr marL="118871" lvl="0" indent="0" algn="ctr" rtl="0">
              <a:lnSpc>
                <a:spcPct val="90000"/>
              </a:lnSpc>
              <a:spcBef>
                <a:spcPts val="0"/>
              </a:spcBef>
              <a:spcAft>
                <a:spcPts val="0"/>
              </a:spcAft>
              <a:buSzPts val="1800"/>
              <a:buNone/>
            </a:pPr>
            <a:r>
              <a:rPr lang="en-US" sz="3200" dirty="0">
                <a:latin typeface="Calibri" panose="020F0502020204030204" pitchFamily="34" charset="0"/>
                <a:cs typeface="Calibri" panose="020F0502020204030204" pitchFamily="34" charset="0"/>
              </a:rPr>
              <a:t>to make another's pain in the heart our own.”</a:t>
            </a: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r>
              <a:rPr lang="en-US" sz="2400" dirty="0">
                <a:latin typeface="Calibri" panose="020F0502020204030204" pitchFamily="34" charset="0"/>
                <a:cs typeface="Calibri" panose="020F0502020204030204" pitchFamily="34" charset="0"/>
              </a:rPr>
              <a:t>Julius Lester, Author, Poet Musician</a:t>
            </a: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r>
              <a:rPr lang="en-US" sz="2400" dirty="0">
                <a:latin typeface="Calibri" panose="020F0502020204030204" pitchFamily="34" charset="0"/>
                <a:cs typeface="Calibri" panose="020F0502020204030204" pitchFamily="34" charset="0"/>
              </a:rPr>
              <a:t>(1939-2018)</a:t>
            </a: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r>
              <a:rPr lang="en-US" sz="2400" dirty="0">
                <a:latin typeface="Calibri" panose="020F0502020204030204" pitchFamily="34" charset="0"/>
                <a:cs typeface="Calibri" panose="020F0502020204030204" pitchFamily="34" charset="0"/>
              </a:rPr>
              <a:t>Professor Emeritus</a:t>
            </a:r>
            <a:endParaRPr dirty="0">
              <a:latin typeface="Calibri" panose="020F0502020204030204" pitchFamily="34" charset="0"/>
              <a:cs typeface="Calibri" panose="020F0502020204030204" pitchFamily="34" charset="0"/>
            </a:endParaRPr>
          </a:p>
          <a:p>
            <a:pPr marL="118871" lvl="0" indent="0" algn="l" rtl="0">
              <a:lnSpc>
                <a:spcPct val="90000"/>
              </a:lnSpc>
              <a:spcBef>
                <a:spcPts val="0"/>
              </a:spcBef>
              <a:spcAft>
                <a:spcPts val="0"/>
              </a:spcAft>
              <a:buSzPts val="1800"/>
              <a:buNone/>
            </a:pPr>
            <a:r>
              <a:rPr lang="en-US" sz="2400" dirty="0">
                <a:latin typeface="Calibri" panose="020F0502020204030204" pitchFamily="34" charset="0"/>
                <a:cs typeface="Calibri" panose="020F0502020204030204" pitchFamily="34" charset="0"/>
              </a:rPr>
              <a:t>University of Massachusetts </a:t>
            </a:r>
            <a:endParaRPr dirty="0">
              <a:latin typeface="Calibri" panose="020F0502020204030204" pitchFamily="34" charset="0"/>
              <a:cs typeface="Calibri" panose="020F0502020204030204" pitchFamily="34" charset="0"/>
            </a:endParaRPr>
          </a:p>
        </p:txBody>
      </p:sp>
      <p:pic>
        <p:nvPicPr>
          <p:cNvPr id="143" name="Google Shape;143;p6"/>
          <p:cNvPicPr preferRelativeResize="0"/>
          <p:nvPr/>
        </p:nvPicPr>
        <p:blipFill rotWithShape="1">
          <a:blip r:embed="rId3">
            <a:alphaModFix/>
          </a:blip>
          <a:srcRect/>
          <a:stretch/>
        </p:blipFill>
        <p:spPr>
          <a:xfrm>
            <a:off x="6360706" y="3755160"/>
            <a:ext cx="2495196" cy="245175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p:nvPr/>
        </p:nvSpPr>
        <p:spPr>
          <a:xfrm>
            <a:off x="1597572" y="2303049"/>
            <a:ext cx="9070428" cy="1154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dirty="0">
                <a:solidFill>
                  <a:srgbClr val="000000"/>
                </a:solidFill>
                <a:latin typeface="Calibri"/>
                <a:ea typeface="Calibri"/>
                <a:cs typeface="Calibri"/>
                <a:sym typeface="Calibri"/>
              </a:rPr>
            </a:br>
            <a:br>
              <a:rPr lang="en-US" sz="27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p:txBody>
      </p:sp>
      <p:pic>
        <p:nvPicPr>
          <p:cNvPr id="3" name="Picture 2" descr="Chart, bubble chart&#10;&#10;Description automatically generated">
            <a:extLst>
              <a:ext uri="{FF2B5EF4-FFF2-40B4-BE49-F238E27FC236}">
                <a16:creationId xmlns:a16="http://schemas.microsoft.com/office/drawing/2014/main" id="{62FE0107-39C5-0941-864C-8C4B03140012}"/>
              </a:ext>
            </a:extLst>
          </p:cNvPr>
          <p:cNvPicPr>
            <a:picLocks noChangeAspect="1"/>
          </p:cNvPicPr>
          <p:nvPr/>
        </p:nvPicPr>
        <p:blipFill>
          <a:blip r:embed="rId3"/>
          <a:stretch>
            <a:fillRect/>
          </a:stretch>
        </p:blipFill>
        <p:spPr>
          <a:xfrm>
            <a:off x="1083083" y="1990121"/>
            <a:ext cx="10025833" cy="4265392"/>
          </a:xfrm>
          <a:prstGeom prst="rect">
            <a:avLst/>
          </a:prstGeom>
        </p:spPr>
      </p:pic>
      <p:sp>
        <p:nvSpPr>
          <p:cNvPr id="2" name="Title 1">
            <a:extLst>
              <a:ext uri="{FF2B5EF4-FFF2-40B4-BE49-F238E27FC236}">
                <a16:creationId xmlns:a16="http://schemas.microsoft.com/office/drawing/2014/main" id="{F72837A1-D799-2B49-848A-04474E0DEA1D}"/>
              </a:ext>
            </a:extLst>
          </p:cNvPr>
          <p:cNvSpPr>
            <a:spLocks noGrp="1"/>
          </p:cNvSpPr>
          <p:nvPr>
            <p:ph type="title"/>
          </p:nvPr>
        </p:nvSpPr>
        <p:spPr/>
        <p:txBody>
          <a:bodyPr>
            <a:normAutofit fontScale="90000"/>
          </a:bodyPr>
          <a:lstStyle/>
          <a:p>
            <a:r>
              <a:rPr lang="en-US" dirty="0"/>
              <a:t>History of Educational Marginalization</a:t>
            </a:r>
            <a:br>
              <a:rPr lang="en-US" dirty="0"/>
            </a:br>
            <a:r>
              <a:rPr lang="en-US" sz="3100" dirty="0"/>
              <a:t>Mid 1600’s to Mid 1900’s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p:nvPr/>
        </p:nvSpPr>
        <p:spPr>
          <a:xfrm>
            <a:off x="1597572" y="2303049"/>
            <a:ext cx="9070428" cy="1154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dirty="0">
                <a:solidFill>
                  <a:srgbClr val="000000"/>
                </a:solidFill>
                <a:latin typeface="Calibri"/>
                <a:ea typeface="Calibri"/>
                <a:cs typeface="Calibri"/>
                <a:sym typeface="Calibri"/>
              </a:rPr>
            </a:br>
            <a:br>
              <a:rPr lang="en-US" sz="27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72837A1-D799-2B49-848A-04474E0DEA1D}"/>
              </a:ext>
            </a:extLst>
          </p:cNvPr>
          <p:cNvSpPr>
            <a:spLocks noGrp="1"/>
          </p:cNvSpPr>
          <p:nvPr>
            <p:ph type="title"/>
          </p:nvPr>
        </p:nvSpPr>
        <p:spPr/>
        <p:txBody>
          <a:bodyPr>
            <a:normAutofit fontScale="90000"/>
          </a:bodyPr>
          <a:lstStyle/>
          <a:p>
            <a:r>
              <a:rPr lang="en-US" dirty="0"/>
              <a:t>History of Educational Marginalization</a:t>
            </a:r>
            <a:br>
              <a:rPr lang="en-US" dirty="0"/>
            </a:br>
            <a:r>
              <a:rPr lang="en-US" sz="2700" dirty="0"/>
              <a:t>1950’s to Present</a:t>
            </a:r>
          </a:p>
        </p:txBody>
      </p:sp>
      <p:pic>
        <p:nvPicPr>
          <p:cNvPr id="5" name="Picture 4" descr="Chart, diagram, bubble chart&#10;&#10;Description automatically generated">
            <a:extLst>
              <a:ext uri="{FF2B5EF4-FFF2-40B4-BE49-F238E27FC236}">
                <a16:creationId xmlns:a16="http://schemas.microsoft.com/office/drawing/2014/main" id="{6F101FCA-8727-E848-8A8A-F8937CBCFE00}"/>
              </a:ext>
            </a:extLst>
          </p:cNvPr>
          <p:cNvPicPr>
            <a:picLocks noChangeAspect="1"/>
          </p:cNvPicPr>
          <p:nvPr/>
        </p:nvPicPr>
        <p:blipFill rotWithShape="1">
          <a:blip r:embed="rId3"/>
          <a:srcRect b="7854"/>
          <a:stretch/>
        </p:blipFill>
        <p:spPr>
          <a:xfrm>
            <a:off x="1029222" y="1996449"/>
            <a:ext cx="10133556" cy="4236711"/>
          </a:xfrm>
          <a:prstGeom prst="rect">
            <a:avLst/>
          </a:prstGeom>
        </p:spPr>
      </p:pic>
    </p:spTree>
    <p:extLst>
      <p:ext uri="{BB962C8B-B14F-4D97-AF65-F5344CB8AC3E}">
        <p14:creationId xmlns:p14="http://schemas.microsoft.com/office/powerpoint/2010/main" val="21813564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1029-072D-5FF5-837A-00EEB12B1C14}"/>
              </a:ext>
            </a:extLst>
          </p:cNvPr>
          <p:cNvSpPr>
            <a:spLocks noGrp="1"/>
          </p:cNvSpPr>
          <p:nvPr>
            <p:ph type="title"/>
          </p:nvPr>
        </p:nvSpPr>
        <p:spPr/>
        <p:txBody>
          <a:bodyPr/>
          <a:lstStyle/>
          <a:p>
            <a:r>
              <a:rPr lang="en-US" dirty="0"/>
              <a:t>James Baldwin</a:t>
            </a:r>
          </a:p>
        </p:txBody>
      </p:sp>
      <p:sp>
        <p:nvSpPr>
          <p:cNvPr id="3" name="Text Placeholder 2">
            <a:extLst>
              <a:ext uri="{FF2B5EF4-FFF2-40B4-BE49-F238E27FC236}">
                <a16:creationId xmlns:a16="http://schemas.microsoft.com/office/drawing/2014/main" id="{3D754970-AD95-17DC-863C-DE465B6D9B94}"/>
              </a:ext>
            </a:extLst>
          </p:cNvPr>
          <p:cNvSpPr>
            <a:spLocks noGrp="1"/>
          </p:cNvSpPr>
          <p:nvPr>
            <p:ph type="body" idx="1"/>
          </p:nvPr>
        </p:nvSpPr>
        <p:spPr/>
        <p:txBody>
          <a:bodyPr>
            <a:normAutofit/>
          </a:bodyPr>
          <a:lstStyle/>
          <a:p>
            <a:r>
              <a:rPr lang="en-US" sz="3600" i="1" dirty="0"/>
              <a:t>An invented past can never be used; it cracks and crumbles under the pressures of life like clay in a season of drought”</a:t>
            </a:r>
          </a:p>
          <a:p>
            <a:r>
              <a:rPr lang="en-US" sz="3600" i="1" dirty="0"/>
              <a:t>(1963)</a:t>
            </a:r>
          </a:p>
          <a:p>
            <a:endParaRPr lang="en-US" sz="3600" i="1" dirty="0"/>
          </a:p>
        </p:txBody>
      </p:sp>
      <p:pic>
        <p:nvPicPr>
          <p:cNvPr id="5" name="Picture 4">
            <a:extLst>
              <a:ext uri="{FF2B5EF4-FFF2-40B4-BE49-F238E27FC236}">
                <a16:creationId xmlns:a16="http://schemas.microsoft.com/office/drawing/2014/main" id="{709745AC-C05F-CC93-4F1D-5C82D84FE787}"/>
              </a:ext>
            </a:extLst>
          </p:cNvPr>
          <p:cNvPicPr>
            <a:picLocks noChangeAspect="1"/>
          </p:cNvPicPr>
          <p:nvPr/>
        </p:nvPicPr>
        <p:blipFill>
          <a:blip r:embed="rId2"/>
          <a:stretch>
            <a:fillRect/>
          </a:stretch>
        </p:blipFill>
        <p:spPr>
          <a:xfrm>
            <a:off x="8520546" y="2035463"/>
            <a:ext cx="2812472" cy="4158502"/>
          </a:xfrm>
          <a:prstGeom prst="rect">
            <a:avLst/>
          </a:prstGeom>
        </p:spPr>
      </p:pic>
    </p:spTree>
    <p:extLst>
      <p:ext uri="{BB962C8B-B14F-4D97-AF65-F5344CB8AC3E}">
        <p14:creationId xmlns:p14="http://schemas.microsoft.com/office/powerpoint/2010/main" val="3912000760"/>
      </p:ext>
    </p:extLst>
  </p:cSld>
  <p:clrMapOvr>
    <a:masterClrMapping/>
  </p:clrMapOvr>
  <p:transition>
    <p:fade/>
  </p:transition>
</p:sld>
</file>

<file path=ppt/theme/theme1.xml><?xml version="1.0" encoding="utf-8"?>
<a:theme xmlns:a="http://schemas.openxmlformats.org/drawingml/2006/main" name="Retrospec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1389</Words>
  <Application>Microsoft Macintosh PowerPoint</Application>
  <PresentationFormat>Widescreen</PresentationFormat>
  <Paragraphs>196</Paragraphs>
  <Slides>37</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Arial Rounded</vt:lpstr>
      <vt:lpstr>Calibri</vt:lpstr>
      <vt:lpstr>Courier New</vt:lpstr>
      <vt:lpstr>Noto Sans Symbols</vt:lpstr>
      <vt:lpstr>Times New Roman</vt:lpstr>
      <vt:lpstr>Retrospect</vt:lpstr>
      <vt:lpstr>School Digital Module 1/Step 1: History of Educational Marginalization</vt:lpstr>
      <vt:lpstr>4 Agreements of Courageous Conversations (Singleton, 2022)</vt:lpstr>
      <vt:lpstr>Community Agreements (Continued)</vt:lpstr>
      <vt:lpstr>PowerPoint Presentation</vt:lpstr>
      <vt:lpstr>The Reality  Persistent Inequities</vt:lpstr>
      <vt:lpstr>ICS Equity Step 1:  History of Marginalization and Current Educational Structures  Stepping Back to Move Forward</vt:lpstr>
      <vt:lpstr>History of Educational Marginalization Mid 1600’s to Mid 1900’s</vt:lpstr>
      <vt:lpstr>History of Educational Marginalization 1950’s to Present</vt:lpstr>
      <vt:lpstr>James Baldwin</vt:lpstr>
      <vt:lpstr>Two Consistent Factors Over 400 Years, Creates and Maintains Institutional Marginalization </vt:lpstr>
      <vt:lpstr> … We have created a Deficit-Based System.</vt:lpstr>
      <vt:lpstr>   What Our History Has Taught Us</vt:lpstr>
      <vt:lpstr>Maintaining a Normed Group of Students</vt:lpstr>
      <vt:lpstr>PowerPoint Presentation</vt:lpstr>
      <vt:lpstr>Create More Programs Under RtI</vt:lpstr>
      <vt:lpstr>PowerPoint Presentation</vt:lpstr>
      <vt:lpstr>PowerPoint Presentation</vt:lpstr>
      <vt:lpstr>Current “Inclusive” Service Delivery - Elementary</vt:lpstr>
      <vt:lpstr>School and District Leadership Teams Step 1 – Draw Educational School Structures</vt:lpstr>
      <vt:lpstr>School and District Leadership Teams Step 1 – Draw Educational School Structures (Continued)</vt:lpstr>
      <vt:lpstr>School and District Leadership Teams Step 1 – Draw Educational School Structures (Continued)</vt:lpstr>
      <vt:lpstr>PowerPoint Presentation</vt:lpstr>
      <vt:lpstr>Summary During Group Time</vt:lpstr>
      <vt:lpstr>Where Students Learn Matters</vt:lpstr>
      <vt:lpstr>PowerPoint Presentation</vt:lpstr>
      <vt:lpstr>Perceptions Matter</vt:lpstr>
      <vt:lpstr>Claude Steele: Stereotype Threat</vt:lpstr>
      <vt:lpstr>When have you experienced a Stereotype Threat or Lift?</vt:lpstr>
      <vt:lpstr>Our Educational Structures and Stereotype Threat/Lift</vt:lpstr>
      <vt:lpstr>What Our Educational History Has Taught Us</vt:lpstr>
      <vt:lpstr>What We Now Know</vt:lpstr>
      <vt:lpstr>Return to Your Team’s List of Challenges:</vt:lpstr>
      <vt:lpstr>“Good intention…</vt:lpstr>
      <vt:lpstr>Books/Videos About the History to Read/Watch</vt:lpstr>
      <vt:lpstr>Jeffery Robinson </vt:lpstr>
      <vt:lpstr>PowerPoint Presentation</vt:lpstr>
      <vt:lpstr>Thank you for your commitment to equity!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Comprehensive Systems for Equity Institute Part 1 </dc:title>
  <dc:subject/>
  <dc:creator/>
  <cp:keywords/>
  <dc:description/>
  <cp:lastModifiedBy>ICS Equity</cp:lastModifiedBy>
  <cp:revision>50</cp:revision>
  <dcterms:created xsi:type="dcterms:W3CDTF">2020-06-18T17:59:23Z</dcterms:created>
  <dcterms:modified xsi:type="dcterms:W3CDTF">2022-11-07T17:34:14Z</dcterms:modified>
  <cp:category/>
</cp:coreProperties>
</file>