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4539" r:id="rId2"/>
    <p:sldId id="4677" r:id="rId3"/>
    <p:sldId id="4678" r:id="rId4"/>
    <p:sldId id="467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84" r:id="rId19"/>
    <p:sldId id="285"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h0vEyIGzps7zfmRHzw3k6dmyTB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6F90A6-CD71-4C37-86DB-0E72939644EB}">
  <a:tblStyle styleId="{096F90A6-CD71-4C37-86DB-0E72939644E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9F9"/>
          </a:solidFill>
        </a:fill>
      </a:tcStyle>
    </a:wholeTbl>
    <a:band1H>
      <a:tcTxStyle/>
      <a:tcStyle>
        <a:tcBdr/>
        <a:fill>
          <a:solidFill>
            <a:srgbClr val="F2F2F2"/>
          </a:solidFill>
        </a:fill>
      </a:tcStyle>
    </a:band1H>
    <a:band2H>
      <a:tcTxStyle/>
      <a:tcStyle>
        <a:tcBdr/>
      </a:tcStyle>
    </a:band2H>
    <a:band1V>
      <a:tcTxStyle/>
      <a:tcStyle>
        <a:tcBdr/>
        <a:fill>
          <a:solidFill>
            <a:srgbClr val="F2F2F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p:restoredTop sz="94754"/>
  </p:normalViewPr>
  <p:slideViewPr>
    <p:cSldViewPr snapToGrid="0" snapToObjects="1">
      <p:cViewPr varScale="1">
        <p:scale>
          <a:sx n="102" d="100"/>
          <a:sy n="102" d="100"/>
        </p:scale>
        <p:origin x="9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625E8-D7AE-4ABE-BDBD-5E319CCA68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9E6B9C-598E-4C7C-A497-59B914E5F16A}">
      <dgm:prSet/>
      <dgm:spPr/>
      <dgm:t>
        <a:bodyPr/>
        <a:lstStyle/>
        <a:p>
          <a:pPr algn="ctr"/>
          <a:r>
            <a:rPr lang="en-US" dirty="0">
              <a:solidFill>
                <a:srgbClr val="3F3F3F"/>
              </a:solidFill>
            </a:rPr>
            <a:t>No blame, shame, judgment.</a:t>
          </a:r>
        </a:p>
      </dgm:t>
    </dgm:pt>
    <dgm:pt modelId="{E719BF97-0CAA-464A-B340-782591155DEB}" type="parTrans" cxnId="{959CBB39-A719-4BAC-B7B7-B54C09BF9965}">
      <dgm:prSet/>
      <dgm:spPr/>
      <dgm:t>
        <a:bodyPr/>
        <a:lstStyle/>
        <a:p>
          <a:endParaRPr lang="en-US"/>
        </a:p>
      </dgm:t>
    </dgm:pt>
    <dgm:pt modelId="{7F6D3865-E17C-44C8-8EAE-511D8550B214}" type="sibTrans" cxnId="{959CBB39-A719-4BAC-B7B7-B54C09BF9965}">
      <dgm:prSet/>
      <dgm:spPr/>
      <dgm:t>
        <a:bodyPr/>
        <a:lstStyle/>
        <a:p>
          <a:endParaRPr lang="en-US"/>
        </a:p>
      </dgm:t>
    </dgm:pt>
    <dgm:pt modelId="{71C2D100-1FC2-4660-ADEB-6C5677738683}">
      <dgm:prSet/>
      <dgm:spPr/>
      <dgm:t>
        <a:bodyPr/>
        <a:lstStyle/>
        <a:p>
          <a:pPr algn="ctr"/>
          <a:r>
            <a:rPr lang="en-US" dirty="0">
              <a:solidFill>
                <a:srgbClr val="3F3F3F"/>
              </a:solidFill>
            </a:rPr>
            <a:t>Equity work life-long, never ending, at individual &amp; organizational level.</a:t>
          </a:r>
        </a:p>
      </dgm:t>
    </dgm:pt>
    <dgm:pt modelId="{AA52FA8B-7309-48E5-9493-ED01B052CE7A}" type="parTrans" cxnId="{38563953-525E-4F28-8370-5E97843B0041}">
      <dgm:prSet/>
      <dgm:spPr/>
      <dgm:t>
        <a:bodyPr/>
        <a:lstStyle/>
        <a:p>
          <a:endParaRPr lang="en-US"/>
        </a:p>
      </dgm:t>
    </dgm:pt>
    <dgm:pt modelId="{5EACD85E-D220-4131-8997-1B8BB7BD44D7}" type="sibTrans" cxnId="{38563953-525E-4F28-8370-5E97843B0041}">
      <dgm:prSet/>
      <dgm:spPr/>
      <dgm:t>
        <a:bodyPr/>
        <a:lstStyle/>
        <a:p>
          <a:endParaRPr lang="en-US"/>
        </a:p>
      </dgm:t>
    </dgm:pt>
    <dgm:pt modelId="{318B1C60-B1BA-4B9A-BFF7-B5E6B53919F1}">
      <dgm:prSet/>
      <dgm:spPr/>
      <dgm:t>
        <a:bodyPr/>
        <a:lstStyle/>
        <a:p>
          <a:pPr algn="ctr"/>
          <a:r>
            <a:rPr lang="en-US" b="1" dirty="0">
              <a:solidFill>
                <a:srgbClr val="3F3F3F"/>
              </a:solidFill>
              <a:latin typeface="Calibri" panose="020F0502020204030204" pitchFamily="34" charset="0"/>
              <a:cs typeface="Calibri" panose="020F0502020204030204" pitchFamily="34" charset="0"/>
            </a:rPr>
            <a:t>“Collective Equity Capacity” </a:t>
          </a:r>
          <a:r>
            <a:rPr lang="en-US" dirty="0">
              <a:solidFill>
                <a:srgbClr val="3F3F3F"/>
              </a:solidFill>
              <a:latin typeface="Calibri" panose="020F0502020204030204" pitchFamily="34" charset="0"/>
              <a:cs typeface="Calibri" panose="020F0502020204030204" pitchFamily="34" charset="0"/>
            </a:rPr>
            <a:t>we are in this with you - mutual learning, challenging, growing together.</a:t>
          </a:r>
        </a:p>
      </dgm:t>
    </dgm:pt>
    <dgm:pt modelId="{3770E7B0-483D-44F4-B92F-5CCC6B909769}" type="parTrans" cxnId="{D030F2A3-354F-404C-95F5-811C479E1432}">
      <dgm:prSet/>
      <dgm:spPr/>
      <dgm:t>
        <a:bodyPr/>
        <a:lstStyle/>
        <a:p>
          <a:endParaRPr lang="en-US"/>
        </a:p>
      </dgm:t>
    </dgm:pt>
    <dgm:pt modelId="{753E75FA-CA56-4FEE-B8D3-9B13F144D902}" type="sibTrans" cxnId="{D030F2A3-354F-404C-95F5-811C479E1432}">
      <dgm:prSet/>
      <dgm:spPr/>
      <dgm:t>
        <a:bodyPr/>
        <a:lstStyle/>
        <a:p>
          <a:endParaRPr lang="en-US"/>
        </a:p>
      </dgm:t>
    </dgm:pt>
    <dgm:pt modelId="{151E7B54-B9D1-6E4F-B8B5-FA4DB46A17A7}" type="pres">
      <dgm:prSet presAssocID="{44B625E8-D7AE-4ABE-BDBD-5E319CCA68D1}" presName="linear" presStyleCnt="0">
        <dgm:presLayoutVars>
          <dgm:animLvl val="lvl"/>
          <dgm:resizeHandles val="exact"/>
        </dgm:presLayoutVars>
      </dgm:prSet>
      <dgm:spPr/>
    </dgm:pt>
    <dgm:pt modelId="{CCB35080-E41D-B243-8060-7A66ACC955BC}" type="pres">
      <dgm:prSet presAssocID="{6D9E6B9C-598E-4C7C-A497-59B914E5F16A}" presName="parentText" presStyleLbl="node1" presStyleIdx="0" presStyleCnt="3">
        <dgm:presLayoutVars>
          <dgm:chMax val="0"/>
          <dgm:bulletEnabled val="1"/>
        </dgm:presLayoutVars>
      </dgm:prSet>
      <dgm:spPr/>
    </dgm:pt>
    <dgm:pt modelId="{95C7ED40-4A8A-A844-80F4-7FBD79428CFA}" type="pres">
      <dgm:prSet presAssocID="{7F6D3865-E17C-44C8-8EAE-511D8550B214}" presName="spacer" presStyleCnt="0"/>
      <dgm:spPr/>
    </dgm:pt>
    <dgm:pt modelId="{51EDFE42-D5E0-7D41-AB8E-0FA1EE16AEA0}" type="pres">
      <dgm:prSet presAssocID="{71C2D100-1FC2-4660-ADEB-6C5677738683}" presName="parentText" presStyleLbl="node1" presStyleIdx="1" presStyleCnt="3">
        <dgm:presLayoutVars>
          <dgm:chMax val="0"/>
          <dgm:bulletEnabled val="1"/>
        </dgm:presLayoutVars>
      </dgm:prSet>
      <dgm:spPr/>
    </dgm:pt>
    <dgm:pt modelId="{69B1B2B7-17BF-C946-B625-E6C1C7A13269}" type="pres">
      <dgm:prSet presAssocID="{5EACD85E-D220-4131-8997-1B8BB7BD44D7}" presName="spacer" presStyleCnt="0"/>
      <dgm:spPr/>
    </dgm:pt>
    <dgm:pt modelId="{C0F33041-E519-AC45-BC93-0F749BCB62D5}" type="pres">
      <dgm:prSet presAssocID="{318B1C60-B1BA-4B9A-BFF7-B5E6B53919F1}" presName="parentText" presStyleLbl="node1" presStyleIdx="2" presStyleCnt="3">
        <dgm:presLayoutVars>
          <dgm:chMax val="0"/>
          <dgm:bulletEnabled val="1"/>
        </dgm:presLayoutVars>
      </dgm:prSet>
      <dgm:spPr/>
    </dgm:pt>
  </dgm:ptLst>
  <dgm:cxnLst>
    <dgm:cxn modelId="{959CBB39-A719-4BAC-B7B7-B54C09BF9965}" srcId="{44B625E8-D7AE-4ABE-BDBD-5E319CCA68D1}" destId="{6D9E6B9C-598E-4C7C-A497-59B914E5F16A}" srcOrd="0" destOrd="0" parTransId="{E719BF97-0CAA-464A-B340-782591155DEB}" sibTransId="{7F6D3865-E17C-44C8-8EAE-511D8550B214}"/>
    <dgm:cxn modelId="{E8F6DB3B-97F4-FB4E-80A8-E8755F763FBD}" type="presOf" srcId="{6D9E6B9C-598E-4C7C-A497-59B914E5F16A}" destId="{CCB35080-E41D-B243-8060-7A66ACC955BC}" srcOrd="0" destOrd="0" presId="urn:microsoft.com/office/officeart/2005/8/layout/vList2"/>
    <dgm:cxn modelId="{09832845-5C0E-174A-BF4A-8539EF3BE9B1}" type="presOf" srcId="{44B625E8-D7AE-4ABE-BDBD-5E319CCA68D1}" destId="{151E7B54-B9D1-6E4F-B8B5-FA4DB46A17A7}" srcOrd="0" destOrd="0" presId="urn:microsoft.com/office/officeart/2005/8/layout/vList2"/>
    <dgm:cxn modelId="{38563953-525E-4F28-8370-5E97843B0041}" srcId="{44B625E8-D7AE-4ABE-BDBD-5E319CCA68D1}" destId="{71C2D100-1FC2-4660-ADEB-6C5677738683}" srcOrd="1" destOrd="0" parTransId="{AA52FA8B-7309-48E5-9493-ED01B052CE7A}" sibTransId="{5EACD85E-D220-4131-8997-1B8BB7BD44D7}"/>
    <dgm:cxn modelId="{6D9A3D89-7A77-C24E-B8FE-8C951F7FBCBD}" type="presOf" srcId="{318B1C60-B1BA-4B9A-BFF7-B5E6B53919F1}" destId="{C0F33041-E519-AC45-BC93-0F749BCB62D5}" srcOrd="0" destOrd="0" presId="urn:microsoft.com/office/officeart/2005/8/layout/vList2"/>
    <dgm:cxn modelId="{D030F2A3-354F-404C-95F5-811C479E1432}" srcId="{44B625E8-D7AE-4ABE-BDBD-5E319CCA68D1}" destId="{318B1C60-B1BA-4B9A-BFF7-B5E6B53919F1}" srcOrd="2" destOrd="0" parTransId="{3770E7B0-483D-44F4-B92F-5CCC6B909769}" sibTransId="{753E75FA-CA56-4FEE-B8D3-9B13F144D902}"/>
    <dgm:cxn modelId="{3949A9D0-1F48-4045-B3FC-69FF6715166D}" type="presOf" srcId="{71C2D100-1FC2-4660-ADEB-6C5677738683}" destId="{51EDFE42-D5E0-7D41-AB8E-0FA1EE16AEA0}" srcOrd="0" destOrd="0" presId="urn:microsoft.com/office/officeart/2005/8/layout/vList2"/>
    <dgm:cxn modelId="{37C50850-6B0B-7D4B-A0B7-D9004B1B229A}" type="presParOf" srcId="{151E7B54-B9D1-6E4F-B8B5-FA4DB46A17A7}" destId="{CCB35080-E41D-B243-8060-7A66ACC955BC}" srcOrd="0" destOrd="0" presId="urn:microsoft.com/office/officeart/2005/8/layout/vList2"/>
    <dgm:cxn modelId="{2313F490-3751-B645-AF08-EB4A1D7608A6}" type="presParOf" srcId="{151E7B54-B9D1-6E4F-B8B5-FA4DB46A17A7}" destId="{95C7ED40-4A8A-A844-80F4-7FBD79428CFA}" srcOrd="1" destOrd="0" presId="urn:microsoft.com/office/officeart/2005/8/layout/vList2"/>
    <dgm:cxn modelId="{35EA8BC6-EBA0-3B41-A4FB-1B3B74D48AD5}" type="presParOf" srcId="{151E7B54-B9D1-6E4F-B8B5-FA4DB46A17A7}" destId="{51EDFE42-D5E0-7D41-AB8E-0FA1EE16AEA0}" srcOrd="2" destOrd="0" presId="urn:microsoft.com/office/officeart/2005/8/layout/vList2"/>
    <dgm:cxn modelId="{501649DF-4A7A-0A4F-9748-8A0169852BBB}" type="presParOf" srcId="{151E7B54-B9D1-6E4F-B8B5-FA4DB46A17A7}" destId="{69B1B2B7-17BF-C946-B625-E6C1C7A13269}" srcOrd="3" destOrd="0" presId="urn:microsoft.com/office/officeart/2005/8/layout/vList2"/>
    <dgm:cxn modelId="{0C8D7439-2C2B-1543-A64C-BF923CB828C6}" type="presParOf" srcId="{151E7B54-B9D1-6E4F-B8B5-FA4DB46A17A7}" destId="{C0F33041-E519-AC45-BC93-0F749BCB62D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35080-E41D-B243-8060-7A66ACC955BC}">
      <dsp:nvSpPr>
        <dsp:cNvPr id="0" name=""/>
        <dsp:cNvSpPr/>
      </dsp:nvSpPr>
      <dsp:spPr>
        <a:xfrm>
          <a:off x="0" y="21782"/>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3F3F3F"/>
              </a:solidFill>
            </a:rPr>
            <a:t>No blame, shame, judgment.</a:t>
          </a:r>
        </a:p>
      </dsp:txBody>
      <dsp:txXfrm>
        <a:off x="65432" y="87214"/>
        <a:ext cx="6482372" cy="1209517"/>
      </dsp:txXfrm>
    </dsp:sp>
    <dsp:sp modelId="{51EDFE42-D5E0-7D41-AB8E-0FA1EE16AEA0}">
      <dsp:nvSpPr>
        <dsp:cNvPr id="0" name=""/>
        <dsp:cNvSpPr/>
      </dsp:nvSpPr>
      <dsp:spPr>
        <a:xfrm>
          <a:off x="0" y="1431283"/>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3F3F3F"/>
              </a:solidFill>
            </a:rPr>
            <a:t>Equity work life-long, never ending, at individual &amp; organizational level.</a:t>
          </a:r>
        </a:p>
      </dsp:txBody>
      <dsp:txXfrm>
        <a:off x="65432" y="1496715"/>
        <a:ext cx="6482372" cy="1209517"/>
      </dsp:txXfrm>
    </dsp:sp>
    <dsp:sp modelId="{C0F33041-E519-AC45-BC93-0F749BCB62D5}">
      <dsp:nvSpPr>
        <dsp:cNvPr id="0" name=""/>
        <dsp:cNvSpPr/>
      </dsp:nvSpPr>
      <dsp:spPr>
        <a:xfrm>
          <a:off x="0" y="2840784"/>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3F3F3F"/>
              </a:solidFill>
              <a:latin typeface="Calibri" panose="020F0502020204030204" pitchFamily="34" charset="0"/>
              <a:cs typeface="Calibri" panose="020F0502020204030204" pitchFamily="34" charset="0"/>
            </a:rPr>
            <a:t>“Collective Equity Capacity” </a:t>
          </a:r>
          <a:r>
            <a:rPr lang="en-US" sz="2400" kern="1200" dirty="0">
              <a:solidFill>
                <a:srgbClr val="3F3F3F"/>
              </a:solidFill>
              <a:latin typeface="Calibri" panose="020F0502020204030204" pitchFamily="34" charset="0"/>
              <a:cs typeface="Calibri" panose="020F0502020204030204" pitchFamily="34" charset="0"/>
            </a:rPr>
            <a:t>we are in this with you - mutual learning, challenging, growing together.</a:t>
          </a:r>
        </a:p>
      </dsp:txBody>
      <dsp:txXfrm>
        <a:off x="65432" y="2906216"/>
        <a:ext cx="6482372" cy="12095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74" name="Google Shape;174;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cs typeface="Calibri" panose="020F0502020204030204" pitchFamily="34" charset="0"/>
              </a:rPr>
              <a:t>10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81" name="Google Shape;181;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cs typeface="Calibri" panose="020F0502020204030204" pitchFamily="34" charset="0"/>
              </a:rPr>
              <a:t>11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88" name="Google Shape;18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cs typeface="Calibri" panose="020F0502020204030204" pitchFamily="34" charset="0"/>
              </a:rPr>
              <a:t>12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95" name="Google Shape;19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latin typeface="Calibri" panose="020F0502020204030204" pitchFamily="34" charset="0"/>
                <a:cs typeface="Calibri" panose="020F0502020204030204" pitchFamily="34" charset="0"/>
              </a:rPr>
              <a:t>13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02" name="Google Shape;202;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09" name="Google Shape;20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6" name="Google Shape;30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2" name="Google Shape;31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1296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60" name="Google Shape;1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67" name="Google Shape;167;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cs typeface="Calibri" panose="020F0502020204030204" pitchFamily="34" charset="0"/>
              </a:rPr>
              <a:t>9</a:t>
            </a:fld>
            <a:endParaRPr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1"/>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400" b="1" i="0"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pPr marL="0" lvl="0" indent="0" algn="ctr" rtl="0">
              <a:spcBef>
                <a:spcPts val="0"/>
              </a:spcBef>
              <a:spcAft>
                <a:spcPts val="0"/>
              </a:spcAft>
              <a:buClr>
                <a:schemeClr val="dk1"/>
              </a:buClr>
              <a:buSzPts val="1100"/>
              <a:buFont typeface="Arial"/>
              <a:buNone/>
            </a:pPr>
            <a:endParaRPr b="0" i="0" dirty="0">
              <a:latin typeface="Calibri" panose="020F0502020204030204" pitchFamily="34" charset="0"/>
              <a:cs typeface="Calibri" panose="020F0502020204030204" pitchFamily="34" charset="0"/>
            </a:endParaRPr>
          </a:p>
        </p:txBody>
      </p:sp>
      <p:sp>
        <p:nvSpPr>
          <p:cNvPr id="18" name="Google Shape;18;p21"/>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0"/>
          <p:cNvSpPr txBox="1">
            <a:spLocks noGrp="1"/>
          </p:cNvSpPr>
          <p:nvPr>
            <p:ph type="body" idx="1"/>
          </p:nvPr>
        </p:nvSpPr>
        <p:spPr>
          <a:xfrm rot="5400000">
            <a:off x="4114799" y="-1171787"/>
            <a:ext cx="4023360" cy="100584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0"/>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1"/>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21</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p:txBody>
      </p:sp>
      <p:sp>
        <p:nvSpPr>
          <p:cNvPr id="87" name="Google Shape;87;p31"/>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p:txBody>
      </p:sp>
      <p:sp>
        <p:nvSpPr>
          <p:cNvPr id="88" name="Google Shape;88;p31"/>
          <p:cNvSpPr txBox="1">
            <a:spLocks noGrp="1"/>
          </p:cNvSpPr>
          <p:nvPr>
            <p:ph type="title"/>
          </p:nvPr>
        </p:nvSpPr>
        <p:spPr>
          <a:xfrm rot="5400000">
            <a:off x="7159402"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1"/>
          <p:cNvSpPr txBox="1">
            <a:spLocks noGrp="1"/>
          </p:cNvSpPr>
          <p:nvPr>
            <p:ph type="body" idx="1"/>
          </p:nvPr>
        </p:nvSpPr>
        <p:spPr>
          <a:xfrm rot="5400000">
            <a:off x="1825402"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2" name="Google Shape;92;p31"/>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2"/>
          <p:cNvSpPr txBox="1">
            <a:spLocks noGrp="1"/>
          </p:cNvSpPr>
          <p:nvPr>
            <p:ph type="body" idx="1"/>
          </p:nvPr>
        </p:nvSpPr>
        <p:spPr>
          <a:xfrm>
            <a:off x="1097280"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 name="Google Shape;22;p2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 name="Google Shape;25;p22"/>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3"/>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3"/>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24"/>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21</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p:txBody>
      </p:sp>
      <p:sp>
        <p:nvSpPr>
          <p:cNvPr id="33" name="Google Shape;33;p24"/>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p:txBody>
      </p:sp>
      <p:sp>
        <p:nvSpPr>
          <p:cNvPr id="34" name="Google Shape;34;p2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37" name="Google Shape;37;p24"/>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5"/>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21</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p:txBody>
      </p:sp>
      <p:sp>
        <p:nvSpPr>
          <p:cNvPr id="40" name="Google Shape;40;p25"/>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p:txBody>
      </p:sp>
      <p:sp>
        <p:nvSpPr>
          <p:cNvPr id="41" name="Google Shape;41;p25"/>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25"/>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cxnSp>
        <p:nvCxnSpPr>
          <p:cNvPr id="46" name="Google Shape;46;p25"/>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26"/>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26"/>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26"/>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8"/>
          <p:cNvSpPr/>
          <p:nvPr/>
        </p:nvSpPr>
        <p:spPr>
          <a:xfrm>
            <a:off x="18"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p:txBody>
      </p:sp>
      <p:sp>
        <p:nvSpPr>
          <p:cNvPr id="63" name="Google Shape;63;p28"/>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p:txBody>
      </p:sp>
      <p:sp>
        <p:nvSpPr>
          <p:cNvPr id="64" name="Google Shape;64;p2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2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7" name="Google Shape;67;p28"/>
          <p:cNvSpPr txBox="1">
            <a:spLocks noGrp="1"/>
          </p:cNvSpPr>
          <p:nvPr>
            <p:ph type="dt" idx="10"/>
          </p:nvPr>
        </p:nvSpPr>
        <p:spPr>
          <a:xfrm>
            <a:off x="465513" y="6459787"/>
            <a:ext cx="2618511"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9" name="Google Shape;69;p28"/>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2"/>
                </a:solidFill>
                <a:latin typeface="Calibri"/>
                <a:ea typeface="Calibri"/>
                <a:cs typeface="Calibri"/>
                <a:sym typeface="Calibri"/>
              </a:defRPr>
            </a:lvl1pPr>
            <a:lvl2pPr marL="0" marR="0" lvl="1" indent="0" algn="l" rtl="0">
              <a:spcBef>
                <a:spcPts val="0"/>
              </a:spcBef>
              <a:buNone/>
              <a:defRPr sz="1800">
                <a:solidFill>
                  <a:schemeClr val="dk2"/>
                </a:solidFill>
                <a:latin typeface="Calibri"/>
                <a:ea typeface="Calibri"/>
                <a:cs typeface="Calibri"/>
                <a:sym typeface="Calibri"/>
              </a:defRPr>
            </a:lvl2pPr>
            <a:lvl3pPr marL="0" marR="0" lvl="2" indent="0" algn="l" rtl="0">
              <a:spcBef>
                <a:spcPts val="0"/>
              </a:spcBef>
              <a:buNone/>
              <a:defRPr sz="1800">
                <a:solidFill>
                  <a:schemeClr val="dk2"/>
                </a:solidFill>
                <a:latin typeface="Calibri"/>
                <a:ea typeface="Calibri"/>
                <a:cs typeface="Calibri"/>
                <a:sym typeface="Calibri"/>
              </a:defRPr>
            </a:lvl3pPr>
            <a:lvl4pPr marL="0" marR="0" lvl="3" indent="0" algn="l" rtl="0">
              <a:spcBef>
                <a:spcPts val="0"/>
              </a:spcBef>
              <a:buNone/>
              <a:defRPr sz="1800">
                <a:solidFill>
                  <a:schemeClr val="dk2"/>
                </a:solidFill>
                <a:latin typeface="Calibri"/>
                <a:ea typeface="Calibri"/>
                <a:cs typeface="Calibri"/>
                <a:sym typeface="Calibri"/>
              </a:defRPr>
            </a:lvl4pPr>
            <a:lvl5pPr marL="0" marR="0" lvl="4" indent="0" algn="l" rtl="0">
              <a:spcBef>
                <a:spcPts val="0"/>
              </a:spcBef>
              <a:buNone/>
              <a:defRPr sz="1800">
                <a:solidFill>
                  <a:schemeClr val="dk2"/>
                </a:solidFill>
                <a:latin typeface="Calibri"/>
                <a:ea typeface="Calibri"/>
                <a:cs typeface="Calibri"/>
                <a:sym typeface="Calibri"/>
              </a:defRPr>
            </a:lvl5pPr>
            <a:lvl6pPr marL="0" marR="0" lvl="5" indent="0" algn="l" rtl="0">
              <a:spcBef>
                <a:spcPts val="0"/>
              </a:spcBef>
              <a:buNone/>
              <a:defRPr sz="1800">
                <a:solidFill>
                  <a:schemeClr val="dk2"/>
                </a:solidFill>
                <a:latin typeface="Calibri"/>
                <a:ea typeface="Calibri"/>
                <a:cs typeface="Calibri"/>
                <a:sym typeface="Calibri"/>
              </a:defRPr>
            </a:lvl6pPr>
            <a:lvl7pPr marL="0" marR="0" lvl="6" indent="0" algn="l" rtl="0">
              <a:spcBef>
                <a:spcPts val="0"/>
              </a:spcBef>
              <a:buNone/>
              <a:defRPr sz="1800">
                <a:solidFill>
                  <a:schemeClr val="dk2"/>
                </a:solidFill>
                <a:latin typeface="Calibri"/>
                <a:ea typeface="Calibri"/>
                <a:cs typeface="Calibri"/>
                <a:sym typeface="Calibri"/>
              </a:defRPr>
            </a:lvl7pPr>
            <a:lvl8pPr marL="0" marR="0" lvl="7" indent="0" algn="l" rtl="0">
              <a:spcBef>
                <a:spcPts val="0"/>
              </a:spcBef>
              <a:buNone/>
              <a:defRPr sz="1800">
                <a:solidFill>
                  <a:schemeClr val="dk2"/>
                </a:solidFill>
                <a:latin typeface="Calibri"/>
                <a:ea typeface="Calibri"/>
                <a:cs typeface="Calibri"/>
                <a:sym typeface="Calibri"/>
              </a:defRPr>
            </a:lvl8pPr>
            <a:lvl9pPr marL="0" marR="0" lvl="8" indent="0" algn="l" rtl="0">
              <a:spcBef>
                <a:spcPts val="0"/>
              </a:spcBef>
              <a:buNone/>
              <a:defRPr sz="18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9"/>
          <p:cNvSpPr/>
          <p:nvPr/>
        </p:nvSpPr>
        <p:spPr>
          <a:xfrm>
            <a:off x="1"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p:txBody>
      </p:sp>
      <p:sp>
        <p:nvSpPr>
          <p:cNvPr id="72" name="Google Shape;72;p29"/>
          <p:cNvSpPr/>
          <p:nvPr/>
        </p:nvSpPr>
        <p:spPr>
          <a:xfrm>
            <a:off x="17"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p:txBody>
      </p:sp>
      <p:sp>
        <p:nvSpPr>
          <p:cNvPr id="73" name="Google Shape;73;p29"/>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a:spLocks noGrp="1"/>
          </p:cNvSpPr>
          <p:nvPr>
            <p:ph type="pic" idx="2"/>
          </p:nvPr>
        </p:nvSpPr>
        <p:spPr>
          <a:xfrm>
            <a:off x="17" y="0"/>
            <a:ext cx="12191985" cy="4915076"/>
          </a:xfrm>
          <a:prstGeom prst="rect">
            <a:avLst/>
          </a:prstGeom>
          <a:solidFill>
            <a:srgbClr val="DFDFDF"/>
          </a:solid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dirty="0"/>
          </a:p>
        </p:txBody>
      </p:sp>
      <p:sp>
        <p:nvSpPr>
          <p:cNvPr id="75" name="Google Shape;75;p29"/>
          <p:cNvSpPr txBox="1">
            <a:spLocks noGrp="1"/>
          </p:cNvSpPr>
          <p:nvPr>
            <p:ph type="body" idx="1"/>
          </p:nvPr>
        </p:nvSpPr>
        <p:spPr>
          <a:xfrm>
            <a:off x="1097280" y="5907024"/>
            <a:ext cx="1011936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6" name="Google Shape;76;p29"/>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7" name="Google Shape;77;p29"/>
          <p:cNvSpPr txBox="1">
            <a:spLocks noGrp="1"/>
          </p:cNvSpPr>
          <p:nvPr>
            <p:ph type="ftr" idx="11"/>
          </p:nvPr>
        </p:nvSpPr>
        <p:spPr>
          <a:xfrm>
            <a:off x="404754" y="6475057"/>
            <a:ext cx="11443448" cy="307736"/>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b="0" i="0">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8" name="Google Shape;78;p29"/>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INFO@ICSEQUITY.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p:nvPr/>
        </p:nvSpPr>
        <p:spPr>
          <a:xfrm>
            <a:off x="-1" y="6416825"/>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13">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pPr marL="0" lvl="0" indent="0" algn="ctr" rtl="0">
              <a:spcBef>
                <a:spcPts val="0"/>
              </a:spcBef>
              <a:spcAft>
                <a:spcPts val="0"/>
              </a:spcAft>
              <a:buClr>
                <a:schemeClr val="dk1"/>
              </a:buClr>
              <a:buSzPts val="1100"/>
              <a:buFont typeface="Arial"/>
              <a:buNone/>
            </a:pPr>
            <a:endParaRPr sz="1300" b="0" i="0" dirty="0">
              <a:latin typeface="Calibri" panose="020F0502020204030204" pitchFamily="34" charset="0"/>
              <a:cs typeface="Calibri" panose="020F0502020204030204" pitchFamily="34" charset="0"/>
            </a:endParaRPr>
          </a:p>
        </p:txBody>
      </p:sp>
      <p:sp>
        <p:nvSpPr>
          <p:cNvPr id="11" name="Google Shape;11;p20"/>
          <p:cNvSpPr/>
          <p:nvPr/>
        </p:nvSpPr>
        <p:spPr>
          <a:xfrm>
            <a:off x="1" y="6357466"/>
            <a:ext cx="12192000" cy="65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p:txBody>
      </p:sp>
      <p:sp>
        <p:nvSpPr>
          <p:cNvPr id="12" name="Google Shape;12;p20"/>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1"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0"/>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dirty="0"/>
          </a:p>
        </p:txBody>
      </p:sp>
      <p:cxnSp>
        <p:nvCxnSpPr>
          <p:cNvPr id="14" name="Google Shape;14;p20"/>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2" name="Picture 1">
            <a:extLst>
              <a:ext uri="{FF2B5EF4-FFF2-40B4-BE49-F238E27FC236}">
                <a16:creationId xmlns:a16="http://schemas.microsoft.com/office/drawing/2014/main" id="{34FDA7E5-B2C1-B547-A793-FC4327A5F44F}"/>
              </a:ext>
            </a:extLst>
          </p:cNvPr>
          <p:cNvPicPr>
            <a:picLocks noChangeAspect="1"/>
          </p:cNvPicPr>
          <p:nvPr userDrawn="1"/>
        </p:nvPicPr>
        <p:blipFill>
          <a:blip r:embed="rId14"/>
          <a:stretch>
            <a:fillRect/>
          </a:stretch>
        </p:blipFill>
        <p:spPr>
          <a:xfrm>
            <a:off x="8554720" y="918985"/>
            <a:ext cx="2540000" cy="7366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4" name="Google Shape;94;p1"/>
          <p:cNvSpPr txBox="1">
            <a:spLocks noGrp="1"/>
          </p:cNvSpPr>
          <p:nvPr>
            <p:ph type="title"/>
          </p:nvPr>
        </p:nvSpPr>
        <p:spPr>
          <a:xfrm>
            <a:off x="1097280" y="286605"/>
            <a:ext cx="7432945" cy="1450757"/>
          </a:xfrm>
          <a:prstGeom prst="rect">
            <a:avLst/>
          </a:prstGeom>
          <a:noFill/>
          <a:ln>
            <a:noFill/>
          </a:ln>
        </p:spPr>
        <p:txBody>
          <a:bodyPr spcFirstLastPara="1" wrap="square" lIns="91425" tIns="45700" rIns="91425" bIns="45700" anchor="b" anchorCtr="0">
            <a:noAutofit/>
          </a:bodyPr>
          <a:lstStyle/>
          <a:p>
            <a:pPr lvl="0">
              <a:spcBef>
                <a:spcPts val="0"/>
              </a:spcBef>
              <a:buClr>
                <a:srgbClr val="262626"/>
              </a:buClr>
              <a:buSzPts val="6800"/>
            </a:pPr>
            <a:r>
              <a:rPr lang="en-US" sz="4000" dirty="0">
                <a:solidFill>
                  <a:srgbClr val="404040"/>
                </a:solidFill>
                <a:latin typeface="Calibri" panose="020F0502020204030204" pitchFamily="34" charset="0"/>
                <a:cs typeface="Calibri" panose="020F0502020204030204" pitchFamily="34" charset="0"/>
              </a:rPr>
              <a:t>School Digital Module 10/Step 10: Align Human Resource Systems</a:t>
            </a:r>
            <a:endParaRPr sz="4000" b="1" i="0" u="none" strike="noStrike" cap="none" dirty="0">
              <a:solidFill>
                <a:srgbClr val="404040"/>
              </a:solidFill>
              <a:latin typeface="Calibri" panose="020F0502020204030204" pitchFamily="34" charset="0"/>
              <a:cs typeface="Calibri" panose="020F0502020204030204" pitchFamily="34" charset="0"/>
              <a:sym typeface="Calibri"/>
            </a:endParaRPr>
          </a:p>
        </p:txBody>
      </p:sp>
      <p:sp>
        <p:nvSpPr>
          <p:cNvPr id="95" name="Google Shape;95;p1"/>
          <p:cNvSpPr txBox="1">
            <a:spLocks noGrp="1"/>
          </p:cNvSpPr>
          <p:nvPr>
            <p:ph type="body" idx="1"/>
          </p:nvPr>
        </p:nvSpPr>
        <p:spPr>
          <a:xfrm>
            <a:off x="6389342" y="3849912"/>
            <a:ext cx="5447754" cy="13249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400"/>
              <a:buFont typeface="Calibri"/>
              <a:buNone/>
            </a:pPr>
            <a:r>
              <a:rPr lang="en-US" sz="2400" b="0" i="0" u="none" strike="noStrike" cap="none" dirty="0">
                <a:solidFill>
                  <a:srgbClr val="404040"/>
                </a:solidFill>
                <a:latin typeface="Calibri"/>
                <a:ea typeface="Calibri"/>
                <a:cs typeface="Calibri"/>
                <a:sym typeface="Calibri"/>
              </a:rPr>
              <a:t>DR. ELISE M. FRATTURA (she/her/hers)</a:t>
            </a:r>
          </a:p>
          <a:p>
            <a:pPr marL="0" marR="0" lvl="0" indent="0" algn="l" rtl="0">
              <a:lnSpc>
                <a:spcPct val="100000"/>
              </a:lnSpc>
              <a:spcBef>
                <a:spcPts val="0"/>
              </a:spcBef>
              <a:spcAft>
                <a:spcPts val="0"/>
              </a:spcAft>
              <a:buClr>
                <a:schemeClr val="accent1"/>
              </a:buClr>
              <a:buSzPts val="2400"/>
              <a:buFont typeface="Calibri"/>
              <a:buNone/>
            </a:pPr>
            <a:r>
              <a:rPr lang="en-US" sz="2400" b="0" i="0" u="none" strike="noStrike" cap="none" dirty="0">
                <a:solidFill>
                  <a:srgbClr val="404040"/>
                </a:solidFill>
                <a:latin typeface="Calibri"/>
                <a:ea typeface="Calibri"/>
                <a:cs typeface="Calibri"/>
                <a:sym typeface="Calibri"/>
              </a:rPr>
              <a:t>DR. COLLEEN A. CAPPER (she/her/hers)</a:t>
            </a:r>
            <a:endParaRPr sz="2000" b="0" i="0" u="none" strike="noStrike" cap="none" dirty="0">
              <a:solidFill>
                <a:srgbClr val="404040"/>
              </a:solidFill>
              <a:latin typeface="Calibri"/>
              <a:ea typeface="Calibri"/>
              <a:cs typeface="Calibri"/>
              <a:sym typeface="Calibri"/>
            </a:endParaRPr>
          </a:p>
        </p:txBody>
      </p:sp>
      <p:sp>
        <p:nvSpPr>
          <p:cNvPr id="101" name="Google Shape;101;p1"/>
          <p:cNvSpPr/>
          <p:nvPr/>
        </p:nvSpPr>
        <p:spPr>
          <a:xfrm>
            <a:off x="1597572" y="2303049"/>
            <a:ext cx="9070428" cy="1154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dirty="0">
                <a:solidFill>
                  <a:srgbClr val="000000"/>
                </a:solidFill>
                <a:latin typeface="Calibri"/>
                <a:ea typeface="Calibri"/>
                <a:cs typeface="Calibri"/>
                <a:sym typeface="Calibri"/>
              </a:rPr>
            </a:br>
            <a:br>
              <a:rPr lang="en-US" sz="27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p:txBody>
      </p:sp>
      <p:pic>
        <p:nvPicPr>
          <p:cNvPr id="13" name="Google Shape;99;p1">
            <a:extLst>
              <a:ext uri="{FF2B5EF4-FFF2-40B4-BE49-F238E27FC236}">
                <a16:creationId xmlns:a16="http://schemas.microsoft.com/office/drawing/2014/main" id="{C2ABB6A8-A20F-954C-BD2B-6A59616A1D73}"/>
              </a:ext>
            </a:extLst>
          </p:cNvPr>
          <p:cNvPicPr preferRelativeResize="0"/>
          <p:nvPr/>
        </p:nvPicPr>
        <p:blipFill>
          <a:blip r:embed="rId3">
            <a:alphaModFix/>
          </a:blip>
          <a:stretch>
            <a:fillRect/>
          </a:stretch>
        </p:blipFill>
        <p:spPr>
          <a:xfrm>
            <a:off x="1236372" y="1893194"/>
            <a:ext cx="4896414" cy="39649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1097280" y="286605"/>
            <a:ext cx="7382841"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SzPts val="1100"/>
              <a:buFont typeface="Arial"/>
              <a:buNone/>
            </a:pPr>
            <a:r>
              <a:rPr lang="en-US" sz="4000" dirty="0">
                <a:solidFill>
                  <a:srgbClr val="404040"/>
                </a:solidFill>
              </a:rPr>
              <a:t>Sample Screening/Interview </a:t>
            </a:r>
            <a:br>
              <a:rPr lang="en-US" sz="4000" dirty="0">
                <a:solidFill>
                  <a:srgbClr val="404040"/>
                </a:solidFill>
              </a:rPr>
            </a:br>
            <a:r>
              <a:rPr lang="en-US" sz="4000" dirty="0">
                <a:solidFill>
                  <a:srgbClr val="404040"/>
                </a:solidFill>
              </a:rPr>
              <a:t>Questions Aligned to Equity </a:t>
            </a:r>
            <a:br>
              <a:rPr lang="en-US" sz="4000" dirty="0">
                <a:solidFill>
                  <a:srgbClr val="404040"/>
                </a:solidFill>
              </a:rPr>
            </a:br>
            <a:r>
              <a:rPr lang="en-US" sz="4000" dirty="0">
                <a:solidFill>
                  <a:srgbClr val="404040"/>
                </a:solidFill>
              </a:rPr>
              <a:t>Non-Negotiables</a:t>
            </a:r>
            <a:endParaRPr sz="4000" dirty="0">
              <a:solidFill>
                <a:srgbClr val="404040"/>
              </a:solidFill>
            </a:endParaRPr>
          </a:p>
        </p:txBody>
      </p:sp>
      <p:sp>
        <p:nvSpPr>
          <p:cNvPr id="177" name="Google Shape;177;p10"/>
          <p:cNvSpPr txBox="1">
            <a:spLocks noGrp="1"/>
          </p:cNvSpPr>
          <p:nvPr>
            <p:ph type="body" idx="1"/>
          </p:nvPr>
        </p:nvSpPr>
        <p:spPr>
          <a:xfrm>
            <a:off x="1097279"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2400"/>
              <a:buNone/>
            </a:pPr>
            <a:r>
              <a:rPr lang="en-US" sz="2400" dirty="0">
                <a:solidFill>
                  <a:srgbClr val="404040"/>
                </a:solidFill>
              </a:rPr>
              <a:t>4. In our district, we are working to educate students in proportionally represented, heterogeneous environments. We are working to eliminate tracking, ability grouping, and programs that pull students out of the classroom.  In your classroom, you will have students who are performing several grade levels above and students with significant intellectual disabilities, and across races, social classes, and language levels. How have you or how will you design lessons for this range of students? (Digital Modules/Steps 5, 6, 9, 10, 11, 12)</a:t>
            </a:r>
            <a:endParaRPr sz="2400" dirty="0">
              <a:solidFill>
                <a:srgbClr val="404040"/>
              </a:solidFill>
            </a:endParaRPr>
          </a:p>
          <a:p>
            <a:pPr marL="457200" lvl="0" indent="-228600" algn="l" rtl="0">
              <a:lnSpc>
                <a:spcPct val="90000"/>
              </a:lnSpc>
              <a:spcBef>
                <a:spcPts val="1200"/>
              </a:spcBef>
              <a:spcAft>
                <a:spcPts val="0"/>
              </a:spcAft>
              <a:buSzPts val="2400"/>
              <a:buNone/>
            </a:pPr>
            <a:endParaRPr sz="2400" dirty="0"/>
          </a:p>
          <a:p>
            <a:pPr marL="0" lvl="0" indent="0" algn="l" rtl="0">
              <a:lnSpc>
                <a:spcPct val="90000"/>
              </a:lnSpc>
              <a:spcBef>
                <a:spcPts val="1200"/>
              </a:spcBef>
              <a:spcAft>
                <a:spcPts val="200"/>
              </a:spcAft>
              <a:buSzPts val="2400"/>
              <a:buNone/>
            </a:pP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1097280" y="286605"/>
            <a:ext cx="7432358" cy="1450757"/>
          </a:xfrm>
          <a:prstGeom prst="rect">
            <a:avLst/>
          </a:prstGeom>
          <a:noFill/>
          <a:ln>
            <a:noFill/>
          </a:ln>
        </p:spPr>
        <p:txBody>
          <a:bodyPr spcFirstLastPara="1" wrap="square" lIns="91425" tIns="45700" rIns="91425" bIns="45700" anchor="b" anchorCtr="0">
            <a:noAutofit/>
          </a:bodyPr>
          <a:lstStyle/>
          <a:p>
            <a:pPr lvl="0">
              <a:buSzPts val="4800"/>
            </a:pPr>
            <a:r>
              <a:rPr lang="en-US" sz="3200" dirty="0">
                <a:solidFill>
                  <a:srgbClr val="404040"/>
                </a:solidFill>
              </a:rPr>
              <a:t>Sample Screening/Interview </a:t>
            </a:r>
            <a:br>
              <a:rPr lang="en-US" sz="3200" dirty="0">
                <a:solidFill>
                  <a:srgbClr val="404040"/>
                </a:solidFill>
              </a:rPr>
            </a:br>
            <a:r>
              <a:rPr lang="en-US" sz="3200" dirty="0">
                <a:solidFill>
                  <a:srgbClr val="404040"/>
                </a:solidFill>
              </a:rPr>
              <a:t>Questions Aligned to Equity </a:t>
            </a:r>
            <a:br>
              <a:rPr lang="en-US" sz="3200" dirty="0">
                <a:solidFill>
                  <a:srgbClr val="404040"/>
                </a:solidFill>
              </a:rPr>
            </a:br>
            <a:r>
              <a:rPr lang="en-US" sz="3200" dirty="0">
                <a:solidFill>
                  <a:srgbClr val="404040"/>
                </a:solidFill>
              </a:rPr>
              <a:t>Non-Negotiables</a:t>
            </a:r>
            <a:endParaRPr dirty="0"/>
          </a:p>
        </p:txBody>
      </p:sp>
      <p:sp>
        <p:nvSpPr>
          <p:cNvPr id="184" name="Google Shape;184;p11"/>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2400"/>
              <a:buNone/>
            </a:pPr>
            <a:r>
              <a:rPr lang="en-US" sz="2400" dirty="0">
                <a:solidFill>
                  <a:srgbClr val="404040"/>
                </a:solidFill>
              </a:rPr>
              <a:t>5. In our district, teachers work in co-plan to co-serve to co-learn teams to develop identity relevant and rigorous lessons for the heterogeneous classrooms they teach.  These teams are designed to build the capacity of all staff in the school to be able to teach all students.</a:t>
            </a:r>
            <a:endParaRPr sz="2400" dirty="0">
              <a:solidFill>
                <a:srgbClr val="404040"/>
              </a:solidFill>
            </a:endParaRPr>
          </a:p>
          <a:p>
            <a:pPr marL="0" lvl="0" indent="0" algn="l" rtl="0">
              <a:lnSpc>
                <a:spcPct val="90000"/>
              </a:lnSpc>
              <a:spcBef>
                <a:spcPts val="1200"/>
              </a:spcBef>
              <a:spcAft>
                <a:spcPts val="0"/>
              </a:spcAft>
              <a:buSzPts val="2400"/>
              <a:buNone/>
            </a:pPr>
            <a:r>
              <a:rPr lang="en-US" sz="2400" dirty="0">
                <a:solidFill>
                  <a:srgbClr val="404040"/>
                </a:solidFill>
              </a:rPr>
              <a:t>What teaching gifts for a range of students will you bring to this team?</a:t>
            </a:r>
            <a:endParaRPr sz="2400" dirty="0">
              <a:solidFill>
                <a:srgbClr val="404040"/>
              </a:solidFill>
            </a:endParaRPr>
          </a:p>
          <a:p>
            <a:pPr marL="0" lvl="0" indent="0" algn="l" rtl="0">
              <a:lnSpc>
                <a:spcPct val="90000"/>
              </a:lnSpc>
              <a:spcBef>
                <a:spcPts val="1200"/>
              </a:spcBef>
              <a:spcAft>
                <a:spcPts val="200"/>
              </a:spcAft>
              <a:buSzPts val="2400"/>
              <a:buNone/>
            </a:pPr>
            <a:r>
              <a:rPr lang="en-US" sz="2400" dirty="0">
                <a:solidFill>
                  <a:srgbClr val="404040"/>
                </a:solidFill>
              </a:rPr>
              <a:t>What challenges will you have with teaching a range of students and that you will look to the team to help build your capacity to do so? (Digital Modules/Steps 9, 10, 11, 12)</a:t>
            </a:r>
            <a:endParaRPr sz="2400" dirty="0">
              <a:solidFill>
                <a:srgbClr val="40404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sz="4000" dirty="0"/>
              <a:t>What to Look for in Responses</a:t>
            </a:r>
            <a:endParaRPr sz="4000" dirty="0"/>
          </a:p>
        </p:txBody>
      </p:sp>
      <p:sp>
        <p:nvSpPr>
          <p:cNvPr id="191" name="Google Shape;191;p12"/>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2400"/>
              <a:buNone/>
            </a:pPr>
            <a:r>
              <a:rPr lang="en-US" sz="2400" dirty="0">
                <a:solidFill>
                  <a:srgbClr val="404040"/>
                </a:solidFill>
              </a:rPr>
              <a:t>1. A clear understanding of how the district operationalizes equity. </a:t>
            </a:r>
            <a:endParaRPr sz="2400" dirty="0">
              <a:solidFill>
                <a:srgbClr val="404040"/>
              </a:solidFill>
            </a:endParaRPr>
          </a:p>
          <a:p>
            <a:pPr marL="0" lvl="0" indent="0" algn="l" rtl="0">
              <a:lnSpc>
                <a:spcPct val="90000"/>
              </a:lnSpc>
              <a:spcBef>
                <a:spcPts val="1200"/>
              </a:spcBef>
              <a:spcAft>
                <a:spcPts val="0"/>
              </a:spcAft>
              <a:buSzPts val="2400"/>
              <a:buNone/>
            </a:pPr>
            <a:r>
              <a:rPr lang="en-US" sz="2400" dirty="0">
                <a:solidFill>
                  <a:srgbClr val="404040"/>
                </a:solidFill>
              </a:rPr>
              <a:t>2. An ability to identify strengths and areas to grow to align with this mission.</a:t>
            </a:r>
            <a:endParaRPr sz="2400" dirty="0">
              <a:solidFill>
                <a:srgbClr val="404040"/>
              </a:solidFill>
            </a:endParaRPr>
          </a:p>
          <a:p>
            <a:pPr marL="0" lvl="0" indent="0" algn="l" rtl="0">
              <a:lnSpc>
                <a:spcPct val="90000"/>
              </a:lnSpc>
              <a:spcBef>
                <a:spcPts val="1200"/>
              </a:spcBef>
              <a:spcAft>
                <a:spcPts val="0"/>
              </a:spcAft>
              <a:buSzPts val="2400"/>
              <a:buNone/>
            </a:pPr>
            <a:r>
              <a:rPr lang="en-US" sz="2400" dirty="0">
                <a:solidFill>
                  <a:srgbClr val="404040"/>
                </a:solidFill>
              </a:rPr>
              <a:t>3. A sincere interest in wanting to work in such a district and a willingness to grow.</a:t>
            </a:r>
            <a:endParaRPr sz="2400" dirty="0">
              <a:solidFill>
                <a:srgbClr val="404040"/>
              </a:solidFill>
            </a:endParaRPr>
          </a:p>
          <a:p>
            <a:pPr marL="0" lvl="0" indent="0" algn="l" rtl="0">
              <a:lnSpc>
                <a:spcPct val="90000"/>
              </a:lnSpc>
              <a:spcBef>
                <a:spcPts val="1200"/>
              </a:spcBef>
              <a:spcAft>
                <a:spcPts val="0"/>
              </a:spcAft>
              <a:buSzPts val="2400"/>
              <a:buNone/>
            </a:pPr>
            <a:r>
              <a:rPr lang="en-US" sz="2400" dirty="0">
                <a:solidFill>
                  <a:srgbClr val="404040"/>
                </a:solidFill>
              </a:rPr>
              <a:t>Example - Speech pathologist for a high school. </a:t>
            </a:r>
            <a:endParaRPr sz="2400" dirty="0">
              <a:solidFill>
                <a:srgbClr val="404040"/>
              </a:solidFill>
            </a:endParaRPr>
          </a:p>
          <a:p>
            <a:pPr marL="0" lvl="0" indent="0" algn="l" rtl="0">
              <a:lnSpc>
                <a:spcPct val="90000"/>
              </a:lnSpc>
              <a:spcBef>
                <a:spcPts val="1200"/>
              </a:spcBef>
              <a:spcAft>
                <a:spcPts val="0"/>
              </a:spcAft>
              <a:buSzPts val="2400"/>
              <a:buNone/>
            </a:pPr>
            <a:r>
              <a:rPr lang="en-US" sz="2400" dirty="0">
                <a:solidFill>
                  <a:srgbClr val="404040"/>
                </a:solidFill>
              </a:rPr>
              <a:t>Principal - “In our school, we do not pull kids out for speech. If you work here, you will be a member of co-plan to co-serve teams to help students receive speech support throughout the day within their courses.”</a:t>
            </a:r>
            <a:endParaRPr sz="2400" dirty="0">
              <a:solidFill>
                <a:srgbClr val="404040"/>
              </a:solidFill>
            </a:endParaRPr>
          </a:p>
          <a:p>
            <a:pPr marL="0" lvl="0" indent="0" algn="l" rtl="0">
              <a:lnSpc>
                <a:spcPct val="90000"/>
              </a:lnSpc>
              <a:spcBef>
                <a:spcPts val="1200"/>
              </a:spcBef>
              <a:spcAft>
                <a:spcPts val="200"/>
              </a:spcAft>
              <a:buSzPts val="2400"/>
              <a:buNone/>
            </a:pPr>
            <a:r>
              <a:rPr lang="en-US" sz="2400" dirty="0">
                <a:solidFill>
                  <a:srgbClr val="404040"/>
                </a:solidFill>
              </a:rPr>
              <a:t>Speech Pathologist (recent grad) - “I was not trained to do this, but I am really interested and want to learn how.”  - The Principal hired this person.</a:t>
            </a:r>
            <a:endParaRPr sz="2400" dirty="0">
              <a:solidFill>
                <a:srgbClr val="40404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1097280" y="286605"/>
            <a:ext cx="7432358" cy="1450757"/>
          </a:xfrm>
          <a:prstGeom prst="rect">
            <a:avLst/>
          </a:prstGeom>
          <a:noFill/>
          <a:ln>
            <a:noFill/>
          </a:ln>
        </p:spPr>
        <p:txBody>
          <a:bodyPr spcFirstLastPara="1" wrap="square" lIns="91425" tIns="45700" rIns="91425" bIns="45700" anchor="b" anchorCtr="0">
            <a:noAutofit/>
          </a:bodyPr>
          <a:lstStyle/>
          <a:p>
            <a:pPr lvl="0">
              <a:buSzPts val="4800"/>
            </a:pPr>
            <a:r>
              <a:rPr lang="en-US" dirty="0"/>
              <a:t>What to Look for in Responses (Continued)</a:t>
            </a:r>
            <a:endParaRPr dirty="0"/>
          </a:p>
        </p:txBody>
      </p:sp>
      <p:sp>
        <p:nvSpPr>
          <p:cNvPr id="198" name="Google Shape;198;p13"/>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3600"/>
              <a:buNone/>
            </a:pPr>
            <a:r>
              <a:rPr lang="en-US" sz="3600" dirty="0">
                <a:solidFill>
                  <a:srgbClr val="404040"/>
                </a:solidFill>
                <a:latin typeface="Calibri" panose="020F0502020204030204" pitchFamily="34" charset="0"/>
                <a:cs typeface="Calibri" panose="020F0502020204030204" pitchFamily="34" charset="0"/>
              </a:rPr>
              <a:t>Cautions:</a:t>
            </a:r>
            <a:endParaRPr sz="36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1200"/>
              </a:spcBef>
              <a:spcAft>
                <a:spcPts val="0"/>
              </a:spcAft>
              <a:buSzPts val="3600"/>
              <a:buNone/>
            </a:pPr>
            <a:r>
              <a:rPr lang="en-US" sz="3600" dirty="0">
                <a:solidFill>
                  <a:srgbClr val="404040"/>
                </a:solidFill>
                <a:latin typeface="Calibri" panose="020F0502020204030204" pitchFamily="34" charset="0"/>
                <a:cs typeface="Calibri" panose="020F0502020204030204" pitchFamily="34" charset="0"/>
              </a:rPr>
              <a:t> 1. “I believe in a continuum of services”</a:t>
            </a:r>
            <a:endParaRPr sz="36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1200"/>
              </a:spcBef>
              <a:spcAft>
                <a:spcPts val="0"/>
              </a:spcAft>
              <a:buSzPts val="3600"/>
              <a:buNone/>
            </a:pPr>
            <a:r>
              <a:rPr lang="en-US" sz="3600" dirty="0">
                <a:solidFill>
                  <a:srgbClr val="404040"/>
                </a:solidFill>
                <a:latin typeface="Calibri" panose="020F0502020204030204" pitchFamily="34" charset="0"/>
                <a:cs typeface="Calibri" panose="020F0502020204030204" pitchFamily="34" charset="0"/>
              </a:rPr>
              <a:t>2. “We have to follow the IEP in how we serve students.”</a:t>
            </a:r>
            <a:endParaRPr sz="36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1200"/>
              </a:spcBef>
              <a:spcAft>
                <a:spcPts val="200"/>
              </a:spcAft>
              <a:buSzPts val="3600"/>
              <a:buNone/>
            </a:pPr>
            <a:r>
              <a:rPr lang="en-US" sz="3600" dirty="0">
                <a:solidFill>
                  <a:srgbClr val="404040"/>
                </a:solidFill>
                <a:latin typeface="Calibri" panose="020F0502020204030204" pitchFamily="34" charset="0"/>
                <a:cs typeface="Calibri" panose="020F0502020204030204" pitchFamily="34" charset="0"/>
              </a:rPr>
              <a:t>3. “The law (federal/state) says we must segregate students.”</a:t>
            </a:r>
            <a:endParaRPr sz="3600" dirty="0">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1097280" y="286605"/>
            <a:ext cx="7432945" cy="1450757"/>
          </a:xfrm>
          <a:prstGeom prst="rect">
            <a:avLst/>
          </a:prstGeom>
          <a:noFill/>
          <a:ln>
            <a:noFill/>
          </a:ln>
        </p:spPr>
        <p:txBody>
          <a:bodyPr spcFirstLastPara="1" wrap="square" lIns="91425" tIns="45700" rIns="91425" bIns="45700" anchor="b" anchorCtr="0">
            <a:noAutofit/>
          </a:bodyPr>
          <a:lstStyle/>
          <a:p>
            <a:pPr lvl="0">
              <a:buClr>
                <a:srgbClr val="55919A"/>
              </a:buClr>
              <a:buSzPts val="4800"/>
            </a:pPr>
            <a:r>
              <a:rPr lang="en-US" sz="4000" dirty="0">
                <a:solidFill>
                  <a:srgbClr val="404040"/>
                </a:solidFill>
              </a:rPr>
              <a:t>ICS Equity </a:t>
            </a:r>
            <a:br>
              <a:rPr lang="en-US" sz="4000" dirty="0">
                <a:solidFill>
                  <a:srgbClr val="404040"/>
                </a:solidFill>
              </a:rPr>
            </a:br>
            <a:r>
              <a:rPr lang="en-US" sz="4000" dirty="0">
                <a:solidFill>
                  <a:srgbClr val="404040"/>
                </a:solidFill>
              </a:rPr>
              <a:t>Digital Module 10/Step 10 –</a:t>
            </a:r>
            <a:br>
              <a:rPr lang="en-US" sz="4000" dirty="0">
                <a:solidFill>
                  <a:srgbClr val="404040"/>
                </a:solidFill>
              </a:rPr>
            </a:br>
            <a:r>
              <a:rPr lang="en-US" sz="4000" dirty="0">
                <a:solidFill>
                  <a:srgbClr val="404040"/>
                </a:solidFill>
              </a:rPr>
              <a:t>Align Human Resource Systems</a:t>
            </a:r>
            <a:endParaRPr sz="4000" dirty="0"/>
          </a:p>
        </p:txBody>
      </p:sp>
      <p:sp>
        <p:nvSpPr>
          <p:cNvPr id="205" name="Google Shape;205;p14"/>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3000"/>
              <a:buNone/>
            </a:pPr>
            <a:r>
              <a:rPr lang="en-US" sz="3000" dirty="0">
                <a:solidFill>
                  <a:srgbClr val="404040"/>
                </a:solidFill>
                <a:latin typeface="Calibri" panose="020F0502020204030204" pitchFamily="34" charset="0"/>
                <a:cs typeface="Calibri" panose="020F0502020204030204" pitchFamily="34" charset="0"/>
              </a:rPr>
              <a:t>Interview Team</a:t>
            </a:r>
            <a:endParaRPr sz="30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1200"/>
              </a:spcBef>
              <a:spcAft>
                <a:spcPts val="0"/>
              </a:spcAft>
              <a:buSzPts val="3000"/>
              <a:buNone/>
            </a:pPr>
            <a:r>
              <a:rPr lang="en-US" sz="3000" dirty="0">
                <a:solidFill>
                  <a:srgbClr val="404040"/>
                </a:solidFill>
                <a:latin typeface="Calibri" panose="020F0502020204030204" pitchFamily="34" charset="0"/>
                <a:cs typeface="Calibri" panose="020F0502020204030204" pitchFamily="34" charset="0"/>
              </a:rPr>
              <a:t>Proportionally represent your district (race, social class, disability, ELL, etc.) </a:t>
            </a:r>
            <a:endParaRPr sz="30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1200"/>
              </a:spcBef>
              <a:spcAft>
                <a:spcPts val="0"/>
              </a:spcAft>
              <a:buSzPts val="3000"/>
              <a:buNone/>
            </a:pPr>
            <a:r>
              <a:rPr lang="en-US" sz="3000" dirty="0">
                <a:solidFill>
                  <a:srgbClr val="404040"/>
                </a:solidFill>
                <a:latin typeface="Calibri" panose="020F0502020204030204" pitchFamily="34" charset="0"/>
                <a:cs typeface="Calibri" panose="020F0502020204030204" pitchFamily="34" charset="0"/>
              </a:rPr>
              <a:t>	- Bring in community members to increase diversity</a:t>
            </a:r>
            <a:endParaRPr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1200"/>
              </a:spcBef>
              <a:spcAft>
                <a:spcPts val="0"/>
              </a:spcAft>
              <a:buSzPts val="3000"/>
              <a:buNone/>
            </a:pPr>
            <a:r>
              <a:rPr lang="en-US" sz="3000" dirty="0">
                <a:solidFill>
                  <a:srgbClr val="404040"/>
                </a:solidFill>
                <a:latin typeface="Calibri" panose="020F0502020204030204" pitchFamily="34" charset="0"/>
                <a:cs typeface="Calibri" panose="020F0502020204030204" pitchFamily="34" charset="0"/>
              </a:rPr>
              <a:t>	- Continue work on our own identity development </a:t>
            </a:r>
            <a:endParaRPr sz="30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1200"/>
              </a:spcBef>
              <a:spcAft>
                <a:spcPts val="0"/>
              </a:spcAft>
              <a:buSzPts val="3000"/>
              <a:buNone/>
            </a:pPr>
            <a:endParaRPr sz="3000" b="1" dirty="0"/>
          </a:p>
          <a:p>
            <a:pPr marL="0" lvl="0" indent="0" algn="l" rtl="0">
              <a:lnSpc>
                <a:spcPct val="90000"/>
              </a:lnSpc>
              <a:spcBef>
                <a:spcPts val="1200"/>
              </a:spcBef>
              <a:spcAft>
                <a:spcPts val="200"/>
              </a:spcAft>
              <a:buSzPts val="3000"/>
              <a:buNone/>
            </a:pPr>
            <a:endParaRPr sz="3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1097280" y="286605"/>
            <a:ext cx="7370315" cy="1450757"/>
          </a:xfrm>
          <a:prstGeom prst="rect">
            <a:avLst/>
          </a:prstGeom>
          <a:noFill/>
          <a:ln>
            <a:noFill/>
          </a:ln>
        </p:spPr>
        <p:txBody>
          <a:bodyPr spcFirstLastPara="1" wrap="square" lIns="91425" tIns="45700" rIns="91425" bIns="45700" anchor="b" anchorCtr="0">
            <a:noAutofit/>
          </a:bodyPr>
          <a:lstStyle/>
          <a:p>
            <a:pPr lvl="0">
              <a:buClr>
                <a:srgbClr val="55919A"/>
              </a:buClr>
              <a:buSzPts val="4800"/>
            </a:pPr>
            <a:r>
              <a:rPr lang="en-US" sz="4000" dirty="0">
                <a:solidFill>
                  <a:srgbClr val="404040"/>
                </a:solidFill>
              </a:rPr>
              <a:t>ICS Equity </a:t>
            </a:r>
            <a:br>
              <a:rPr lang="en-US" sz="4000" dirty="0">
                <a:solidFill>
                  <a:srgbClr val="404040"/>
                </a:solidFill>
              </a:rPr>
            </a:br>
            <a:r>
              <a:rPr lang="en-US" sz="4000" dirty="0">
                <a:solidFill>
                  <a:srgbClr val="404040"/>
                </a:solidFill>
              </a:rPr>
              <a:t>Digital Module 10/Step 10 –</a:t>
            </a:r>
            <a:br>
              <a:rPr lang="en-US" sz="4000" dirty="0">
                <a:solidFill>
                  <a:srgbClr val="404040"/>
                </a:solidFill>
              </a:rPr>
            </a:br>
            <a:r>
              <a:rPr lang="en-US" sz="4000" dirty="0">
                <a:solidFill>
                  <a:srgbClr val="404040"/>
                </a:solidFill>
              </a:rPr>
              <a:t>Align Human Resource Systems</a:t>
            </a:r>
            <a:endParaRPr sz="4000" dirty="0"/>
          </a:p>
        </p:txBody>
      </p:sp>
      <p:sp>
        <p:nvSpPr>
          <p:cNvPr id="212" name="Google Shape;212;p15"/>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3000"/>
              <a:buNone/>
            </a:pPr>
            <a:r>
              <a:rPr lang="en-US" sz="3000" b="1" dirty="0">
                <a:solidFill>
                  <a:srgbClr val="404040"/>
                </a:solidFill>
              </a:rPr>
              <a:t>Activity:  Align Position Descriptions/Interview Questions to Equity Non-Negotiables (15 minutes)</a:t>
            </a:r>
            <a:endParaRPr dirty="0">
              <a:solidFill>
                <a:srgbClr val="404040"/>
              </a:solidFill>
            </a:endParaRPr>
          </a:p>
          <a:p>
            <a:pPr marL="0" lvl="0" indent="0" algn="l" rtl="0">
              <a:lnSpc>
                <a:spcPct val="90000"/>
              </a:lnSpc>
              <a:spcBef>
                <a:spcPts val="1200"/>
              </a:spcBef>
              <a:spcAft>
                <a:spcPts val="0"/>
              </a:spcAft>
              <a:buSzPts val="3000"/>
              <a:buNone/>
            </a:pPr>
            <a:endParaRPr sz="3000" b="1" dirty="0">
              <a:solidFill>
                <a:srgbClr val="404040"/>
              </a:solidFill>
            </a:endParaRPr>
          </a:p>
          <a:p>
            <a:pPr marL="0" lvl="0" indent="0" algn="l" rtl="0">
              <a:lnSpc>
                <a:spcPct val="90000"/>
              </a:lnSpc>
              <a:spcBef>
                <a:spcPts val="1200"/>
              </a:spcBef>
              <a:spcAft>
                <a:spcPts val="0"/>
              </a:spcAft>
              <a:buSzPts val="3000"/>
              <a:buNone/>
            </a:pPr>
            <a:r>
              <a:rPr lang="en-US" sz="3000" dirty="0">
                <a:solidFill>
                  <a:srgbClr val="404040"/>
                </a:solidFill>
              </a:rPr>
              <a:t>Edit/Revise a position description to align with the suggested Equity Non-Negotiables in Digital Module 5.</a:t>
            </a:r>
            <a:endParaRPr dirty="0">
              <a:solidFill>
                <a:srgbClr val="404040"/>
              </a:solidFill>
            </a:endParaRPr>
          </a:p>
          <a:p>
            <a:pPr marL="0" lvl="0" indent="0" algn="l" rtl="0">
              <a:lnSpc>
                <a:spcPct val="90000"/>
              </a:lnSpc>
              <a:spcBef>
                <a:spcPts val="1200"/>
              </a:spcBef>
              <a:spcAft>
                <a:spcPts val="0"/>
              </a:spcAft>
              <a:buSzPts val="3000"/>
              <a:buNone/>
            </a:pPr>
            <a:endParaRPr sz="3000" dirty="0">
              <a:solidFill>
                <a:srgbClr val="404040"/>
              </a:solidFill>
            </a:endParaRPr>
          </a:p>
          <a:p>
            <a:pPr marL="0" lvl="0" indent="0" algn="l" rtl="0">
              <a:lnSpc>
                <a:spcPct val="90000"/>
              </a:lnSpc>
              <a:spcBef>
                <a:spcPts val="1200"/>
              </a:spcBef>
              <a:spcAft>
                <a:spcPts val="0"/>
              </a:spcAft>
              <a:buSzPts val="3000"/>
              <a:buNone/>
            </a:pPr>
            <a:r>
              <a:rPr lang="en-US" sz="3000" dirty="0">
                <a:solidFill>
                  <a:srgbClr val="404040"/>
                </a:solidFill>
              </a:rPr>
              <a:t>Edit/revise the associated interview questions for this position based on the suggested equity non-negotiables.</a:t>
            </a:r>
            <a:endParaRPr sz="3000" dirty="0">
              <a:solidFill>
                <a:srgbClr val="404040"/>
              </a:solidFill>
            </a:endParaRPr>
          </a:p>
          <a:p>
            <a:pPr marL="0" lvl="0" indent="0" algn="l" rtl="0">
              <a:lnSpc>
                <a:spcPct val="90000"/>
              </a:lnSpc>
              <a:spcBef>
                <a:spcPts val="1200"/>
              </a:spcBef>
              <a:spcAft>
                <a:spcPts val="200"/>
              </a:spcAft>
              <a:buSzPts val="3000"/>
              <a:buNone/>
            </a:pPr>
            <a:endParaRPr sz="3000" b="1" dirty="0"/>
          </a:p>
        </p:txBody>
      </p:sp>
      <p:pic>
        <p:nvPicPr>
          <p:cNvPr id="2" name="Picture 1">
            <a:extLst>
              <a:ext uri="{FF2B5EF4-FFF2-40B4-BE49-F238E27FC236}">
                <a16:creationId xmlns:a16="http://schemas.microsoft.com/office/drawing/2014/main" id="{F0773F90-020C-D4DD-DEDB-43DD9C0EC868}"/>
              </a:ext>
            </a:extLst>
          </p:cNvPr>
          <p:cNvPicPr>
            <a:picLocks noChangeAspect="1"/>
          </p:cNvPicPr>
          <p:nvPr/>
        </p:nvPicPr>
        <p:blipFill>
          <a:blip r:embed="rId3"/>
          <a:stretch>
            <a:fillRect/>
          </a:stretch>
        </p:blipFill>
        <p:spPr>
          <a:xfrm>
            <a:off x="198784" y="172278"/>
            <a:ext cx="812660" cy="7462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7"/>
          <p:cNvSpPr txBox="1">
            <a:spLocks noGrp="1"/>
          </p:cNvSpPr>
          <p:nvPr>
            <p:ph type="title"/>
          </p:nvPr>
        </p:nvSpPr>
        <p:spPr>
          <a:xfrm>
            <a:off x="1097280" y="286605"/>
            <a:ext cx="7370315"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sz="4000" dirty="0"/>
              <a:t>Developing Our Collective Equity Capacity – 17 minutes</a:t>
            </a:r>
            <a:endParaRPr sz="4000" dirty="0"/>
          </a:p>
        </p:txBody>
      </p:sp>
      <p:sp>
        <p:nvSpPr>
          <p:cNvPr id="224" name="Google Shape;224;p1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400"/>
              </a:spcBef>
              <a:spcAft>
                <a:spcPts val="0"/>
              </a:spcAft>
              <a:buSzPts val="2600"/>
              <a:buNone/>
            </a:pPr>
            <a:r>
              <a:rPr lang="en-US" sz="1800" b="1" dirty="0">
                <a:solidFill>
                  <a:srgbClr val="404040"/>
                </a:solidFill>
              </a:rPr>
              <a:t>    In-Person on Sticky Notes:</a:t>
            </a:r>
            <a:endParaRPr sz="1800" dirty="0">
              <a:solidFill>
                <a:srgbClr val="404040"/>
              </a:solidFill>
            </a:endParaRPr>
          </a:p>
          <a:p>
            <a:pPr marL="384048" lvl="1" indent="-170180" algn="l" rtl="0">
              <a:lnSpc>
                <a:spcPct val="90000"/>
              </a:lnSpc>
              <a:spcBef>
                <a:spcPts val="400"/>
              </a:spcBef>
              <a:spcAft>
                <a:spcPts val="0"/>
              </a:spcAft>
              <a:buClr>
                <a:srgbClr val="404040"/>
              </a:buClr>
              <a:buSzPts val="2600"/>
              <a:buChar char="◦"/>
            </a:pPr>
            <a:r>
              <a:rPr lang="en-US" dirty="0">
                <a:solidFill>
                  <a:srgbClr val="404040"/>
                </a:solidFill>
                <a:latin typeface="Calibri"/>
                <a:ea typeface="Calibri"/>
                <a:cs typeface="Calibri"/>
                <a:sym typeface="Calibri"/>
              </a:rPr>
              <a:t>List each of your teaching/leadership gifts across a range of students one each on separate sticky notes and place on large paper by team</a:t>
            </a:r>
            <a:endParaRPr dirty="0">
              <a:solidFill>
                <a:srgbClr val="404040"/>
              </a:solidFill>
            </a:endParaRPr>
          </a:p>
          <a:p>
            <a:pPr marL="384048" lvl="1" indent="-170180" algn="l" rtl="0">
              <a:lnSpc>
                <a:spcPct val="90000"/>
              </a:lnSpc>
              <a:spcBef>
                <a:spcPts val="600"/>
              </a:spcBef>
              <a:spcAft>
                <a:spcPts val="0"/>
              </a:spcAft>
              <a:buClr>
                <a:srgbClr val="404040"/>
              </a:buClr>
              <a:buSzPts val="2600"/>
              <a:buChar char="◦"/>
            </a:pPr>
            <a:r>
              <a:rPr lang="en-US" dirty="0">
                <a:solidFill>
                  <a:srgbClr val="404040"/>
                </a:solidFill>
                <a:latin typeface="Calibri"/>
                <a:ea typeface="Calibri"/>
                <a:cs typeface="Calibri"/>
                <a:sym typeface="Calibri"/>
              </a:rPr>
              <a:t>List each of your teaching/leadership challenges across a range of students one each on separate stick notes and place on large paper by team.</a:t>
            </a:r>
            <a:endParaRPr dirty="0">
              <a:solidFill>
                <a:srgbClr val="404040"/>
              </a:solidFill>
            </a:endParaRPr>
          </a:p>
          <a:p>
            <a:pPr marL="384048" lvl="1" indent="-170180" algn="l" rtl="0">
              <a:lnSpc>
                <a:spcPct val="90000"/>
              </a:lnSpc>
              <a:spcBef>
                <a:spcPts val="600"/>
              </a:spcBef>
              <a:spcAft>
                <a:spcPts val="0"/>
              </a:spcAft>
              <a:buClr>
                <a:srgbClr val="404040"/>
              </a:buClr>
              <a:buSzPts val="2600"/>
              <a:buChar char="◦"/>
            </a:pPr>
            <a:r>
              <a:rPr lang="en-US" dirty="0">
                <a:solidFill>
                  <a:srgbClr val="404040"/>
                </a:solidFill>
                <a:latin typeface="Calibri"/>
                <a:ea typeface="Calibri"/>
                <a:cs typeface="Calibri"/>
                <a:sym typeface="Calibri"/>
              </a:rPr>
              <a:t>When everyone in each team has placed all their sticky notes on large paper – each team line up those gifts to counter those challenging areas </a:t>
            </a:r>
            <a:endParaRPr dirty="0">
              <a:solidFill>
                <a:srgbClr val="404040"/>
              </a:solidFill>
            </a:endParaRPr>
          </a:p>
          <a:p>
            <a:pPr marL="384048" lvl="1" indent="-170180" algn="l" rtl="0">
              <a:lnSpc>
                <a:spcPct val="90000"/>
              </a:lnSpc>
              <a:spcBef>
                <a:spcPts val="600"/>
              </a:spcBef>
              <a:spcAft>
                <a:spcPts val="0"/>
              </a:spcAft>
              <a:buClr>
                <a:srgbClr val="404040"/>
              </a:buClr>
              <a:buSzPts val="2600"/>
              <a:buChar char="◦"/>
            </a:pPr>
            <a:r>
              <a:rPr lang="en-US" dirty="0">
                <a:solidFill>
                  <a:srgbClr val="404040"/>
                </a:solidFill>
                <a:latin typeface="Calibri"/>
                <a:ea typeface="Calibri"/>
                <a:cs typeface="Calibri"/>
                <a:sym typeface="Calibri"/>
              </a:rPr>
              <a:t>Those challenges where the team believes they are without solution – discuss other options?</a:t>
            </a:r>
          </a:p>
          <a:p>
            <a:pPr marL="213868" lvl="1" indent="0">
              <a:spcBef>
                <a:spcPts val="600"/>
              </a:spcBef>
              <a:buClr>
                <a:srgbClr val="404040"/>
              </a:buClr>
              <a:buSzPts val="2600"/>
              <a:buNone/>
            </a:pPr>
            <a:br>
              <a:rPr lang="en-US" b="1" dirty="0">
                <a:solidFill>
                  <a:srgbClr val="404040"/>
                </a:solidFill>
              </a:rPr>
            </a:br>
            <a:r>
              <a:rPr lang="en-US" b="1" dirty="0">
                <a:solidFill>
                  <a:srgbClr val="404040"/>
                </a:solidFill>
              </a:rPr>
              <a:t>Virtually:</a:t>
            </a:r>
          </a:p>
          <a:p>
            <a:pPr marL="384048" lvl="1" indent="-170180">
              <a:spcBef>
                <a:spcPts val="600"/>
              </a:spcBef>
              <a:buClr>
                <a:srgbClr val="404040"/>
              </a:buClr>
              <a:buSzPts val="2600"/>
            </a:pPr>
            <a:r>
              <a:rPr lang="en-US" dirty="0">
                <a:solidFill>
                  <a:srgbClr val="404040"/>
                </a:solidFill>
              </a:rPr>
              <a:t>Independently, list your teaching/leadership gifts across a diverse normative. </a:t>
            </a:r>
          </a:p>
          <a:p>
            <a:pPr marL="384048" lvl="1" indent="-170180">
              <a:spcBef>
                <a:spcPts val="600"/>
              </a:spcBef>
              <a:buClr>
                <a:srgbClr val="404040"/>
              </a:buClr>
              <a:buSzPts val="2600"/>
            </a:pPr>
            <a:r>
              <a:rPr lang="en-US" dirty="0">
                <a:solidFill>
                  <a:srgbClr val="404040"/>
                </a:solidFill>
              </a:rPr>
              <a:t>List your teaching/leadership challenges across a diverse normative. </a:t>
            </a:r>
          </a:p>
          <a:p>
            <a:pPr marL="384048" lvl="1" indent="-170180">
              <a:spcBef>
                <a:spcPts val="600"/>
              </a:spcBef>
              <a:buClr>
                <a:srgbClr val="404040"/>
              </a:buClr>
              <a:buSzPts val="2600"/>
            </a:pPr>
            <a:r>
              <a:rPr lang="en-US" dirty="0">
                <a:solidFill>
                  <a:srgbClr val="404040"/>
                </a:solidFill>
              </a:rPr>
              <a:t>Can you identify places where your challenge can be supported by another’s gift and vice versa?</a:t>
            </a:r>
            <a:endParaRPr dirty="0">
              <a:solidFill>
                <a:srgbClr val="404040"/>
              </a:solidFill>
            </a:endParaRPr>
          </a:p>
        </p:txBody>
      </p:sp>
      <p:pic>
        <p:nvPicPr>
          <p:cNvPr id="2" name="Picture 1">
            <a:extLst>
              <a:ext uri="{FF2B5EF4-FFF2-40B4-BE49-F238E27FC236}">
                <a16:creationId xmlns:a16="http://schemas.microsoft.com/office/drawing/2014/main" id="{7B6EB348-78DE-23F5-CA75-42642A939D63}"/>
              </a:ext>
            </a:extLst>
          </p:cNvPr>
          <p:cNvPicPr>
            <a:picLocks noChangeAspect="1"/>
          </p:cNvPicPr>
          <p:nvPr/>
        </p:nvPicPr>
        <p:blipFill>
          <a:blip r:embed="rId3"/>
          <a:stretch>
            <a:fillRect/>
          </a:stretch>
        </p:blipFill>
        <p:spPr>
          <a:xfrm>
            <a:off x="198784" y="172278"/>
            <a:ext cx="812660" cy="746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07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5DD6243A-D15D-8346-A8B5-5A25241AC38A}"/>
              </a:ext>
            </a:extLst>
          </p:cNvPr>
          <p:cNvPicPr>
            <a:picLocks noChangeAspect="1"/>
          </p:cNvPicPr>
          <p:nvPr/>
        </p:nvPicPr>
        <p:blipFill>
          <a:blip r:embed="rId3"/>
          <a:stretch>
            <a:fillRect/>
          </a:stretch>
        </p:blipFill>
        <p:spPr>
          <a:xfrm>
            <a:off x="0" y="76356"/>
            <a:ext cx="12192000" cy="6781644"/>
          </a:xfrm>
          <a:prstGeom prst="rect">
            <a:avLst/>
          </a:prstGeom>
        </p:spPr>
      </p:pic>
      <p:sp>
        <p:nvSpPr>
          <p:cNvPr id="2" name="TextBox 1">
            <a:extLst>
              <a:ext uri="{FF2B5EF4-FFF2-40B4-BE49-F238E27FC236}">
                <a16:creationId xmlns:a16="http://schemas.microsoft.com/office/drawing/2014/main" id="{D30689A5-E883-7CB1-FD7E-35066907FB09}"/>
              </a:ext>
            </a:extLst>
          </p:cNvPr>
          <p:cNvSpPr txBox="1"/>
          <p:nvPr/>
        </p:nvSpPr>
        <p:spPr>
          <a:xfrm>
            <a:off x="7029637" y="2820847"/>
            <a:ext cx="2001629" cy="1200329"/>
          </a:xfrm>
          <a:prstGeom prst="rect">
            <a:avLst/>
          </a:prstGeom>
          <a:noFill/>
        </p:spPr>
        <p:txBody>
          <a:bodyPr wrap="square" rtlCol="0">
            <a:spAutoFit/>
          </a:bodyPr>
          <a:lstStyle/>
          <a:p>
            <a:pPr algn="ctr"/>
            <a:r>
              <a:rPr lang="en-US" sz="3600" b="1" dirty="0">
                <a:solidFill>
                  <a:srgbClr val="404040"/>
                </a:solidFill>
                <a:latin typeface="Calibri" panose="020F0502020204030204" pitchFamily="34" charset="0"/>
                <a:cs typeface="Calibri" panose="020F0502020204030204" pitchFamily="34" charset="0"/>
              </a:rPr>
              <a:t>8 minutes</a:t>
            </a:r>
          </a:p>
        </p:txBody>
      </p:sp>
      <p:pic>
        <p:nvPicPr>
          <p:cNvPr id="3" name="Picture 2">
            <a:extLst>
              <a:ext uri="{FF2B5EF4-FFF2-40B4-BE49-F238E27FC236}">
                <a16:creationId xmlns:a16="http://schemas.microsoft.com/office/drawing/2014/main" id="{27156383-DC80-CD65-0506-B0212EC999AD}"/>
              </a:ext>
            </a:extLst>
          </p:cNvPr>
          <p:cNvPicPr>
            <a:picLocks noChangeAspect="1"/>
          </p:cNvPicPr>
          <p:nvPr/>
        </p:nvPicPr>
        <p:blipFill>
          <a:blip r:embed="rId4"/>
          <a:stretch>
            <a:fillRect/>
          </a:stretch>
        </p:blipFill>
        <p:spPr>
          <a:xfrm>
            <a:off x="7234232" y="4021176"/>
            <a:ext cx="1592438" cy="1462397"/>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9"/>
          <p:cNvSpPr txBox="1">
            <a:spLocks noGrp="1"/>
          </p:cNvSpPr>
          <p:nvPr>
            <p:ph type="title"/>
          </p:nvPr>
        </p:nvSpPr>
        <p:spPr>
          <a:xfrm>
            <a:off x="1097279" y="721341"/>
            <a:ext cx="75438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lt1"/>
              </a:buClr>
              <a:buSzPts val="2430"/>
              <a:buFont typeface="Calibri"/>
              <a:buNone/>
            </a:pPr>
            <a:br>
              <a:rPr lang="en-US" sz="2430" dirty="0">
                <a:solidFill>
                  <a:schemeClr val="lt1"/>
                </a:solidFill>
              </a:rPr>
            </a:br>
            <a:r>
              <a:rPr lang="en-US" sz="3240" dirty="0">
                <a:solidFill>
                  <a:srgbClr val="404040"/>
                </a:solidFill>
              </a:rPr>
              <a:t>Thank you for your commitment to equity!</a:t>
            </a:r>
            <a:br>
              <a:rPr lang="en-US" sz="3240" dirty="0">
                <a:solidFill>
                  <a:schemeClr val="lt1"/>
                </a:solidFill>
              </a:rPr>
            </a:br>
            <a:endParaRPr sz="3240" dirty="0">
              <a:solidFill>
                <a:schemeClr val="lt1"/>
              </a:solidFill>
            </a:endParaRPr>
          </a:p>
        </p:txBody>
      </p:sp>
      <p:sp>
        <p:nvSpPr>
          <p:cNvPr id="309" name="Google Shape;309;p29"/>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p>
            <a:pPr marL="118871" lvl="0" indent="0" algn="l" rtl="0">
              <a:lnSpc>
                <a:spcPct val="90000"/>
              </a:lnSpc>
              <a:spcBef>
                <a:spcPts val="0"/>
              </a:spcBef>
              <a:spcAft>
                <a:spcPts val="0"/>
              </a:spcAft>
              <a:buSzPts val="3000"/>
              <a:buNone/>
            </a:pPr>
            <a:r>
              <a:rPr lang="en-US" sz="3000" dirty="0">
                <a:solidFill>
                  <a:srgbClr val="404040"/>
                </a:solidFill>
                <a:latin typeface="Calibri"/>
                <a:ea typeface="Calibri"/>
                <a:cs typeface="Calibri"/>
                <a:sym typeface="Calibri"/>
              </a:rPr>
              <a:t>FEEDBACK CARDS</a:t>
            </a:r>
            <a:endParaRPr dirty="0">
              <a:solidFill>
                <a:srgbClr val="404040"/>
              </a:solidFill>
            </a:endParaRPr>
          </a:p>
          <a:p>
            <a:pPr marL="118871" lvl="0" indent="0" algn="l" rtl="0">
              <a:lnSpc>
                <a:spcPct val="90000"/>
              </a:lnSpc>
              <a:spcBef>
                <a:spcPts val="1400"/>
              </a:spcBef>
              <a:spcAft>
                <a:spcPts val="0"/>
              </a:spcAft>
              <a:buSzPts val="3000"/>
              <a:buNone/>
            </a:pPr>
            <a:r>
              <a:rPr lang="en-US" sz="3000" dirty="0">
                <a:solidFill>
                  <a:srgbClr val="404040"/>
                </a:solidFill>
                <a:latin typeface="Calibri"/>
                <a:ea typeface="Calibri"/>
                <a:cs typeface="Calibri"/>
                <a:sym typeface="Calibri"/>
              </a:rPr>
              <a:t>1.  What resonated?</a:t>
            </a:r>
            <a:endParaRPr dirty="0">
              <a:solidFill>
                <a:srgbClr val="404040"/>
              </a:solidFill>
            </a:endParaRPr>
          </a:p>
          <a:p>
            <a:pPr marL="633222" lvl="0" indent="-323850" algn="l" rtl="0">
              <a:lnSpc>
                <a:spcPct val="90000"/>
              </a:lnSpc>
              <a:spcBef>
                <a:spcPts val="1400"/>
              </a:spcBef>
              <a:spcAft>
                <a:spcPts val="0"/>
              </a:spcAft>
              <a:buSzPts val="3000"/>
              <a:buNone/>
            </a:pPr>
            <a:endParaRPr sz="3000" dirty="0">
              <a:latin typeface="Calibri"/>
              <a:ea typeface="Calibri"/>
              <a:cs typeface="Calibri"/>
              <a:sym typeface="Calibri"/>
            </a:endParaRPr>
          </a:p>
          <a:p>
            <a:pPr marL="118871" lvl="0" indent="0" algn="l" rtl="0">
              <a:lnSpc>
                <a:spcPct val="90000"/>
              </a:lnSpc>
              <a:spcBef>
                <a:spcPts val="1400"/>
              </a:spcBef>
              <a:spcAft>
                <a:spcPts val="0"/>
              </a:spcAft>
              <a:buSzPts val="2000"/>
              <a:buNone/>
            </a:pPr>
            <a:endParaRPr dirty="0"/>
          </a:p>
          <a:p>
            <a:pPr marL="118871" lvl="0" indent="0" algn="l" rtl="0">
              <a:lnSpc>
                <a:spcPct val="90000"/>
              </a:lnSpc>
              <a:spcBef>
                <a:spcPts val="1400"/>
              </a:spcBef>
              <a:spcAft>
                <a:spcPts val="0"/>
              </a:spcAft>
              <a:buSzPts val="20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07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0"/>
          <p:cNvSpPr txBox="1">
            <a:spLocks noGrp="1"/>
          </p:cNvSpPr>
          <p:nvPr>
            <p:ph type="title"/>
          </p:nvPr>
        </p:nvSpPr>
        <p:spPr>
          <a:xfrm>
            <a:off x="1097279" y="745810"/>
            <a:ext cx="75438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lt1"/>
              </a:buClr>
              <a:buSzPts val="2430"/>
              <a:buFont typeface="Calibri"/>
              <a:buNone/>
            </a:pPr>
            <a:br>
              <a:rPr lang="en-US" sz="2430" dirty="0">
                <a:solidFill>
                  <a:srgbClr val="404040"/>
                </a:solidFill>
              </a:rPr>
            </a:br>
            <a:r>
              <a:rPr lang="en-US" sz="3240" dirty="0">
                <a:solidFill>
                  <a:srgbClr val="404040"/>
                </a:solidFill>
              </a:rPr>
              <a:t>Thank you for your commitment to equity!</a:t>
            </a:r>
            <a:br>
              <a:rPr lang="en-US" sz="3240" dirty="0">
                <a:solidFill>
                  <a:srgbClr val="404040"/>
                </a:solidFill>
              </a:rPr>
            </a:br>
            <a:endParaRPr sz="3240" dirty="0">
              <a:solidFill>
                <a:srgbClr val="404040"/>
              </a:solidFill>
            </a:endParaRPr>
          </a:p>
        </p:txBody>
      </p:sp>
      <p:sp>
        <p:nvSpPr>
          <p:cNvPr id="315" name="Google Shape;315;p30"/>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p>
            <a:pPr marL="118871" lvl="0" indent="0" algn="l" rtl="0">
              <a:lnSpc>
                <a:spcPct val="90000"/>
              </a:lnSpc>
              <a:spcBef>
                <a:spcPts val="0"/>
              </a:spcBef>
              <a:spcAft>
                <a:spcPts val="0"/>
              </a:spcAft>
              <a:buSzPts val="3000"/>
              <a:buNone/>
            </a:pPr>
            <a:r>
              <a:rPr lang="en-US" sz="3000" dirty="0">
                <a:solidFill>
                  <a:srgbClr val="404040"/>
                </a:solidFill>
                <a:latin typeface="Calibri"/>
                <a:ea typeface="Calibri"/>
                <a:cs typeface="Calibri"/>
                <a:sym typeface="Calibri"/>
              </a:rPr>
              <a:t>FEEDBACK CARDS </a:t>
            </a:r>
            <a:endParaRPr dirty="0">
              <a:solidFill>
                <a:srgbClr val="404040"/>
              </a:solidFill>
            </a:endParaRPr>
          </a:p>
          <a:p>
            <a:pPr marL="118871" lvl="0" indent="0" algn="l" rtl="0">
              <a:lnSpc>
                <a:spcPct val="90000"/>
              </a:lnSpc>
              <a:spcBef>
                <a:spcPts val="1400"/>
              </a:spcBef>
              <a:spcAft>
                <a:spcPts val="0"/>
              </a:spcAft>
              <a:buSzPts val="3000"/>
              <a:buNone/>
            </a:pPr>
            <a:r>
              <a:rPr lang="en-US" sz="3000" dirty="0">
                <a:solidFill>
                  <a:srgbClr val="404040"/>
                </a:solidFill>
                <a:latin typeface="Calibri"/>
                <a:ea typeface="Calibri"/>
                <a:cs typeface="Calibri"/>
                <a:sym typeface="Calibri"/>
              </a:rPr>
              <a:t>2.  What gives you pause? </a:t>
            </a:r>
            <a:endParaRPr dirty="0">
              <a:solidFill>
                <a:srgbClr val="404040"/>
              </a:solidFill>
            </a:endParaRPr>
          </a:p>
          <a:p>
            <a:pPr marL="118871" lvl="0" indent="0" algn="l" rtl="0">
              <a:lnSpc>
                <a:spcPct val="90000"/>
              </a:lnSpc>
              <a:spcBef>
                <a:spcPts val="1400"/>
              </a:spcBef>
              <a:spcAft>
                <a:spcPts val="0"/>
              </a:spcAft>
              <a:buSzPts val="2000"/>
              <a:buNone/>
            </a:pPr>
            <a:endParaRPr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07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1215025" y="515205"/>
            <a:ext cx="7240043" cy="116783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5919A"/>
              </a:buClr>
              <a:buSzPts val="3959"/>
              <a:buFont typeface="Calibri"/>
              <a:buNone/>
            </a:pPr>
            <a:r>
              <a:rPr lang="en-US" sz="3959" dirty="0"/>
              <a:t>4 Agreements of Courageous Conversations </a:t>
            </a:r>
            <a:r>
              <a:rPr lang="en-US" sz="2790" dirty="0"/>
              <a:t>(Singleton, 2022)</a:t>
            </a:r>
            <a:endParaRPr dirty="0"/>
          </a:p>
        </p:txBody>
      </p:sp>
      <p:sp>
        <p:nvSpPr>
          <p:cNvPr id="141" name="Google Shape;141;p5"/>
          <p:cNvSpPr txBox="1">
            <a:spLocks noGrp="1"/>
          </p:cNvSpPr>
          <p:nvPr>
            <p:ph type="body" idx="2"/>
          </p:nvPr>
        </p:nvSpPr>
        <p:spPr>
          <a:xfrm>
            <a:off x="6153150" y="2187178"/>
            <a:ext cx="4281018" cy="4155617"/>
          </a:xfrm>
          <a:prstGeom prst="rect">
            <a:avLst/>
          </a:prstGeom>
          <a:noFill/>
          <a:ln>
            <a:noFill/>
          </a:ln>
        </p:spPr>
        <p:txBody>
          <a:bodyPr spcFirstLastPara="1" wrap="square" lIns="0" tIns="45700" rIns="0" bIns="45700" anchor="t" anchorCtr="0">
            <a:normAutofit fontScale="92500"/>
          </a:bodyPr>
          <a:lstStyle/>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Experience discomfort</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Stay engaged</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Speak your truth</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Expect and accept non-closure</a:t>
            </a:r>
            <a:endParaRPr dirty="0"/>
          </a:p>
          <a:p>
            <a:pPr marL="91440" lvl="0" indent="0" algn="l" rtl="0">
              <a:lnSpc>
                <a:spcPct val="90000"/>
              </a:lnSpc>
              <a:spcBef>
                <a:spcPts val="1400"/>
              </a:spcBef>
              <a:spcAft>
                <a:spcPts val="0"/>
              </a:spcAft>
              <a:buSzPts val="2000"/>
              <a:buNone/>
            </a:pPr>
            <a:endParaRPr dirty="0"/>
          </a:p>
          <a:p>
            <a:pPr marL="91440" lvl="0" indent="-91440" algn="l" rtl="0">
              <a:lnSpc>
                <a:spcPct val="90000"/>
              </a:lnSpc>
              <a:spcBef>
                <a:spcPts val="1400"/>
              </a:spcBef>
              <a:spcAft>
                <a:spcPts val="0"/>
              </a:spcAft>
              <a:buSzPts val="2000"/>
              <a:buFont typeface="Noto Sans Symbols"/>
              <a:buNone/>
            </a:pPr>
            <a:endParaRPr dirty="0"/>
          </a:p>
        </p:txBody>
      </p:sp>
      <p:pic>
        <p:nvPicPr>
          <p:cNvPr id="142" name="Google Shape;142;p5"/>
          <p:cNvPicPr preferRelativeResize="0"/>
          <p:nvPr/>
        </p:nvPicPr>
        <p:blipFill rotWithShape="1">
          <a:blip r:embed="rId3">
            <a:alphaModFix/>
          </a:blip>
          <a:srcRect/>
          <a:stretch/>
        </p:blipFill>
        <p:spPr>
          <a:xfrm>
            <a:off x="2361606" y="2603178"/>
            <a:ext cx="3438525" cy="30522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212619" y="845116"/>
            <a:ext cx="7204871" cy="836343"/>
          </a:xfrm>
          <a:prstGeom prst="rect">
            <a:avLst/>
          </a:prstGeom>
          <a:noFill/>
          <a:ln>
            <a:noFill/>
          </a:ln>
        </p:spPr>
        <p:txBody>
          <a:bodyPr spcFirstLastPara="1" wrap="square" lIns="91425" tIns="45700" rIns="91425" bIns="45700" anchor="b" anchorCtr="0">
            <a:noAutofit/>
          </a:bodyPr>
          <a:lstStyle/>
          <a:p>
            <a:pPr lvl="0">
              <a:buClr>
                <a:srgbClr val="55919A"/>
              </a:buClr>
              <a:buSzPts val="4000"/>
            </a:pPr>
            <a:r>
              <a:rPr lang="en-US" sz="4400" dirty="0"/>
              <a:t>Community Agreements (Continued)</a:t>
            </a:r>
            <a:endParaRPr sz="4400" dirty="0"/>
          </a:p>
        </p:txBody>
      </p:sp>
      <p:pic>
        <p:nvPicPr>
          <p:cNvPr id="150" name="Google Shape;150;p6"/>
          <p:cNvPicPr preferRelativeResize="0"/>
          <p:nvPr/>
        </p:nvPicPr>
        <p:blipFill rotWithShape="1">
          <a:blip r:embed="rId3">
            <a:alphaModFix/>
          </a:blip>
          <a:srcRect/>
          <a:stretch/>
        </p:blipFill>
        <p:spPr>
          <a:xfrm>
            <a:off x="695470" y="1903543"/>
            <a:ext cx="3759200" cy="4015733"/>
          </a:xfrm>
          <a:prstGeom prst="rect">
            <a:avLst/>
          </a:prstGeom>
          <a:noFill/>
          <a:ln>
            <a:noFill/>
          </a:ln>
        </p:spPr>
      </p:pic>
      <p:graphicFrame>
        <p:nvGraphicFramePr>
          <p:cNvPr id="152" name="Google Shape;149;p6">
            <a:extLst>
              <a:ext uri="{FF2B5EF4-FFF2-40B4-BE49-F238E27FC236}">
                <a16:creationId xmlns:a16="http://schemas.microsoft.com/office/drawing/2014/main" id="{6F0C80AD-66C2-4403-A9CC-5408D7C4BE20}"/>
              </a:ext>
            </a:extLst>
          </p:cNvPr>
          <p:cNvGraphicFramePr/>
          <p:nvPr/>
        </p:nvGraphicFramePr>
        <p:xfrm>
          <a:off x="4668982" y="1809936"/>
          <a:ext cx="6613236" cy="42029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1031620" y="2428020"/>
            <a:ext cx="9070428" cy="11541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b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br>
            <a:br>
              <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52DDC841-9089-AEAF-0E48-D37A605C1639}"/>
              </a:ext>
            </a:extLst>
          </p:cNvPr>
          <p:cNvPicPr>
            <a:picLocks noChangeAspect="1"/>
          </p:cNvPicPr>
          <p:nvPr/>
        </p:nvPicPr>
        <p:blipFill>
          <a:blip r:embed="rId3"/>
          <a:stretch>
            <a:fillRect/>
          </a:stretch>
        </p:blipFill>
        <p:spPr>
          <a:xfrm>
            <a:off x="158750" y="649266"/>
            <a:ext cx="8216900" cy="5334000"/>
          </a:xfrm>
          <a:prstGeom prst="rect">
            <a:avLst/>
          </a:prstGeom>
        </p:spPr>
      </p:pic>
    </p:spTree>
    <p:extLst>
      <p:ext uri="{BB962C8B-B14F-4D97-AF65-F5344CB8AC3E}">
        <p14:creationId xmlns:p14="http://schemas.microsoft.com/office/powerpoint/2010/main" val="109135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body" idx="1"/>
          </p:nvPr>
        </p:nvSpPr>
        <p:spPr>
          <a:xfrm>
            <a:off x="1097274" y="1737400"/>
            <a:ext cx="8887200" cy="4351200"/>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1400"/>
              </a:spcBef>
              <a:spcAft>
                <a:spcPts val="0"/>
              </a:spcAft>
              <a:buSzPts val="2800"/>
              <a:buNone/>
            </a:pPr>
            <a:r>
              <a:rPr lang="en-US" sz="2800" dirty="0">
                <a:solidFill>
                  <a:srgbClr val="404040"/>
                </a:solidFill>
              </a:rPr>
              <a:t>Align HR to Equity Non-Negotiables</a:t>
            </a:r>
            <a:endParaRPr sz="2800" dirty="0">
              <a:solidFill>
                <a:srgbClr val="404040"/>
              </a:solidFill>
            </a:endParaRPr>
          </a:p>
          <a:p>
            <a:pPr marL="91440" lvl="0" indent="0" algn="l" rtl="0">
              <a:lnSpc>
                <a:spcPct val="90000"/>
              </a:lnSpc>
              <a:spcBef>
                <a:spcPts val="1400"/>
              </a:spcBef>
              <a:spcAft>
                <a:spcPts val="0"/>
              </a:spcAft>
              <a:buSzPts val="2800"/>
              <a:buNone/>
            </a:pPr>
            <a:r>
              <a:rPr lang="en-US" sz="2800" dirty="0">
                <a:solidFill>
                  <a:srgbClr val="404040"/>
                </a:solidFill>
              </a:rPr>
              <a:t>- Position Description</a:t>
            </a:r>
            <a:endParaRPr sz="2800" dirty="0">
              <a:solidFill>
                <a:srgbClr val="404040"/>
              </a:solidFill>
            </a:endParaRPr>
          </a:p>
          <a:p>
            <a:pPr marL="91440" lvl="0" indent="0" algn="l" rtl="0">
              <a:lnSpc>
                <a:spcPct val="90000"/>
              </a:lnSpc>
              <a:spcBef>
                <a:spcPts val="1400"/>
              </a:spcBef>
              <a:spcAft>
                <a:spcPts val="0"/>
              </a:spcAft>
              <a:buSzPts val="2800"/>
              <a:buNone/>
            </a:pPr>
            <a:r>
              <a:rPr lang="en-US" sz="2800" dirty="0">
                <a:solidFill>
                  <a:srgbClr val="404040"/>
                </a:solidFill>
              </a:rPr>
              <a:t>- Search Team</a:t>
            </a:r>
            <a:endParaRPr sz="2800" dirty="0">
              <a:solidFill>
                <a:srgbClr val="404040"/>
              </a:solidFill>
            </a:endParaRPr>
          </a:p>
          <a:p>
            <a:pPr marL="91440" lvl="0" indent="0" algn="l" rtl="0">
              <a:lnSpc>
                <a:spcPct val="90000"/>
              </a:lnSpc>
              <a:spcBef>
                <a:spcPts val="1400"/>
              </a:spcBef>
              <a:spcAft>
                <a:spcPts val="0"/>
              </a:spcAft>
              <a:buSzPts val="2800"/>
              <a:buNone/>
            </a:pPr>
            <a:r>
              <a:rPr lang="en-US" sz="2800" dirty="0">
                <a:solidFill>
                  <a:srgbClr val="404040"/>
                </a:solidFill>
              </a:rPr>
              <a:t>- Interview Questions</a:t>
            </a:r>
            <a:endParaRPr sz="2800" dirty="0">
              <a:solidFill>
                <a:srgbClr val="404040"/>
              </a:solidFill>
            </a:endParaRPr>
          </a:p>
          <a:p>
            <a:pPr marL="91440" lvl="0" indent="0" algn="l" rtl="0">
              <a:lnSpc>
                <a:spcPct val="90000"/>
              </a:lnSpc>
              <a:spcBef>
                <a:spcPts val="1400"/>
              </a:spcBef>
              <a:spcAft>
                <a:spcPts val="0"/>
              </a:spcAft>
              <a:buSzPts val="2800"/>
              <a:buNone/>
            </a:pPr>
            <a:r>
              <a:rPr lang="en-US" sz="2800" dirty="0">
                <a:solidFill>
                  <a:srgbClr val="404040"/>
                </a:solidFill>
              </a:rPr>
              <a:t>- Evaluation System</a:t>
            </a:r>
            <a:endParaRPr sz="2800" dirty="0">
              <a:solidFill>
                <a:srgbClr val="404040"/>
              </a:solidFill>
            </a:endParaRPr>
          </a:p>
        </p:txBody>
      </p:sp>
      <p:sp>
        <p:nvSpPr>
          <p:cNvPr id="142" name="Google Shape;142;p5"/>
          <p:cNvSpPr txBox="1">
            <a:spLocks noGrp="1"/>
          </p:cNvSpPr>
          <p:nvPr>
            <p:ph type="title"/>
          </p:nvPr>
        </p:nvSpPr>
        <p:spPr>
          <a:xfrm>
            <a:off x="1205317" y="286600"/>
            <a:ext cx="728733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5919A"/>
              </a:buClr>
              <a:buSzPts val="4800"/>
              <a:buFont typeface="Calibri"/>
              <a:buNone/>
            </a:pPr>
            <a:r>
              <a:rPr lang="en-US" sz="4000" dirty="0">
                <a:solidFill>
                  <a:srgbClr val="404040"/>
                </a:solidFill>
              </a:rPr>
              <a:t>ICS Equity </a:t>
            </a:r>
            <a:br>
              <a:rPr lang="en-US" sz="4000" dirty="0">
                <a:solidFill>
                  <a:srgbClr val="404040"/>
                </a:solidFill>
              </a:rPr>
            </a:br>
            <a:r>
              <a:rPr lang="en-US" sz="4000" dirty="0">
                <a:solidFill>
                  <a:srgbClr val="404040"/>
                </a:solidFill>
              </a:rPr>
              <a:t>Digital Module 10/Step 10 –</a:t>
            </a:r>
            <a:endParaRPr sz="4000" dirty="0">
              <a:solidFill>
                <a:srgbClr val="404040"/>
              </a:solidFill>
            </a:endParaRPr>
          </a:p>
          <a:p>
            <a:pPr marL="0" lvl="0" indent="0" algn="l" rtl="0">
              <a:lnSpc>
                <a:spcPct val="85000"/>
              </a:lnSpc>
              <a:spcBef>
                <a:spcPts val="0"/>
              </a:spcBef>
              <a:spcAft>
                <a:spcPts val="0"/>
              </a:spcAft>
              <a:buClr>
                <a:srgbClr val="55919A"/>
              </a:buClr>
              <a:buSzPts val="4800"/>
              <a:buFont typeface="Calibri"/>
              <a:buNone/>
            </a:pPr>
            <a:r>
              <a:rPr lang="en-US" sz="4000" dirty="0">
                <a:solidFill>
                  <a:srgbClr val="404040"/>
                </a:solidFill>
              </a:rPr>
              <a:t>Align Human Resource Systems</a:t>
            </a:r>
            <a:endParaRPr sz="4000" dirty="0">
              <a:solidFill>
                <a:srgbClr val="404040"/>
              </a:solidFill>
            </a:endParaRPr>
          </a:p>
        </p:txBody>
      </p:sp>
      <p:pic>
        <p:nvPicPr>
          <p:cNvPr id="143" name="Google Shape;143;p5"/>
          <p:cNvPicPr preferRelativeResize="0"/>
          <p:nvPr/>
        </p:nvPicPr>
        <p:blipFill rotWithShape="1">
          <a:blip r:embed="rId3">
            <a:alphaModFix/>
          </a:blip>
          <a:srcRect/>
          <a:stretch/>
        </p:blipFill>
        <p:spPr>
          <a:xfrm>
            <a:off x="6192710" y="2507488"/>
            <a:ext cx="4599874" cy="3430800"/>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body" idx="1"/>
          </p:nvPr>
        </p:nvSpPr>
        <p:spPr>
          <a:xfrm>
            <a:off x="1203149" y="1737400"/>
            <a:ext cx="4120413" cy="4351200"/>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1400"/>
              </a:spcBef>
              <a:spcAft>
                <a:spcPts val="0"/>
              </a:spcAft>
              <a:buSzPts val="3600"/>
              <a:buNone/>
            </a:pPr>
            <a:r>
              <a:rPr lang="en-US" sz="3600" dirty="0">
                <a:solidFill>
                  <a:srgbClr val="404040"/>
                </a:solidFill>
              </a:rPr>
              <a:t>Professional Learning BEGINS at posting the position.</a:t>
            </a:r>
            <a:endParaRPr sz="3600" dirty="0">
              <a:solidFill>
                <a:srgbClr val="404040"/>
              </a:solidFill>
            </a:endParaRPr>
          </a:p>
        </p:txBody>
      </p:sp>
      <p:sp>
        <p:nvSpPr>
          <p:cNvPr id="149" name="Google Shape;149;p6"/>
          <p:cNvSpPr txBox="1">
            <a:spLocks noGrp="1"/>
          </p:cNvSpPr>
          <p:nvPr>
            <p:ph type="title"/>
          </p:nvPr>
        </p:nvSpPr>
        <p:spPr>
          <a:xfrm>
            <a:off x="1097280" y="286605"/>
            <a:ext cx="7445471" cy="1450800"/>
          </a:xfrm>
          <a:prstGeom prst="rect">
            <a:avLst/>
          </a:prstGeom>
          <a:noFill/>
          <a:ln>
            <a:noFill/>
          </a:ln>
        </p:spPr>
        <p:txBody>
          <a:bodyPr spcFirstLastPara="1" wrap="square" lIns="91425" tIns="45700" rIns="91425" bIns="45700" anchor="b" anchorCtr="0">
            <a:noAutofit/>
          </a:bodyPr>
          <a:lstStyle/>
          <a:p>
            <a:pPr lvl="0">
              <a:buClr>
                <a:srgbClr val="55919A"/>
              </a:buClr>
              <a:buSzPts val="4800"/>
            </a:pPr>
            <a:r>
              <a:rPr lang="en-US" sz="4000" dirty="0">
                <a:solidFill>
                  <a:srgbClr val="404040"/>
                </a:solidFill>
              </a:rPr>
              <a:t>ICS Equity </a:t>
            </a:r>
            <a:br>
              <a:rPr lang="en-US" sz="4000" dirty="0">
                <a:solidFill>
                  <a:srgbClr val="404040"/>
                </a:solidFill>
              </a:rPr>
            </a:br>
            <a:r>
              <a:rPr lang="en-US" sz="4000" dirty="0">
                <a:solidFill>
                  <a:srgbClr val="404040"/>
                </a:solidFill>
              </a:rPr>
              <a:t>Digital Module 10/Step 10 –</a:t>
            </a:r>
            <a:br>
              <a:rPr lang="en-US" sz="4000" dirty="0">
                <a:solidFill>
                  <a:srgbClr val="404040"/>
                </a:solidFill>
              </a:rPr>
            </a:br>
            <a:r>
              <a:rPr lang="en-US" sz="4000" dirty="0">
                <a:solidFill>
                  <a:srgbClr val="404040"/>
                </a:solidFill>
              </a:rPr>
              <a:t>Align Human Resource Systems</a:t>
            </a:r>
            <a:endParaRPr sz="4000" dirty="0"/>
          </a:p>
        </p:txBody>
      </p:sp>
      <p:pic>
        <p:nvPicPr>
          <p:cNvPr id="150" name="Google Shape;150;p6"/>
          <p:cNvPicPr preferRelativeResize="0"/>
          <p:nvPr/>
        </p:nvPicPr>
        <p:blipFill rotWithShape="1">
          <a:blip r:embed="rId3">
            <a:alphaModFix/>
          </a:blip>
          <a:srcRect/>
          <a:stretch/>
        </p:blipFill>
        <p:spPr>
          <a:xfrm>
            <a:off x="6273949" y="2655251"/>
            <a:ext cx="3909712" cy="3430800"/>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body" idx="1"/>
          </p:nvPr>
        </p:nvSpPr>
        <p:spPr>
          <a:xfrm>
            <a:off x="1097275" y="1737400"/>
            <a:ext cx="4879676" cy="43512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400"/>
              </a:spcBef>
              <a:spcAft>
                <a:spcPts val="0"/>
              </a:spcAft>
              <a:buSzPts val="2800"/>
              <a:buNone/>
            </a:pPr>
            <a:r>
              <a:rPr lang="en-US" sz="2800" dirty="0">
                <a:solidFill>
                  <a:srgbClr val="404040"/>
                </a:solidFill>
              </a:rPr>
              <a:t>Professional Learning BEGINS at posting the position.</a:t>
            </a:r>
            <a:endParaRPr sz="2800" dirty="0">
              <a:solidFill>
                <a:srgbClr val="404040"/>
              </a:solidFill>
            </a:endParaRPr>
          </a:p>
          <a:p>
            <a:pPr marL="91440" lvl="0" indent="0" algn="l" rtl="0">
              <a:lnSpc>
                <a:spcPct val="90000"/>
              </a:lnSpc>
              <a:spcBef>
                <a:spcPts val="1400"/>
              </a:spcBef>
              <a:spcAft>
                <a:spcPts val="0"/>
              </a:spcAft>
              <a:buSzPts val="2800"/>
              <a:buNone/>
            </a:pPr>
            <a:r>
              <a:rPr lang="en-US" sz="2800" dirty="0">
                <a:solidFill>
                  <a:srgbClr val="404040"/>
                </a:solidFill>
              </a:rPr>
              <a:t>Conveys -  </a:t>
            </a:r>
            <a:endParaRPr sz="2800" dirty="0">
              <a:solidFill>
                <a:srgbClr val="404040"/>
              </a:solidFill>
            </a:endParaRPr>
          </a:p>
          <a:p>
            <a:pPr marL="514350" lvl="0" indent="-514350" algn="l" rtl="0">
              <a:lnSpc>
                <a:spcPct val="90000"/>
              </a:lnSpc>
              <a:spcBef>
                <a:spcPts val="1400"/>
              </a:spcBef>
              <a:spcAft>
                <a:spcPts val="0"/>
              </a:spcAft>
              <a:buSzPts val="2800"/>
              <a:buAutoNum type="arabicPeriod"/>
            </a:pPr>
            <a:r>
              <a:rPr lang="en-US" sz="2800" dirty="0">
                <a:solidFill>
                  <a:srgbClr val="404040"/>
                </a:solidFill>
              </a:rPr>
              <a:t>How serious is the district about advancing equity?</a:t>
            </a:r>
          </a:p>
          <a:p>
            <a:pPr marL="514350" lvl="0" indent="-514350" algn="l" rtl="0">
              <a:lnSpc>
                <a:spcPct val="90000"/>
              </a:lnSpc>
              <a:spcBef>
                <a:spcPts val="1400"/>
              </a:spcBef>
              <a:spcAft>
                <a:spcPts val="0"/>
              </a:spcAft>
              <a:buSzPts val="2800"/>
              <a:buAutoNum type="arabicPeriod"/>
            </a:pPr>
            <a:r>
              <a:rPr lang="en-US" sz="2800" dirty="0">
                <a:solidFill>
                  <a:srgbClr val="404040"/>
                </a:solidFill>
              </a:rPr>
              <a:t>Sets District Apart</a:t>
            </a:r>
          </a:p>
          <a:p>
            <a:pPr marL="514350" lvl="0" indent="-514350" algn="l" rtl="0">
              <a:lnSpc>
                <a:spcPct val="90000"/>
              </a:lnSpc>
              <a:spcBef>
                <a:spcPts val="1400"/>
              </a:spcBef>
              <a:spcAft>
                <a:spcPts val="0"/>
              </a:spcAft>
              <a:buSzPts val="2800"/>
              <a:buAutoNum type="arabicPeriod"/>
            </a:pPr>
            <a:r>
              <a:rPr lang="en-US" sz="2800" dirty="0">
                <a:solidFill>
                  <a:srgbClr val="404040"/>
                </a:solidFill>
              </a:rPr>
              <a:t>Will increase diverse &amp; equity capable applicant pool. </a:t>
            </a:r>
            <a:endParaRPr sz="2800" dirty="0">
              <a:solidFill>
                <a:srgbClr val="404040"/>
              </a:solidFill>
            </a:endParaRPr>
          </a:p>
        </p:txBody>
      </p:sp>
      <p:sp>
        <p:nvSpPr>
          <p:cNvPr id="156" name="Google Shape;156;p7"/>
          <p:cNvSpPr txBox="1">
            <a:spLocks noGrp="1"/>
          </p:cNvSpPr>
          <p:nvPr>
            <p:ph type="title"/>
          </p:nvPr>
        </p:nvSpPr>
        <p:spPr>
          <a:xfrm>
            <a:off x="1097279" y="286605"/>
            <a:ext cx="7420419" cy="1450800"/>
          </a:xfrm>
          <a:prstGeom prst="rect">
            <a:avLst/>
          </a:prstGeom>
          <a:noFill/>
          <a:ln>
            <a:noFill/>
          </a:ln>
        </p:spPr>
        <p:txBody>
          <a:bodyPr spcFirstLastPara="1" wrap="square" lIns="91425" tIns="45700" rIns="91425" bIns="45700" anchor="b" anchorCtr="0">
            <a:noAutofit/>
          </a:bodyPr>
          <a:lstStyle/>
          <a:p>
            <a:pPr lvl="0"/>
            <a:r>
              <a:rPr lang="en-US" sz="4000" dirty="0">
                <a:solidFill>
                  <a:srgbClr val="404040"/>
                </a:solidFill>
              </a:rPr>
              <a:t>ICS Equity </a:t>
            </a:r>
            <a:br>
              <a:rPr lang="en-US" sz="4000" dirty="0">
                <a:solidFill>
                  <a:srgbClr val="404040"/>
                </a:solidFill>
              </a:rPr>
            </a:br>
            <a:r>
              <a:rPr lang="en-US" sz="4000" dirty="0">
                <a:solidFill>
                  <a:srgbClr val="404040"/>
                </a:solidFill>
              </a:rPr>
              <a:t>Digital Module 10/Step 10 –</a:t>
            </a:r>
            <a:br>
              <a:rPr lang="en-US" sz="4000" dirty="0">
                <a:solidFill>
                  <a:srgbClr val="404040"/>
                </a:solidFill>
              </a:rPr>
            </a:br>
            <a:r>
              <a:rPr lang="en-US" sz="4000" dirty="0">
                <a:solidFill>
                  <a:srgbClr val="404040"/>
                </a:solidFill>
              </a:rPr>
              <a:t>Align Human Resource Systems</a:t>
            </a:r>
            <a:endParaRPr sz="4000" dirty="0"/>
          </a:p>
        </p:txBody>
      </p:sp>
      <p:pic>
        <p:nvPicPr>
          <p:cNvPr id="157" name="Google Shape;157;p7"/>
          <p:cNvPicPr preferRelativeResize="0"/>
          <p:nvPr/>
        </p:nvPicPr>
        <p:blipFill rotWithShape="1">
          <a:blip r:embed="rId3">
            <a:alphaModFix/>
          </a:blip>
          <a:srcRect/>
          <a:stretch/>
        </p:blipFill>
        <p:spPr>
          <a:xfrm>
            <a:off x="6891456" y="2152075"/>
            <a:ext cx="3505147" cy="359155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8"/>
          <p:cNvSpPr txBox="1">
            <a:spLocks noGrp="1"/>
          </p:cNvSpPr>
          <p:nvPr>
            <p:ph type="title"/>
          </p:nvPr>
        </p:nvSpPr>
        <p:spPr>
          <a:xfrm>
            <a:off x="1097280" y="286605"/>
            <a:ext cx="7360920" cy="1450757"/>
          </a:xfrm>
          <a:prstGeom prst="rect">
            <a:avLst/>
          </a:prstGeom>
          <a:noFill/>
          <a:ln>
            <a:noFill/>
          </a:ln>
        </p:spPr>
        <p:txBody>
          <a:bodyPr spcFirstLastPara="1" wrap="square" lIns="91425" tIns="45700" rIns="91425" bIns="45700" anchor="b" anchorCtr="0">
            <a:noAutofit/>
          </a:bodyPr>
          <a:lstStyle/>
          <a:p>
            <a:pPr lvl="0"/>
            <a:r>
              <a:rPr lang="en-US" sz="4000" dirty="0">
                <a:solidFill>
                  <a:srgbClr val="404040"/>
                </a:solidFill>
              </a:rPr>
              <a:t>ICS Equity </a:t>
            </a:r>
            <a:br>
              <a:rPr lang="en-US" sz="4000" dirty="0">
                <a:solidFill>
                  <a:srgbClr val="404040"/>
                </a:solidFill>
              </a:rPr>
            </a:br>
            <a:r>
              <a:rPr lang="en-US" sz="4000" dirty="0">
                <a:solidFill>
                  <a:srgbClr val="404040"/>
                </a:solidFill>
              </a:rPr>
              <a:t>Digital Module 10/Step 10 –</a:t>
            </a:r>
            <a:br>
              <a:rPr lang="en-US" sz="4000" dirty="0">
                <a:solidFill>
                  <a:srgbClr val="404040"/>
                </a:solidFill>
              </a:rPr>
            </a:br>
            <a:r>
              <a:rPr lang="en-US" sz="4000" dirty="0">
                <a:solidFill>
                  <a:srgbClr val="404040"/>
                </a:solidFill>
              </a:rPr>
              <a:t>Align Human Resource Systems</a:t>
            </a:r>
            <a:endParaRPr sz="4000" dirty="0"/>
          </a:p>
        </p:txBody>
      </p:sp>
      <p:sp>
        <p:nvSpPr>
          <p:cNvPr id="162" name="Google Shape;162;p8"/>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1400"/>
              </a:spcBef>
              <a:spcAft>
                <a:spcPts val="0"/>
              </a:spcAft>
              <a:buSzPts val="2800"/>
              <a:buNone/>
            </a:pPr>
            <a:r>
              <a:rPr lang="en-US" sz="2800" dirty="0">
                <a:solidFill>
                  <a:srgbClr val="404040"/>
                </a:solidFill>
              </a:rPr>
              <a:t>Generic Statements Alone are Not Enough: </a:t>
            </a:r>
            <a:endParaRPr sz="2800" dirty="0">
              <a:solidFill>
                <a:srgbClr val="404040"/>
              </a:solidFill>
            </a:endParaRPr>
          </a:p>
          <a:p>
            <a:pPr marL="91440" lvl="0" indent="0" algn="l" rtl="0">
              <a:lnSpc>
                <a:spcPct val="90000"/>
              </a:lnSpc>
              <a:spcBef>
                <a:spcPts val="1400"/>
              </a:spcBef>
              <a:spcAft>
                <a:spcPts val="0"/>
              </a:spcAft>
              <a:buSzPts val="2800"/>
              <a:buNone/>
            </a:pPr>
            <a:r>
              <a:rPr lang="en-US" sz="2800" dirty="0">
                <a:solidFill>
                  <a:srgbClr val="404040"/>
                </a:solidFill>
              </a:rPr>
              <a:t>e.g., “We are committed to equity.”  “We are committed to the learning of all students.”</a:t>
            </a:r>
            <a:endParaRPr sz="2800" dirty="0">
              <a:solidFill>
                <a:srgbClr val="404040"/>
              </a:solidFill>
            </a:endParaRPr>
          </a:p>
          <a:p>
            <a:pPr marL="91440" lvl="0" indent="0" algn="l" rtl="0">
              <a:lnSpc>
                <a:spcPct val="90000"/>
              </a:lnSpc>
              <a:spcBef>
                <a:spcPts val="1400"/>
              </a:spcBef>
              <a:spcAft>
                <a:spcPts val="0"/>
              </a:spcAft>
              <a:buSzPts val="2800"/>
              <a:buNone/>
            </a:pPr>
            <a:endParaRPr sz="2800" dirty="0">
              <a:solidFill>
                <a:srgbClr val="404040"/>
              </a:solidFill>
            </a:endParaRPr>
          </a:p>
          <a:p>
            <a:pPr marL="91440" lvl="0" indent="0" algn="l" rtl="0">
              <a:lnSpc>
                <a:spcPct val="90000"/>
              </a:lnSpc>
              <a:spcBef>
                <a:spcPts val="1400"/>
              </a:spcBef>
              <a:spcAft>
                <a:spcPts val="0"/>
              </a:spcAft>
              <a:buSzPts val="2800"/>
              <a:buNone/>
            </a:pPr>
            <a:r>
              <a:rPr lang="en-US" sz="2800" dirty="0">
                <a:solidFill>
                  <a:srgbClr val="404040"/>
                </a:solidFill>
              </a:rPr>
              <a:t>Operationalize what you mean  for “equity” in screening/interview questions based on the equity non-negotiables</a:t>
            </a:r>
            <a:endParaRPr sz="2800" dirty="0">
              <a:solidFill>
                <a:srgbClr val="404040"/>
              </a:solidFill>
            </a:endParaRPr>
          </a:p>
          <a:p>
            <a:pPr marL="457200" lvl="0" indent="0" algn="l" rtl="0">
              <a:lnSpc>
                <a:spcPct val="115000"/>
              </a:lnSpc>
              <a:spcBef>
                <a:spcPts val="0"/>
              </a:spcBef>
              <a:spcAft>
                <a:spcPts val="0"/>
              </a:spcAft>
              <a:buSzPts val="1000"/>
              <a:buNone/>
            </a:pPr>
            <a:endParaRPr sz="1000" dirty="0">
              <a:solidFill>
                <a:srgbClr val="333333"/>
              </a:solidFill>
              <a:latin typeface="Calibri" panose="020F0502020204030204" pitchFamily="34" charset="0"/>
              <a:ea typeface="Arial"/>
              <a:cs typeface="Calibri" panose="020F0502020204030204" pitchFamily="34" charset="0"/>
              <a:sym typeface="Arial"/>
            </a:endParaRPr>
          </a:p>
          <a:p>
            <a:pPr marL="91440" lvl="0" indent="0" algn="l" rtl="0">
              <a:lnSpc>
                <a:spcPct val="90000"/>
              </a:lnSpc>
              <a:spcBef>
                <a:spcPts val="1400"/>
              </a:spcBef>
              <a:spcAft>
                <a:spcPts val="0"/>
              </a:spcAft>
              <a:buSzPts val="2800"/>
              <a:buNone/>
            </a:pPr>
            <a:endParaRPr sz="2800" b="1"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1097279" y="394934"/>
            <a:ext cx="7307685"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dirty="0">
                <a:solidFill>
                  <a:srgbClr val="404040"/>
                </a:solidFill>
              </a:rPr>
              <a:t>Sample Screening/Interview </a:t>
            </a:r>
            <a:br>
              <a:rPr lang="en-US" sz="4000" dirty="0">
                <a:solidFill>
                  <a:srgbClr val="404040"/>
                </a:solidFill>
              </a:rPr>
            </a:br>
            <a:r>
              <a:rPr lang="en-US" sz="4000" dirty="0">
                <a:solidFill>
                  <a:srgbClr val="404040"/>
                </a:solidFill>
              </a:rPr>
              <a:t>Questions Aligned to Equity </a:t>
            </a:r>
            <a:br>
              <a:rPr lang="en-US" sz="4000" dirty="0">
                <a:solidFill>
                  <a:srgbClr val="404040"/>
                </a:solidFill>
              </a:rPr>
            </a:br>
            <a:r>
              <a:rPr lang="en-US" sz="4000" dirty="0">
                <a:solidFill>
                  <a:srgbClr val="404040"/>
                </a:solidFill>
              </a:rPr>
              <a:t>Non-Negotiables</a:t>
            </a:r>
            <a:endParaRPr sz="4000" dirty="0">
              <a:solidFill>
                <a:srgbClr val="404040"/>
              </a:solidFill>
            </a:endParaRPr>
          </a:p>
        </p:txBody>
      </p:sp>
      <p:sp>
        <p:nvSpPr>
          <p:cNvPr id="170" name="Google Shape;170;p9"/>
          <p:cNvSpPr txBox="1">
            <a:spLocks noGrp="1"/>
          </p:cNvSpPr>
          <p:nvPr>
            <p:ph type="body" idx="1"/>
          </p:nvPr>
        </p:nvSpPr>
        <p:spPr>
          <a:xfrm>
            <a:off x="1097279"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2000"/>
              <a:buNone/>
            </a:pPr>
            <a:r>
              <a:rPr lang="en-US" dirty="0">
                <a:solidFill>
                  <a:srgbClr val="404040"/>
                </a:solidFill>
              </a:rPr>
              <a:t>1. Describe to what extent students were ability grouped pulled out, or tracked at your previous district and the challenge to that? (previous experience) or What are the challenges when students are ability grouped, pulled out, or tracked? (new to the profession) (Digital Module 1/Step 1)</a:t>
            </a:r>
            <a:endParaRPr dirty="0">
              <a:solidFill>
                <a:srgbClr val="404040"/>
              </a:solidFill>
            </a:endParaRPr>
          </a:p>
          <a:p>
            <a:pPr marL="0" lvl="0" indent="0" algn="l" rtl="0">
              <a:lnSpc>
                <a:spcPct val="90000"/>
              </a:lnSpc>
              <a:spcBef>
                <a:spcPts val="1200"/>
              </a:spcBef>
              <a:spcAft>
                <a:spcPts val="0"/>
              </a:spcAft>
              <a:buSzPts val="2000"/>
              <a:buNone/>
            </a:pPr>
            <a:endParaRPr dirty="0">
              <a:solidFill>
                <a:srgbClr val="404040"/>
              </a:solidFill>
            </a:endParaRPr>
          </a:p>
          <a:p>
            <a:pPr marL="0" lvl="0" indent="0" algn="l" rtl="0">
              <a:lnSpc>
                <a:spcPct val="90000"/>
              </a:lnSpc>
              <a:spcBef>
                <a:spcPts val="1200"/>
              </a:spcBef>
              <a:spcAft>
                <a:spcPts val="0"/>
              </a:spcAft>
              <a:buSzPts val="2000"/>
              <a:buNone/>
            </a:pPr>
            <a:r>
              <a:rPr lang="en-US" dirty="0">
                <a:solidFill>
                  <a:srgbClr val="404040"/>
                </a:solidFill>
              </a:rPr>
              <a:t>2. Describe the assets of a student you have taught and their family who were experiencing poverty?(Digital Module 2/Step 2)</a:t>
            </a:r>
            <a:endParaRPr dirty="0">
              <a:solidFill>
                <a:srgbClr val="404040"/>
              </a:solidFill>
            </a:endParaRPr>
          </a:p>
          <a:p>
            <a:pPr marL="914400" lvl="0" indent="0" algn="l" rtl="0">
              <a:lnSpc>
                <a:spcPct val="90000"/>
              </a:lnSpc>
              <a:spcBef>
                <a:spcPts val="1200"/>
              </a:spcBef>
              <a:spcAft>
                <a:spcPts val="0"/>
              </a:spcAft>
              <a:buSzPts val="2000"/>
              <a:buNone/>
            </a:pPr>
            <a:endParaRPr dirty="0">
              <a:solidFill>
                <a:srgbClr val="404040"/>
              </a:solidFill>
            </a:endParaRPr>
          </a:p>
          <a:p>
            <a:pPr marL="0" lvl="0" indent="0" algn="l" rtl="0">
              <a:lnSpc>
                <a:spcPct val="90000"/>
              </a:lnSpc>
              <a:spcBef>
                <a:spcPts val="1200"/>
              </a:spcBef>
              <a:spcAft>
                <a:spcPts val="0"/>
              </a:spcAft>
              <a:buSzPts val="2000"/>
              <a:buNone/>
            </a:pPr>
            <a:r>
              <a:rPr lang="en-US" dirty="0">
                <a:solidFill>
                  <a:srgbClr val="404040"/>
                </a:solidFill>
              </a:rPr>
              <a:t>3. Describe the identity development work you have engaged in. (Digital Module 3/Step 3)</a:t>
            </a:r>
            <a:endParaRPr dirty="0">
              <a:solidFill>
                <a:srgbClr val="404040"/>
              </a:solidFill>
            </a:endParaRPr>
          </a:p>
          <a:p>
            <a:pPr marL="457200" lvl="0" indent="-228600" algn="l" rtl="0">
              <a:lnSpc>
                <a:spcPct val="90000"/>
              </a:lnSpc>
              <a:spcBef>
                <a:spcPts val="1200"/>
              </a:spcBef>
              <a:spcAft>
                <a:spcPts val="0"/>
              </a:spcAft>
              <a:buSzPts val="1800"/>
              <a:buNone/>
            </a:pPr>
            <a:endParaRPr dirty="0"/>
          </a:p>
          <a:p>
            <a:pPr marL="0" lvl="0" indent="0" algn="l" rtl="0">
              <a:lnSpc>
                <a:spcPct val="90000"/>
              </a:lnSpc>
              <a:spcBef>
                <a:spcPts val="1200"/>
              </a:spcBef>
              <a:spcAft>
                <a:spcPts val="200"/>
              </a:spcAft>
              <a:buSzPts val="2000"/>
              <a:buNone/>
            </a:pPr>
            <a:endParaRPr dirty="0"/>
          </a:p>
        </p:txBody>
      </p:sp>
    </p:spTree>
  </p:cSld>
  <p:clrMapOvr>
    <a:masterClrMapping/>
  </p:clrMapOvr>
</p:sld>
</file>

<file path=ppt/theme/theme1.xml><?xml version="1.0" encoding="utf-8"?>
<a:theme xmlns:a="http://schemas.openxmlformats.org/drawingml/2006/main" name="Retrospect">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1134</Words>
  <Application>Microsoft Macintosh PowerPoint</Application>
  <PresentationFormat>Widescreen</PresentationFormat>
  <Paragraphs>97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Noto Sans Symbols</vt:lpstr>
      <vt:lpstr>Retrospect</vt:lpstr>
      <vt:lpstr>School Digital Module 10/Step 10: Align Human Resource Systems</vt:lpstr>
      <vt:lpstr>4 Agreements of Courageous Conversations (Singleton, 2022)</vt:lpstr>
      <vt:lpstr>Community Agreements (Continued)</vt:lpstr>
      <vt:lpstr>PowerPoint Presentation</vt:lpstr>
      <vt:lpstr>ICS Equity  Digital Module 10/Step 10 – Align Human Resource Systems</vt:lpstr>
      <vt:lpstr>ICS Equity  Digital Module 10/Step 10 – Align Human Resource Systems</vt:lpstr>
      <vt:lpstr>ICS Equity  Digital Module 10/Step 10 – Align Human Resource Systems</vt:lpstr>
      <vt:lpstr>ICS Equity  Digital Module 10/Step 10 – Align Human Resource Systems</vt:lpstr>
      <vt:lpstr>Sample Screening/Interview  Questions Aligned to Equity  Non-Negotiables</vt:lpstr>
      <vt:lpstr>Sample Screening/Interview  Questions Aligned to Equity  Non-Negotiables</vt:lpstr>
      <vt:lpstr>Sample Screening/Interview  Questions Aligned to Equity  Non-Negotiables</vt:lpstr>
      <vt:lpstr>What to Look for in Responses</vt:lpstr>
      <vt:lpstr>What to Look for in Responses (Continued)</vt:lpstr>
      <vt:lpstr>ICS Equity  Digital Module 10/Step 10 – Align Human Resource Systems</vt:lpstr>
      <vt:lpstr>ICS Equity  Digital Module 10/Step 10 – Align Human Resource Systems</vt:lpstr>
      <vt:lpstr>Developing Our Collective Equity Capacity – 17 minutes</vt:lpstr>
      <vt:lpstr>PowerPoint Presentation</vt:lpstr>
      <vt:lpstr> Thank you for your commitment to equity! </vt:lpstr>
      <vt:lpstr> Thank you for your commitment to equity!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12: Transform Roles and Responsibilities</dc:title>
  <dc:creator>Microsoft Office User</dc:creator>
  <cp:lastModifiedBy>ICS Equity</cp:lastModifiedBy>
  <cp:revision>15</cp:revision>
  <dcterms:created xsi:type="dcterms:W3CDTF">2019-06-12T03:48:02Z</dcterms:created>
  <dcterms:modified xsi:type="dcterms:W3CDTF">2022-11-07T19:37:40Z</dcterms:modified>
</cp:coreProperties>
</file>