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4539" r:id="rId2"/>
    <p:sldId id="4677" r:id="rId3"/>
    <p:sldId id="4678" r:id="rId4"/>
    <p:sldId id="4679" r:id="rId5"/>
    <p:sldId id="260" r:id="rId6"/>
    <p:sldId id="261" r:id="rId7"/>
    <p:sldId id="262" r:id="rId8"/>
    <p:sldId id="263" r:id="rId9"/>
    <p:sldId id="284" r:id="rId10"/>
    <p:sldId id="28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ifk3fmr8J1TOLUFrYHN73CxLde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CB16DB-3401-4AC9-B2D2-C0B66D7EAAA0}">
  <a:tblStyle styleId="{AFCB16DB-3401-4AC9-B2D2-C0B66D7EAAA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F9F9"/>
          </a:solidFill>
        </a:fill>
      </a:tcStyle>
    </a:wholeTbl>
    <a:band1H>
      <a:tcTxStyle b="off" i="off"/>
      <a:tcStyle>
        <a:tcBdr/>
        <a:fill>
          <a:solidFill>
            <a:srgbClr val="F2F2F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2F2F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754"/>
  </p:normalViewPr>
  <p:slideViewPr>
    <p:cSldViewPr snapToGrid="0" snapToObjects="1">
      <p:cViewPr varScale="1">
        <p:scale>
          <a:sx n="102" d="100"/>
          <a:sy n="102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625E8-D7AE-4ABE-BDBD-5E319CCA68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E6B9C-598E-4C7C-A497-59B914E5F16A}">
      <dgm:prSet/>
      <dgm:spPr/>
      <dgm:t>
        <a:bodyPr/>
        <a:lstStyle/>
        <a:p>
          <a:pPr algn="ctr"/>
          <a:r>
            <a:rPr lang="en-US" dirty="0">
              <a:solidFill>
                <a:srgbClr val="3F3F3F"/>
              </a:solidFill>
            </a:rPr>
            <a:t>No blame, shame, judgment.</a:t>
          </a:r>
        </a:p>
      </dgm:t>
    </dgm:pt>
    <dgm:pt modelId="{E719BF97-0CAA-464A-B340-782591155DEB}" type="parTrans" cxnId="{959CBB39-A719-4BAC-B7B7-B54C09BF9965}">
      <dgm:prSet/>
      <dgm:spPr/>
      <dgm:t>
        <a:bodyPr/>
        <a:lstStyle/>
        <a:p>
          <a:endParaRPr lang="en-US"/>
        </a:p>
      </dgm:t>
    </dgm:pt>
    <dgm:pt modelId="{7F6D3865-E17C-44C8-8EAE-511D8550B214}" type="sibTrans" cxnId="{959CBB39-A719-4BAC-B7B7-B54C09BF9965}">
      <dgm:prSet/>
      <dgm:spPr/>
      <dgm:t>
        <a:bodyPr/>
        <a:lstStyle/>
        <a:p>
          <a:endParaRPr lang="en-US"/>
        </a:p>
      </dgm:t>
    </dgm:pt>
    <dgm:pt modelId="{71C2D100-1FC2-4660-ADEB-6C5677738683}">
      <dgm:prSet/>
      <dgm:spPr/>
      <dgm:t>
        <a:bodyPr/>
        <a:lstStyle/>
        <a:p>
          <a:pPr algn="ctr"/>
          <a:r>
            <a:rPr lang="en-US" dirty="0">
              <a:solidFill>
                <a:srgbClr val="3F3F3F"/>
              </a:solidFill>
            </a:rPr>
            <a:t>Equity work life-long, never ending, at individual &amp; organizational level.</a:t>
          </a:r>
        </a:p>
      </dgm:t>
    </dgm:pt>
    <dgm:pt modelId="{AA52FA8B-7309-48E5-9493-ED01B052CE7A}" type="parTrans" cxnId="{38563953-525E-4F28-8370-5E97843B0041}">
      <dgm:prSet/>
      <dgm:spPr/>
      <dgm:t>
        <a:bodyPr/>
        <a:lstStyle/>
        <a:p>
          <a:endParaRPr lang="en-US"/>
        </a:p>
      </dgm:t>
    </dgm:pt>
    <dgm:pt modelId="{5EACD85E-D220-4131-8997-1B8BB7BD44D7}" type="sibTrans" cxnId="{38563953-525E-4F28-8370-5E97843B0041}">
      <dgm:prSet/>
      <dgm:spPr/>
      <dgm:t>
        <a:bodyPr/>
        <a:lstStyle/>
        <a:p>
          <a:endParaRPr lang="en-US"/>
        </a:p>
      </dgm:t>
    </dgm:pt>
    <dgm:pt modelId="{318B1C60-B1BA-4B9A-BFF7-B5E6B53919F1}">
      <dgm:prSet/>
      <dgm:spPr/>
      <dgm:t>
        <a:bodyPr/>
        <a:lstStyle/>
        <a:p>
          <a:pPr algn="ctr"/>
          <a:r>
            <a:rPr lang="en-US" b="1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“Collective Equity Capacity” </a:t>
          </a:r>
          <a:r>
            <a:rPr lang="en-US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we are in this with you - mutual learning, challenging, growing together.</a:t>
          </a:r>
        </a:p>
      </dgm:t>
    </dgm:pt>
    <dgm:pt modelId="{3770E7B0-483D-44F4-B92F-5CCC6B909769}" type="parTrans" cxnId="{D030F2A3-354F-404C-95F5-811C479E1432}">
      <dgm:prSet/>
      <dgm:spPr/>
      <dgm:t>
        <a:bodyPr/>
        <a:lstStyle/>
        <a:p>
          <a:endParaRPr lang="en-US"/>
        </a:p>
      </dgm:t>
    </dgm:pt>
    <dgm:pt modelId="{753E75FA-CA56-4FEE-B8D3-9B13F144D902}" type="sibTrans" cxnId="{D030F2A3-354F-404C-95F5-811C479E1432}">
      <dgm:prSet/>
      <dgm:spPr/>
      <dgm:t>
        <a:bodyPr/>
        <a:lstStyle/>
        <a:p>
          <a:endParaRPr lang="en-US"/>
        </a:p>
      </dgm:t>
    </dgm:pt>
    <dgm:pt modelId="{151E7B54-B9D1-6E4F-B8B5-FA4DB46A17A7}" type="pres">
      <dgm:prSet presAssocID="{44B625E8-D7AE-4ABE-BDBD-5E319CCA68D1}" presName="linear" presStyleCnt="0">
        <dgm:presLayoutVars>
          <dgm:animLvl val="lvl"/>
          <dgm:resizeHandles val="exact"/>
        </dgm:presLayoutVars>
      </dgm:prSet>
      <dgm:spPr/>
    </dgm:pt>
    <dgm:pt modelId="{CCB35080-E41D-B243-8060-7A66ACC955BC}" type="pres">
      <dgm:prSet presAssocID="{6D9E6B9C-598E-4C7C-A497-59B914E5F1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C7ED40-4A8A-A844-80F4-7FBD79428CFA}" type="pres">
      <dgm:prSet presAssocID="{7F6D3865-E17C-44C8-8EAE-511D8550B214}" presName="spacer" presStyleCnt="0"/>
      <dgm:spPr/>
    </dgm:pt>
    <dgm:pt modelId="{51EDFE42-D5E0-7D41-AB8E-0FA1EE16AEA0}" type="pres">
      <dgm:prSet presAssocID="{71C2D100-1FC2-4660-ADEB-6C5677738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9B1B2B7-17BF-C946-B625-E6C1C7A13269}" type="pres">
      <dgm:prSet presAssocID="{5EACD85E-D220-4131-8997-1B8BB7BD44D7}" presName="spacer" presStyleCnt="0"/>
      <dgm:spPr/>
    </dgm:pt>
    <dgm:pt modelId="{C0F33041-E519-AC45-BC93-0F749BCB62D5}" type="pres">
      <dgm:prSet presAssocID="{318B1C60-B1BA-4B9A-BFF7-B5E6B53919F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59CBB39-A719-4BAC-B7B7-B54C09BF9965}" srcId="{44B625E8-D7AE-4ABE-BDBD-5E319CCA68D1}" destId="{6D9E6B9C-598E-4C7C-A497-59B914E5F16A}" srcOrd="0" destOrd="0" parTransId="{E719BF97-0CAA-464A-B340-782591155DEB}" sibTransId="{7F6D3865-E17C-44C8-8EAE-511D8550B214}"/>
    <dgm:cxn modelId="{E8F6DB3B-97F4-FB4E-80A8-E8755F763FBD}" type="presOf" srcId="{6D9E6B9C-598E-4C7C-A497-59B914E5F16A}" destId="{CCB35080-E41D-B243-8060-7A66ACC955BC}" srcOrd="0" destOrd="0" presId="urn:microsoft.com/office/officeart/2005/8/layout/vList2"/>
    <dgm:cxn modelId="{09832845-5C0E-174A-BF4A-8539EF3BE9B1}" type="presOf" srcId="{44B625E8-D7AE-4ABE-BDBD-5E319CCA68D1}" destId="{151E7B54-B9D1-6E4F-B8B5-FA4DB46A17A7}" srcOrd="0" destOrd="0" presId="urn:microsoft.com/office/officeart/2005/8/layout/vList2"/>
    <dgm:cxn modelId="{38563953-525E-4F28-8370-5E97843B0041}" srcId="{44B625E8-D7AE-4ABE-BDBD-5E319CCA68D1}" destId="{71C2D100-1FC2-4660-ADEB-6C5677738683}" srcOrd="1" destOrd="0" parTransId="{AA52FA8B-7309-48E5-9493-ED01B052CE7A}" sibTransId="{5EACD85E-D220-4131-8997-1B8BB7BD44D7}"/>
    <dgm:cxn modelId="{6D9A3D89-7A77-C24E-B8FE-8C951F7FBCBD}" type="presOf" srcId="{318B1C60-B1BA-4B9A-BFF7-B5E6B53919F1}" destId="{C0F33041-E519-AC45-BC93-0F749BCB62D5}" srcOrd="0" destOrd="0" presId="urn:microsoft.com/office/officeart/2005/8/layout/vList2"/>
    <dgm:cxn modelId="{D030F2A3-354F-404C-95F5-811C479E1432}" srcId="{44B625E8-D7AE-4ABE-BDBD-5E319CCA68D1}" destId="{318B1C60-B1BA-4B9A-BFF7-B5E6B53919F1}" srcOrd="2" destOrd="0" parTransId="{3770E7B0-483D-44F4-B92F-5CCC6B909769}" sibTransId="{753E75FA-CA56-4FEE-B8D3-9B13F144D902}"/>
    <dgm:cxn modelId="{3949A9D0-1F48-4045-B3FC-69FF6715166D}" type="presOf" srcId="{71C2D100-1FC2-4660-ADEB-6C5677738683}" destId="{51EDFE42-D5E0-7D41-AB8E-0FA1EE16AEA0}" srcOrd="0" destOrd="0" presId="urn:microsoft.com/office/officeart/2005/8/layout/vList2"/>
    <dgm:cxn modelId="{37C50850-6B0B-7D4B-A0B7-D9004B1B229A}" type="presParOf" srcId="{151E7B54-B9D1-6E4F-B8B5-FA4DB46A17A7}" destId="{CCB35080-E41D-B243-8060-7A66ACC955BC}" srcOrd="0" destOrd="0" presId="urn:microsoft.com/office/officeart/2005/8/layout/vList2"/>
    <dgm:cxn modelId="{2313F490-3751-B645-AF08-EB4A1D7608A6}" type="presParOf" srcId="{151E7B54-B9D1-6E4F-B8B5-FA4DB46A17A7}" destId="{95C7ED40-4A8A-A844-80F4-7FBD79428CFA}" srcOrd="1" destOrd="0" presId="urn:microsoft.com/office/officeart/2005/8/layout/vList2"/>
    <dgm:cxn modelId="{35EA8BC6-EBA0-3B41-A4FB-1B3B74D48AD5}" type="presParOf" srcId="{151E7B54-B9D1-6E4F-B8B5-FA4DB46A17A7}" destId="{51EDFE42-D5E0-7D41-AB8E-0FA1EE16AEA0}" srcOrd="2" destOrd="0" presId="urn:microsoft.com/office/officeart/2005/8/layout/vList2"/>
    <dgm:cxn modelId="{501649DF-4A7A-0A4F-9748-8A0169852BBB}" type="presParOf" srcId="{151E7B54-B9D1-6E4F-B8B5-FA4DB46A17A7}" destId="{69B1B2B7-17BF-C946-B625-E6C1C7A13269}" srcOrd="3" destOrd="0" presId="urn:microsoft.com/office/officeart/2005/8/layout/vList2"/>
    <dgm:cxn modelId="{0C8D7439-2C2B-1543-A64C-BF923CB828C6}" type="presParOf" srcId="{151E7B54-B9D1-6E4F-B8B5-FA4DB46A17A7}" destId="{C0F33041-E519-AC45-BC93-0F749BCB62D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35080-E41D-B243-8060-7A66ACC955BC}">
      <dsp:nvSpPr>
        <dsp:cNvPr id="0" name=""/>
        <dsp:cNvSpPr/>
      </dsp:nvSpPr>
      <dsp:spPr>
        <a:xfrm>
          <a:off x="0" y="21782"/>
          <a:ext cx="6613236" cy="13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3F3F3F"/>
              </a:solidFill>
            </a:rPr>
            <a:t>No blame, shame, judgment.</a:t>
          </a:r>
        </a:p>
      </dsp:txBody>
      <dsp:txXfrm>
        <a:off x="65432" y="87214"/>
        <a:ext cx="6482372" cy="1209517"/>
      </dsp:txXfrm>
    </dsp:sp>
    <dsp:sp modelId="{51EDFE42-D5E0-7D41-AB8E-0FA1EE16AEA0}">
      <dsp:nvSpPr>
        <dsp:cNvPr id="0" name=""/>
        <dsp:cNvSpPr/>
      </dsp:nvSpPr>
      <dsp:spPr>
        <a:xfrm>
          <a:off x="0" y="1431283"/>
          <a:ext cx="6613236" cy="13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3F3F3F"/>
              </a:solidFill>
            </a:rPr>
            <a:t>Equity work life-long, never ending, at individual &amp; organizational level.</a:t>
          </a:r>
        </a:p>
      </dsp:txBody>
      <dsp:txXfrm>
        <a:off x="65432" y="1496715"/>
        <a:ext cx="6482372" cy="1209517"/>
      </dsp:txXfrm>
    </dsp:sp>
    <dsp:sp modelId="{C0F33041-E519-AC45-BC93-0F749BCB62D5}">
      <dsp:nvSpPr>
        <dsp:cNvPr id="0" name=""/>
        <dsp:cNvSpPr/>
      </dsp:nvSpPr>
      <dsp:spPr>
        <a:xfrm>
          <a:off x="0" y="2840784"/>
          <a:ext cx="6613236" cy="1340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“Collective Equity Capacity” </a:t>
          </a:r>
          <a:r>
            <a:rPr lang="en-US" sz="2400" kern="12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rPr>
            <a:t>we are in this with you - mutual learning, challenging, growing together.</a:t>
          </a:r>
        </a:p>
      </dsp:txBody>
      <dsp:txXfrm>
        <a:off x="65432" y="2906216"/>
        <a:ext cx="6482372" cy="1209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2" name="Google Shape;3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96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6" name="Google Shape;3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CSEQUITY.OR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CSEQUITY.ORG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CSEQUITY.ORG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CSEQUITY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1" i="0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© 20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22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tx1"/>
                </a:solidFill>
                <a:uFill>
                  <a:noFill/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OBTAIN SUCH PERMISSION. </a:t>
            </a:r>
            <a:endParaRPr lang="en-US" sz="1300" b="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© 20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tx1"/>
                </a:solidFill>
                <a:uFill>
                  <a:noFill/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OBTAIN SUCH PERMISSION. </a:t>
            </a:r>
            <a:endParaRPr lang="en-US" sz="1300" b="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78" name="Google Shape;78;p21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59402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825402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© 20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tx1"/>
                </a:solidFill>
                <a:uFill>
                  <a:noFill/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OBTAIN SUCH PERMISSION. </a:t>
            </a:r>
            <a:endParaRPr lang="en-US" sz="1300" b="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3" name="Google Shape;33;p1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5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37" name="Google Shape;37;p15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© 20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tx1"/>
                </a:solidFill>
                <a:uFill>
                  <a:noFill/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OBTAIN SUCH PERMISSION. </a:t>
            </a:r>
            <a:endParaRPr lang="en-US" sz="1300" b="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46" name="Google Shape;46;p16"/>
          <p:cNvCxnSpPr/>
          <p:nvPr/>
        </p:nvCxnSpPr>
        <p:spPr>
          <a:xfrm>
            <a:off x="1207659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800600" y="6459787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9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5" cy="4915076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936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404754" y="6367315"/>
            <a:ext cx="11443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7"/>
            <a:ext cx="4023360" cy="1005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10122457" y="6092558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mailto:INFO@ICSEQUITY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-1" y="6416825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US" sz="1400" b="1" i="0" strike="noStrike" cap="none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© 20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22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ELISE M. FRATTURA AND COLLEEN A. CAPPER. ALL RIGHTS RESERVED. YOU MAY NOT REPRODUCE, MODIFY, OR DISTRIBUTE THIS WORK WITHOUT WRITTEN CONSENT FROM THE AUTHORS. PLEASE EMAIL </a:t>
            </a:r>
            <a:r>
              <a:rPr lang="en-US" sz="1300" b="1" dirty="0">
                <a:solidFill>
                  <a:schemeClr val="tx1"/>
                </a:solidFill>
                <a:uFill>
                  <a:noFill/>
                </a:u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INFO@ICSEQUITY.ORG</a:t>
            </a:r>
            <a:r>
              <a:rPr lang="en-US" sz="13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3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 OBTAIN SUCH PERMISSION. </a:t>
            </a:r>
            <a:endParaRPr lang="en-US" sz="1300" b="0" i="0" strike="noStrike" cap="none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1"/>
          <p:cNvSpPr/>
          <p:nvPr/>
        </p:nvSpPr>
        <p:spPr>
          <a:xfrm>
            <a:off x="1" y="6392191"/>
            <a:ext cx="12192000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372E8A7-84F3-3B46-A1E4-A55C686A0A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554720" y="893357"/>
            <a:ext cx="2540000" cy="7366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43294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262626"/>
              </a:buClr>
              <a:buSzPts val="6800"/>
            </a:pPr>
            <a:r>
              <a:rPr lang="en-US" sz="4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Digital Module 12/Step 12: Cross-Check Policy and Procedures</a:t>
            </a:r>
            <a:endParaRPr sz="4000" b="1" i="0" u="none" strike="noStrike" cap="none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body" idx="1"/>
          </p:nvPr>
        </p:nvSpPr>
        <p:spPr>
          <a:xfrm>
            <a:off x="6389342" y="3849912"/>
            <a:ext cx="5635644" cy="132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DR. ELISE M. FRATTURA (she/her/hers)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DR. COLLEEN A. CAPPER (she/her/hers)</a:t>
            </a:r>
            <a:endParaRPr sz="200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597572" y="2303049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7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99;p1">
            <a:extLst>
              <a:ext uri="{FF2B5EF4-FFF2-40B4-BE49-F238E27FC236}">
                <a16:creationId xmlns:a16="http://schemas.microsoft.com/office/drawing/2014/main" id="{C2ABB6A8-A20F-954C-BD2B-6A59616A1D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6372" y="1893194"/>
            <a:ext cx="4896414" cy="396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>
            <a:spLocks noGrp="1"/>
          </p:cNvSpPr>
          <p:nvPr>
            <p:ph type="title"/>
          </p:nvPr>
        </p:nvSpPr>
        <p:spPr>
          <a:xfrm>
            <a:off x="1097279" y="745810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br>
              <a:rPr lang="en-US" sz="2430" dirty="0">
                <a:solidFill>
                  <a:srgbClr val="404040"/>
                </a:solidFill>
              </a:rPr>
            </a:br>
            <a:r>
              <a:rPr lang="en-US" sz="3240" dirty="0">
                <a:solidFill>
                  <a:srgbClr val="404040"/>
                </a:solidFill>
              </a:rPr>
              <a:t>Thank you for your commitment to equity!</a:t>
            </a:r>
            <a:br>
              <a:rPr lang="en-US" sz="3240" dirty="0">
                <a:solidFill>
                  <a:srgbClr val="404040"/>
                </a:solidFill>
              </a:rPr>
            </a:br>
            <a:endParaRPr sz="3240" dirty="0">
              <a:solidFill>
                <a:srgbClr val="404040"/>
              </a:solidFill>
            </a:endParaRPr>
          </a:p>
        </p:txBody>
      </p:sp>
      <p:sp>
        <p:nvSpPr>
          <p:cNvPr id="315" name="Google Shape;315;p30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887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FEEDBACK CARDS </a:t>
            </a:r>
            <a:endParaRPr dirty="0">
              <a:solidFill>
                <a:srgbClr val="404040"/>
              </a:solidFill>
            </a:endParaRPr>
          </a:p>
          <a:p>
            <a:pPr marL="118871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2.  What gives you pause? </a:t>
            </a:r>
            <a:endParaRPr dirty="0">
              <a:solidFill>
                <a:srgbClr val="404040"/>
              </a:solidFill>
            </a:endParaRPr>
          </a:p>
          <a:p>
            <a:pPr marL="118871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1215025" y="515205"/>
            <a:ext cx="7240043" cy="116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5919A"/>
              </a:buClr>
              <a:buSzPts val="3959"/>
              <a:buFont typeface="Calibri"/>
              <a:buNone/>
            </a:pPr>
            <a:r>
              <a:rPr lang="en-US" sz="3959" dirty="0"/>
              <a:t>4 Agreements of Courageous Conversations </a:t>
            </a:r>
            <a:r>
              <a:rPr lang="en-US" sz="2790" dirty="0"/>
              <a:t>(Singleton, 2022)</a:t>
            </a:r>
            <a:endParaRPr dirty="0"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2"/>
          </p:nvPr>
        </p:nvSpPr>
        <p:spPr>
          <a:xfrm>
            <a:off x="6153150" y="2187178"/>
            <a:ext cx="4281018" cy="41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Experience discomfort</a:t>
            </a:r>
            <a:br>
              <a:rPr lang="en-US" sz="4000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Stay engaged</a:t>
            </a:r>
            <a:br>
              <a:rPr lang="en-US" sz="4000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Speak your truth</a:t>
            </a:r>
            <a:br>
              <a:rPr lang="en-US" sz="4000" dirty="0">
                <a:latin typeface="Calibri"/>
                <a:ea typeface="Calibri"/>
                <a:cs typeface="Calibri"/>
                <a:sym typeface="Calibri"/>
              </a:rPr>
            </a:br>
            <a:endParaRPr lang="en-US" dirty="0"/>
          </a:p>
          <a:p>
            <a:pPr marL="571500" indent="-571500">
              <a:spcBef>
                <a:spcPts val="0"/>
              </a:spcBef>
              <a:buClr>
                <a:srgbClr val="55919A"/>
              </a:buClr>
              <a:buSzPts val="3200"/>
              <a:buFont typeface="Courier New" panose="02070309020205020404" pitchFamily="49" charset="0"/>
              <a:buChar char="o"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Expect and accept non-closure</a:t>
            </a: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dirty="0"/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1606" y="2603178"/>
            <a:ext cx="3438525" cy="3052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212619" y="845116"/>
            <a:ext cx="7204871" cy="83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55919A"/>
              </a:buClr>
              <a:buSzPts val="4000"/>
            </a:pPr>
            <a:r>
              <a:rPr lang="en-US" sz="4400" dirty="0"/>
              <a:t>Community Agreements (Continued)</a:t>
            </a:r>
            <a:endParaRPr sz="4400" dirty="0"/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70" y="1903543"/>
            <a:ext cx="3759200" cy="4015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2" name="Google Shape;149;p6">
            <a:extLst>
              <a:ext uri="{FF2B5EF4-FFF2-40B4-BE49-F238E27FC236}">
                <a16:creationId xmlns:a16="http://schemas.microsoft.com/office/drawing/2014/main" id="{6F0C80AD-66C2-4403-A9CC-5408D7C4BE20}"/>
              </a:ext>
            </a:extLst>
          </p:cNvPr>
          <p:cNvGraphicFramePr/>
          <p:nvPr/>
        </p:nvGraphicFramePr>
        <p:xfrm>
          <a:off x="4668982" y="1809936"/>
          <a:ext cx="6613236" cy="420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031620" y="2428020"/>
            <a:ext cx="9070428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6B31DF-F5EF-3071-CB4C-AA4480F45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66" y="695456"/>
            <a:ext cx="7848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5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159509" y="827347"/>
            <a:ext cx="7283034" cy="9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b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Module 12/Step 12: </a:t>
            </a:r>
            <a:b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Cross-Check Policy and Procedures</a:t>
            </a:r>
            <a:endParaRPr sz="36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ADC85-1ABF-A7F6-E397-5C4E723B2A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6"/>
          <a:stretch/>
        </p:blipFill>
        <p:spPr>
          <a:xfrm>
            <a:off x="1886037" y="1783360"/>
            <a:ext cx="7935412" cy="44345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1097280" y="286605"/>
            <a:ext cx="7370315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 Equity </a:t>
            </a:r>
            <a:b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Module 12/Step 12: </a:t>
            </a:r>
            <a:b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Cross-Check Policy and Procedures</a:t>
            </a:r>
            <a:endParaRPr sz="3600" dirty="0"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46354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Retention policies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all research shows students fall more behind, less likely to graduate if retained.</a:t>
            </a:r>
            <a:endParaRPr sz="2400" dirty="0">
              <a:solidFill>
                <a:srgbClr val="40404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46354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Discipline policies 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e.g., High School students consistently not getting to class are suspended (greater impact on students of color as more students of color are not getting to class).</a:t>
            </a:r>
            <a:endParaRPr sz="2400" dirty="0">
              <a:solidFill>
                <a:srgbClr val="40404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46354" lvl="0" indent="-457200">
              <a:buClr>
                <a:srgbClr val="40404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Any policy that as a result has a differential impact on students based on race, class, gender, ability, language, gender/sexual identity and their intersections – </a:t>
            </a:r>
            <a:r>
              <a:rPr lang="en-US" sz="2400" b="1" dirty="0">
                <a:solidFill>
                  <a:srgbClr val="40404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must be examined and changed or eliminated</a:t>
            </a:r>
            <a:r>
              <a:rPr lang="en-US" sz="2400" dirty="0">
                <a:solidFill>
                  <a:srgbClr val="40404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</a:t>
            </a:r>
            <a:endParaRPr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B862CB-7CD6-9B73-0108-0BB9D70B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40" y="2068447"/>
            <a:ext cx="8737600" cy="3873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6D32082-45FE-5C44-85CF-1390725E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0" y="0"/>
            <a:ext cx="11323142" cy="62544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F8E984-8BCE-8304-C7E1-ADB38DB7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573" y="4042821"/>
            <a:ext cx="1855484" cy="170396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>
            <a:spLocks noGrp="1"/>
          </p:cNvSpPr>
          <p:nvPr>
            <p:ph type="title"/>
          </p:nvPr>
        </p:nvSpPr>
        <p:spPr>
          <a:xfrm>
            <a:off x="1097279" y="721341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30"/>
              <a:buFont typeface="Calibri"/>
              <a:buNone/>
            </a:pPr>
            <a:br>
              <a:rPr lang="en-US" sz="2430" dirty="0">
                <a:solidFill>
                  <a:schemeClr val="lt1"/>
                </a:solidFill>
              </a:rPr>
            </a:br>
            <a:r>
              <a:rPr lang="en-US" sz="3240" dirty="0">
                <a:solidFill>
                  <a:srgbClr val="404040"/>
                </a:solidFill>
              </a:rPr>
              <a:t>Thank you for your commitment to equity!</a:t>
            </a:r>
            <a:br>
              <a:rPr lang="en-US" sz="3240" dirty="0">
                <a:solidFill>
                  <a:schemeClr val="lt1"/>
                </a:solidFill>
              </a:rPr>
            </a:br>
            <a:endParaRPr sz="3240" dirty="0">
              <a:solidFill>
                <a:schemeClr val="lt1"/>
              </a:solidFill>
            </a:endParaRPr>
          </a:p>
        </p:txBody>
      </p:sp>
      <p:sp>
        <p:nvSpPr>
          <p:cNvPr id="309" name="Google Shape;309;p2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8871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FEEDBACK CARDS</a:t>
            </a:r>
            <a:endParaRPr dirty="0">
              <a:solidFill>
                <a:srgbClr val="404040"/>
              </a:solidFill>
            </a:endParaRPr>
          </a:p>
          <a:p>
            <a:pPr marL="118871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1.  What resonated?</a:t>
            </a:r>
            <a:endParaRPr dirty="0">
              <a:solidFill>
                <a:srgbClr val="404040"/>
              </a:solidFill>
            </a:endParaRPr>
          </a:p>
          <a:p>
            <a:pPr marL="633222" lvl="0" indent="-3238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118871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18871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273</Words>
  <Application>Microsoft Macintosh PowerPoint</Application>
  <PresentationFormat>Widescreen</PresentationFormat>
  <Paragraphs>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Noto Sans Symbols</vt:lpstr>
      <vt:lpstr>Retrospect</vt:lpstr>
      <vt:lpstr>School Digital Module 12/Step 12: Cross-Check Policy and Procedures</vt:lpstr>
      <vt:lpstr>4 Agreements of Courageous Conversations (Singleton, 2022)</vt:lpstr>
      <vt:lpstr>Community Agreements (Continued)</vt:lpstr>
      <vt:lpstr>PowerPoint Presentation</vt:lpstr>
      <vt:lpstr>ICS Equity  Digital Module 12/Step 12:  Cross-Check Policy and Procedures</vt:lpstr>
      <vt:lpstr>ICS Equity  Digital Module 12/Step 12:  Cross-Check Policy and Procedures</vt:lpstr>
      <vt:lpstr>PowerPoint Presentation</vt:lpstr>
      <vt:lpstr>PowerPoint Presentation</vt:lpstr>
      <vt:lpstr> Thank you for your commitment to equity! </vt:lpstr>
      <vt:lpstr> Thank you for your commitment to equity!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Module/Step 14: Align Policy and Procedures to Eliminate Inequities </dc:title>
  <cp:lastModifiedBy>ICS Equity</cp:lastModifiedBy>
  <cp:revision>10</cp:revision>
  <dcterms:modified xsi:type="dcterms:W3CDTF">2022-11-07T19:39:13Z</dcterms:modified>
</cp:coreProperties>
</file>