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4539" r:id="rId2"/>
    <p:sldId id="4677" r:id="rId3"/>
    <p:sldId id="4678" r:id="rId4"/>
    <p:sldId id="327" r:id="rId5"/>
    <p:sldId id="260" r:id="rId6"/>
    <p:sldId id="285" r:id="rId7"/>
    <p:sldId id="261" r:id="rId8"/>
    <p:sldId id="262" r:id="rId9"/>
    <p:sldId id="4360" r:id="rId10"/>
    <p:sldId id="4679" r:id="rId11"/>
    <p:sldId id="4512" r:id="rId12"/>
    <p:sldId id="4513" r:id="rId13"/>
    <p:sldId id="4368" r:id="rId14"/>
    <p:sldId id="4367" r:id="rId15"/>
    <p:sldId id="267" r:id="rId16"/>
    <p:sldId id="4680" r:id="rId17"/>
    <p:sldId id="4516" r:id="rId18"/>
    <p:sldId id="4517" r:id="rId19"/>
    <p:sldId id="4518" r:id="rId20"/>
    <p:sldId id="4681" r:id="rId21"/>
    <p:sldId id="4682" r:id="rId22"/>
    <p:sldId id="4686" r:id="rId23"/>
    <p:sldId id="4687" r:id="rId24"/>
    <p:sldId id="4688" r:id="rId25"/>
    <p:sldId id="4689" r:id="rId26"/>
    <p:sldId id="4690" r:id="rId27"/>
    <p:sldId id="4548" r:id="rId28"/>
    <p:sldId id="4684" r:id="rId29"/>
    <p:sldId id="4685" r:id="rId30"/>
    <p:sldId id="4691" r:id="rId31"/>
    <p:sldId id="4692" r:id="rId32"/>
    <p:sldId id="4693" r:id="rId33"/>
    <p:sldId id="4694" r:id="rId34"/>
    <p:sldId id="4695" r:id="rId35"/>
    <p:sldId id="4696" r:id="rId36"/>
    <p:sldId id="4697" r:id="rId37"/>
    <p:sldId id="4698" r:id="rId38"/>
    <p:sldId id="4699" r:id="rId39"/>
    <p:sldId id="331" r:id="rId40"/>
    <p:sldId id="4530" r:id="rId41"/>
    <p:sldId id="4531" r:id="rId42"/>
    <p:sldId id="4701" r:id="rId43"/>
    <p:sldId id="4702" r:id="rId44"/>
    <p:sldId id="4703" r:id="rId45"/>
    <p:sldId id="4704" r:id="rId46"/>
    <p:sldId id="275" r:id="rId47"/>
    <p:sldId id="4387" r:id="rId48"/>
    <p:sldId id="4705" r:id="rId49"/>
    <p:sldId id="4706" r:id="rId50"/>
    <p:sldId id="301" r:id="rId51"/>
    <p:sldId id="4707" r:id="rId52"/>
    <p:sldId id="4708"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7BZuBLr21u1xOxdOP12DSCaFV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1CB86-7C44-4038-A4AC-5ADD41E6FF98}">
  <a:tblStyle styleId="{2481CB86-7C44-4038-A4AC-5ADD41E6FF9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b="off" i="off"/>
      <a:tcStyle>
        <a:tcBdr/>
        <a:fill>
          <a:solidFill>
            <a:srgbClr val="F2F2F2"/>
          </a:solidFill>
        </a:fill>
      </a:tcStyle>
    </a:band1H>
    <a:band2H>
      <a:tcTxStyle b="off" i="off"/>
      <a:tcStyle>
        <a:tcBdr/>
      </a:tcStyle>
    </a:band2H>
    <a:band1V>
      <a:tcTxStyle b="off" i="off"/>
      <a:tcStyle>
        <a:tcBdr/>
        <a:fill>
          <a:solidFill>
            <a:srgbClr val="F2F2F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833"/>
  </p:normalViewPr>
  <p:slideViewPr>
    <p:cSldViewPr snapToGrid="0" snapToObjects="1">
      <p:cViewPr varScale="1">
        <p:scale>
          <a:sx n="102" d="100"/>
          <a:sy n="102" d="100"/>
        </p:scale>
        <p:origin x="95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25E8-D7AE-4ABE-BDBD-5E319CCA6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E6B9C-598E-4C7C-A497-59B914E5F16A}">
      <dgm:prSet/>
      <dgm:spPr/>
      <dgm:t>
        <a:bodyPr/>
        <a:lstStyle/>
        <a:p>
          <a:pPr algn="ctr"/>
          <a:r>
            <a:rPr lang="en-US" dirty="0">
              <a:solidFill>
                <a:srgbClr val="3F3F3F"/>
              </a:solidFill>
            </a:rPr>
            <a:t>No blame, shame, judgment.</a:t>
          </a:r>
        </a:p>
      </dgm:t>
    </dgm:pt>
    <dgm:pt modelId="{E719BF97-0CAA-464A-B340-782591155DEB}" type="parTrans" cxnId="{959CBB39-A719-4BAC-B7B7-B54C09BF9965}">
      <dgm:prSet/>
      <dgm:spPr/>
      <dgm:t>
        <a:bodyPr/>
        <a:lstStyle/>
        <a:p>
          <a:endParaRPr lang="en-US"/>
        </a:p>
      </dgm:t>
    </dgm:pt>
    <dgm:pt modelId="{7F6D3865-E17C-44C8-8EAE-511D8550B214}" type="sibTrans" cxnId="{959CBB39-A719-4BAC-B7B7-B54C09BF9965}">
      <dgm:prSet/>
      <dgm:spPr/>
      <dgm:t>
        <a:bodyPr/>
        <a:lstStyle/>
        <a:p>
          <a:endParaRPr lang="en-US"/>
        </a:p>
      </dgm:t>
    </dgm:pt>
    <dgm:pt modelId="{71C2D100-1FC2-4660-ADEB-6C5677738683}">
      <dgm:prSet/>
      <dgm:spPr/>
      <dgm:t>
        <a:bodyPr/>
        <a:lstStyle/>
        <a:p>
          <a:pPr algn="ctr"/>
          <a:r>
            <a:rPr lang="en-US" dirty="0">
              <a:solidFill>
                <a:srgbClr val="3F3F3F"/>
              </a:solidFill>
            </a:rPr>
            <a:t>Equity work life-long, never ending, at individual &amp; organizational level.</a:t>
          </a:r>
        </a:p>
      </dgm:t>
    </dgm:pt>
    <dgm:pt modelId="{AA52FA8B-7309-48E5-9493-ED01B052CE7A}" type="parTrans" cxnId="{38563953-525E-4F28-8370-5E97843B0041}">
      <dgm:prSet/>
      <dgm:spPr/>
      <dgm:t>
        <a:bodyPr/>
        <a:lstStyle/>
        <a:p>
          <a:endParaRPr lang="en-US"/>
        </a:p>
      </dgm:t>
    </dgm:pt>
    <dgm:pt modelId="{5EACD85E-D220-4131-8997-1B8BB7BD44D7}" type="sibTrans" cxnId="{38563953-525E-4F28-8370-5E97843B0041}">
      <dgm:prSet/>
      <dgm:spPr/>
      <dgm:t>
        <a:bodyPr/>
        <a:lstStyle/>
        <a:p>
          <a:endParaRPr lang="en-US"/>
        </a:p>
      </dgm:t>
    </dgm:pt>
    <dgm:pt modelId="{318B1C60-B1BA-4B9A-BFF7-B5E6B53919F1}">
      <dgm:prSet/>
      <dgm:spPr/>
      <dgm:t>
        <a:bodyPr/>
        <a:lstStyle/>
        <a:p>
          <a:pPr algn="ctr"/>
          <a:r>
            <a:rPr lang="en-US" b="1" dirty="0">
              <a:solidFill>
                <a:srgbClr val="3F3F3F"/>
              </a:solidFill>
              <a:latin typeface="Calibri" panose="020F0502020204030204" pitchFamily="34" charset="0"/>
              <a:cs typeface="Calibri" panose="020F0502020204030204" pitchFamily="34" charset="0"/>
            </a:rPr>
            <a:t>“Collective Equity Capacity” </a:t>
          </a:r>
          <a:r>
            <a:rPr lang="en-US" dirty="0">
              <a:solidFill>
                <a:srgbClr val="3F3F3F"/>
              </a:solidFill>
              <a:latin typeface="Calibri" panose="020F0502020204030204" pitchFamily="34" charset="0"/>
              <a:cs typeface="Calibri" panose="020F0502020204030204" pitchFamily="34" charset="0"/>
            </a:rPr>
            <a:t>we are in this with you - mutual learning, challenging, growing together.</a:t>
          </a:r>
        </a:p>
      </dgm:t>
    </dgm:pt>
    <dgm:pt modelId="{3770E7B0-483D-44F4-B92F-5CCC6B909769}" type="parTrans" cxnId="{D030F2A3-354F-404C-95F5-811C479E1432}">
      <dgm:prSet/>
      <dgm:spPr/>
      <dgm:t>
        <a:bodyPr/>
        <a:lstStyle/>
        <a:p>
          <a:endParaRPr lang="en-US"/>
        </a:p>
      </dgm:t>
    </dgm:pt>
    <dgm:pt modelId="{753E75FA-CA56-4FEE-B8D3-9B13F144D902}" type="sibTrans" cxnId="{D030F2A3-354F-404C-95F5-811C479E1432}">
      <dgm:prSet/>
      <dgm:spPr/>
      <dgm:t>
        <a:bodyPr/>
        <a:lstStyle/>
        <a:p>
          <a:endParaRPr lang="en-US"/>
        </a:p>
      </dgm:t>
    </dgm:pt>
    <dgm:pt modelId="{151E7B54-B9D1-6E4F-B8B5-FA4DB46A17A7}" type="pres">
      <dgm:prSet presAssocID="{44B625E8-D7AE-4ABE-BDBD-5E319CCA68D1}" presName="linear" presStyleCnt="0">
        <dgm:presLayoutVars>
          <dgm:animLvl val="lvl"/>
          <dgm:resizeHandles val="exact"/>
        </dgm:presLayoutVars>
      </dgm:prSet>
      <dgm:spPr/>
    </dgm:pt>
    <dgm:pt modelId="{CCB35080-E41D-B243-8060-7A66ACC955BC}" type="pres">
      <dgm:prSet presAssocID="{6D9E6B9C-598E-4C7C-A497-59B914E5F16A}" presName="parentText" presStyleLbl="node1" presStyleIdx="0" presStyleCnt="3">
        <dgm:presLayoutVars>
          <dgm:chMax val="0"/>
          <dgm:bulletEnabled val="1"/>
        </dgm:presLayoutVars>
      </dgm:prSet>
      <dgm:spPr/>
    </dgm:pt>
    <dgm:pt modelId="{95C7ED40-4A8A-A844-80F4-7FBD79428CFA}" type="pres">
      <dgm:prSet presAssocID="{7F6D3865-E17C-44C8-8EAE-511D8550B214}" presName="spacer" presStyleCnt="0"/>
      <dgm:spPr/>
    </dgm:pt>
    <dgm:pt modelId="{51EDFE42-D5E0-7D41-AB8E-0FA1EE16AEA0}" type="pres">
      <dgm:prSet presAssocID="{71C2D100-1FC2-4660-ADEB-6C5677738683}" presName="parentText" presStyleLbl="node1" presStyleIdx="1" presStyleCnt="3">
        <dgm:presLayoutVars>
          <dgm:chMax val="0"/>
          <dgm:bulletEnabled val="1"/>
        </dgm:presLayoutVars>
      </dgm:prSet>
      <dgm:spPr/>
    </dgm:pt>
    <dgm:pt modelId="{69B1B2B7-17BF-C946-B625-E6C1C7A13269}" type="pres">
      <dgm:prSet presAssocID="{5EACD85E-D220-4131-8997-1B8BB7BD44D7}" presName="spacer" presStyleCnt="0"/>
      <dgm:spPr/>
    </dgm:pt>
    <dgm:pt modelId="{C0F33041-E519-AC45-BC93-0F749BCB62D5}" type="pres">
      <dgm:prSet presAssocID="{318B1C60-B1BA-4B9A-BFF7-B5E6B53919F1}" presName="parentText" presStyleLbl="node1" presStyleIdx="2" presStyleCnt="3">
        <dgm:presLayoutVars>
          <dgm:chMax val="0"/>
          <dgm:bulletEnabled val="1"/>
        </dgm:presLayoutVars>
      </dgm:prSet>
      <dgm:spPr/>
    </dgm:pt>
  </dgm:ptLst>
  <dgm:cxnLst>
    <dgm:cxn modelId="{959CBB39-A719-4BAC-B7B7-B54C09BF9965}" srcId="{44B625E8-D7AE-4ABE-BDBD-5E319CCA68D1}" destId="{6D9E6B9C-598E-4C7C-A497-59B914E5F16A}" srcOrd="0" destOrd="0" parTransId="{E719BF97-0CAA-464A-B340-782591155DEB}" sibTransId="{7F6D3865-E17C-44C8-8EAE-511D8550B214}"/>
    <dgm:cxn modelId="{E8F6DB3B-97F4-FB4E-80A8-E8755F763FBD}" type="presOf" srcId="{6D9E6B9C-598E-4C7C-A497-59B914E5F16A}" destId="{CCB35080-E41D-B243-8060-7A66ACC955BC}" srcOrd="0" destOrd="0" presId="urn:microsoft.com/office/officeart/2005/8/layout/vList2"/>
    <dgm:cxn modelId="{09832845-5C0E-174A-BF4A-8539EF3BE9B1}" type="presOf" srcId="{44B625E8-D7AE-4ABE-BDBD-5E319CCA68D1}" destId="{151E7B54-B9D1-6E4F-B8B5-FA4DB46A17A7}" srcOrd="0" destOrd="0" presId="urn:microsoft.com/office/officeart/2005/8/layout/vList2"/>
    <dgm:cxn modelId="{38563953-525E-4F28-8370-5E97843B0041}" srcId="{44B625E8-D7AE-4ABE-BDBD-5E319CCA68D1}" destId="{71C2D100-1FC2-4660-ADEB-6C5677738683}" srcOrd="1" destOrd="0" parTransId="{AA52FA8B-7309-48E5-9493-ED01B052CE7A}" sibTransId="{5EACD85E-D220-4131-8997-1B8BB7BD44D7}"/>
    <dgm:cxn modelId="{6D9A3D89-7A77-C24E-B8FE-8C951F7FBCBD}" type="presOf" srcId="{318B1C60-B1BA-4B9A-BFF7-B5E6B53919F1}" destId="{C0F33041-E519-AC45-BC93-0F749BCB62D5}" srcOrd="0" destOrd="0" presId="urn:microsoft.com/office/officeart/2005/8/layout/vList2"/>
    <dgm:cxn modelId="{D030F2A3-354F-404C-95F5-811C479E1432}" srcId="{44B625E8-D7AE-4ABE-BDBD-5E319CCA68D1}" destId="{318B1C60-B1BA-4B9A-BFF7-B5E6B53919F1}" srcOrd="2" destOrd="0" parTransId="{3770E7B0-483D-44F4-B92F-5CCC6B909769}" sibTransId="{753E75FA-CA56-4FEE-B8D3-9B13F144D902}"/>
    <dgm:cxn modelId="{3949A9D0-1F48-4045-B3FC-69FF6715166D}" type="presOf" srcId="{71C2D100-1FC2-4660-ADEB-6C5677738683}" destId="{51EDFE42-D5E0-7D41-AB8E-0FA1EE16AEA0}" srcOrd="0" destOrd="0" presId="urn:microsoft.com/office/officeart/2005/8/layout/vList2"/>
    <dgm:cxn modelId="{37C50850-6B0B-7D4B-A0B7-D9004B1B229A}" type="presParOf" srcId="{151E7B54-B9D1-6E4F-B8B5-FA4DB46A17A7}" destId="{CCB35080-E41D-B243-8060-7A66ACC955BC}" srcOrd="0" destOrd="0" presId="urn:microsoft.com/office/officeart/2005/8/layout/vList2"/>
    <dgm:cxn modelId="{2313F490-3751-B645-AF08-EB4A1D7608A6}" type="presParOf" srcId="{151E7B54-B9D1-6E4F-B8B5-FA4DB46A17A7}" destId="{95C7ED40-4A8A-A844-80F4-7FBD79428CFA}" srcOrd="1" destOrd="0" presId="urn:microsoft.com/office/officeart/2005/8/layout/vList2"/>
    <dgm:cxn modelId="{35EA8BC6-EBA0-3B41-A4FB-1B3B74D48AD5}" type="presParOf" srcId="{151E7B54-B9D1-6E4F-B8B5-FA4DB46A17A7}" destId="{51EDFE42-D5E0-7D41-AB8E-0FA1EE16AEA0}" srcOrd="2" destOrd="0" presId="urn:microsoft.com/office/officeart/2005/8/layout/vList2"/>
    <dgm:cxn modelId="{501649DF-4A7A-0A4F-9748-8A0169852BBB}" type="presParOf" srcId="{151E7B54-B9D1-6E4F-B8B5-FA4DB46A17A7}" destId="{69B1B2B7-17BF-C946-B625-E6C1C7A13269}" srcOrd="3" destOrd="0" presId="urn:microsoft.com/office/officeart/2005/8/layout/vList2"/>
    <dgm:cxn modelId="{0C8D7439-2C2B-1543-A64C-BF923CB828C6}" type="presParOf" srcId="{151E7B54-B9D1-6E4F-B8B5-FA4DB46A17A7}" destId="{C0F33041-E519-AC45-BC93-0F749BCB62D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35080-E41D-B243-8060-7A66ACC955BC}">
      <dsp:nvSpPr>
        <dsp:cNvPr id="0" name=""/>
        <dsp:cNvSpPr/>
      </dsp:nvSpPr>
      <dsp:spPr>
        <a:xfrm>
          <a:off x="0" y="21782"/>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No blame, shame, judgment.</a:t>
          </a:r>
        </a:p>
      </dsp:txBody>
      <dsp:txXfrm>
        <a:off x="65432" y="87214"/>
        <a:ext cx="6482372" cy="1209517"/>
      </dsp:txXfrm>
    </dsp:sp>
    <dsp:sp modelId="{51EDFE42-D5E0-7D41-AB8E-0FA1EE16AEA0}">
      <dsp:nvSpPr>
        <dsp:cNvPr id="0" name=""/>
        <dsp:cNvSpPr/>
      </dsp:nvSpPr>
      <dsp:spPr>
        <a:xfrm>
          <a:off x="0" y="1431283"/>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Equity work life-long, never ending, at individual &amp; organizational level.</a:t>
          </a:r>
        </a:p>
      </dsp:txBody>
      <dsp:txXfrm>
        <a:off x="65432" y="1496715"/>
        <a:ext cx="6482372" cy="1209517"/>
      </dsp:txXfrm>
    </dsp:sp>
    <dsp:sp modelId="{C0F33041-E519-AC45-BC93-0F749BCB62D5}">
      <dsp:nvSpPr>
        <dsp:cNvPr id="0" name=""/>
        <dsp:cNvSpPr/>
      </dsp:nvSpPr>
      <dsp:spPr>
        <a:xfrm>
          <a:off x="0" y="2840784"/>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3F3F3F"/>
              </a:solidFill>
              <a:latin typeface="Calibri" panose="020F0502020204030204" pitchFamily="34" charset="0"/>
              <a:cs typeface="Calibri" panose="020F0502020204030204" pitchFamily="34" charset="0"/>
            </a:rPr>
            <a:t>“Collective Equity Capacity” </a:t>
          </a:r>
          <a:r>
            <a:rPr lang="en-US" sz="2400" kern="1200" dirty="0">
              <a:solidFill>
                <a:srgbClr val="3F3F3F"/>
              </a:solidFill>
              <a:latin typeface="Calibri" panose="020F0502020204030204" pitchFamily="34" charset="0"/>
              <a:cs typeface="Calibri" panose="020F0502020204030204" pitchFamily="34" charset="0"/>
            </a:rPr>
            <a:t>we are in this with you - mutual learning, challenging, growing together.</a:t>
          </a:r>
        </a:p>
      </dsp:txBody>
      <dsp:txXfrm>
        <a:off x="65432" y="2906216"/>
        <a:ext cx="6482372" cy="12095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464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086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06" name="Google Shape;2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17</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99" name="Google Shape;1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5634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4" name="Google Shape;27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761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9" name="Google Shape;2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44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00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768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3433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9888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44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00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76" name="Google Shape;37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089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2" name="Google Shape;32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9" name="Google Shape;32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9709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9524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70220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46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2961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0" name="Google Shape;3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80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469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80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5" name="Google Shape;4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1" name="Google Shape;42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8" name="Google Shape;42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4" name="Google Shape;43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5" name="Google Shape;31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8" name="Google Shape;18;p50"/>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59"/>
          <p:cNvSpPr/>
          <p:nvPr/>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59"/>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8" name="Google Shape;78;p5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9"/>
          <p:cNvSpPr>
            <a:spLocks noGrp="1"/>
          </p:cNvSpPr>
          <p:nvPr>
            <p:ph type="pic" idx="2"/>
          </p:nvPr>
        </p:nvSpPr>
        <p:spPr>
          <a:xfrm>
            <a:off x="17" y="0"/>
            <a:ext cx="12191985" cy="4915076"/>
          </a:xfrm>
          <a:prstGeom prst="rect">
            <a:avLst/>
          </a:prstGeom>
          <a:solidFill>
            <a:srgbClr val="DFDFDF"/>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dirty="0"/>
          </a:p>
        </p:txBody>
      </p:sp>
      <p:sp>
        <p:nvSpPr>
          <p:cNvPr id="80" name="Google Shape;80;p59"/>
          <p:cNvSpPr txBox="1">
            <a:spLocks noGrp="1"/>
          </p:cNvSpPr>
          <p:nvPr>
            <p:ph type="body" idx="1"/>
          </p:nvPr>
        </p:nvSpPr>
        <p:spPr>
          <a:xfrm>
            <a:off x="1097280" y="5907024"/>
            <a:ext cx="1011936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59"/>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59"/>
          <p:cNvSpPr txBox="1">
            <a:spLocks noGrp="1"/>
          </p:cNvSpPr>
          <p:nvPr>
            <p:ph type="ftr" idx="11"/>
          </p:nvPr>
        </p:nvSpPr>
        <p:spPr>
          <a:xfrm>
            <a:off x="404754" y="6367315"/>
            <a:ext cx="11443448" cy="5232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59"/>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6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60"/>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2" name="Google Shape;92;p6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61"/>
          <p:cNvSpPr txBox="1">
            <a:spLocks noGrp="1"/>
          </p:cNvSpPr>
          <p:nvPr>
            <p:ph type="title"/>
          </p:nvPr>
        </p:nvSpPr>
        <p:spPr>
          <a:xfrm rot="5400000">
            <a:off x="7159402" y="1977801"/>
            <a:ext cx="5759898"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1"/>
          <p:cNvSpPr txBox="1">
            <a:spLocks noGrp="1"/>
          </p:cNvSpPr>
          <p:nvPr>
            <p:ph type="body" idx="1"/>
          </p:nvPr>
        </p:nvSpPr>
        <p:spPr>
          <a:xfrm rot="5400000">
            <a:off x="1825402"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7" name="Google Shape;97;p61"/>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51"/>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1"/>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 name="Google Shape;22;p51"/>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51"/>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2"/>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52"/>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4" name="Google Shape;34;p5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5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6" name="Google Shape;36;p5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53"/>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2" name="Google Shape;42;p54"/>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3600"/>
              <a:buFont typeface="Calibri"/>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3" name="Google Shape;43;p54"/>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7" name="Google Shape;47;p55"/>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5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1" name="Google Shape;51;p55"/>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4" name="Google Shape;54;p56"/>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 name="Google Shape;55;p5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9" name="Google Shape;59;p56"/>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60" name="Google Shape;60;p56"/>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8"/>
          <p:cNvSpPr/>
          <p:nvPr/>
        </p:nvSpPr>
        <p:spPr>
          <a:xfrm>
            <a:off x="18"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 name="Google Shape;68;p5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5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5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58"/>
          <p:cNvSpPr txBox="1">
            <a:spLocks noGrp="1"/>
          </p:cNvSpPr>
          <p:nvPr>
            <p:ph type="dt" idx="10"/>
          </p:nvPr>
        </p:nvSpPr>
        <p:spPr>
          <a:xfrm>
            <a:off x="465513" y="6459787"/>
            <a:ext cx="2618511"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58"/>
          <p:cNvSpPr txBox="1">
            <a:spLocks noGrp="1"/>
          </p:cNvSpPr>
          <p:nvPr>
            <p:ph type="sldNum" idx="12"/>
          </p:nvPr>
        </p:nvSpPr>
        <p:spPr>
          <a:xfrm>
            <a:off x="10122457" y="6092558"/>
            <a:ext cx="1312025"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INFO@ICSEQUITY.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1" y="6416825"/>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14">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1" name="Google Shape;11;p49"/>
          <p:cNvSpPr/>
          <p:nvPr/>
        </p:nvSpPr>
        <p:spPr>
          <a:xfrm>
            <a:off x="1" y="635746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49"/>
          <p:cNvSpPr txBox="1">
            <a:spLocks noGrp="1"/>
          </p:cNvSpPr>
          <p:nvPr>
            <p:ph type="title"/>
          </p:nvPr>
        </p:nvSpPr>
        <p:spPr>
          <a:xfrm>
            <a:off x="1097280" y="286605"/>
            <a:ext cx="7363814"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9"/>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cxnSp>
        <p:nvCxnSpPr>
          <p:cNvPr id="14" name="Google Shape;14;p4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8" name="Picture 7">
            <a:extLst>
              <a:ext uri="{FF2B5EF4-FFF2-40B4-BE49-F238E27FC236}">
                <a16:creationId xmlns:a16="http://schemas.microsoft.com/office/drawing/2014/main" id="{EB73EC6B-F0F7-D9EB-73E7-BD5D64F62EF5}"/>
              </a:ext>
            </a:extLst>
          </p:cNvPr>
          <p:cNvPicPr>
            <a:picLocks noChangeAspect="1"/>
          </p:cNvPicPr>
          <p:nvPr userDrawn="1"/>
        </p:nvPicPr>
        <p:blipFill>
          <a:blip r:embed="rId15"/>
          <a:stretch>
            <a:fillRect/>
          </a:stretch>
        </p:blipFill>
        <p:spPr>
          <a:xfrm>
            <a:off x="8554720" y="883785"/>
            <a:ext cx="2540000" cy="7366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4" name="Google Shape;94;p1"/>
          <p:cNvSpPr txBox="1">
            <a:spLocks noGrp="1"/>
          </p:cNvSpPr>
          <p:nvPr>
            <p:ph type="title"/>
          </p:nvPr>
        </p:nvSpPr>
        <p:spPr>
          <a:xfrm>
            <a:off x="1097280" y="286605"/>
            <a:ext cx="7432945" cy="1450757"/>
          </a:xfrm>
          <a:prstGeom prst="rect">
            <a:avLst/>
          </a:prstGeom>
          <a:noFill/>
          <a:ln>
            <a:noFill/>
          </a:ln>
        </p:spPr>
        <p:txBody>
          <a:bodyPr spcFirstLastPara="1" wrap="square" lIns="91425" tIns="45700" rIns="91425" bIns="45700" anchor="b" anchorCtr="0">
            <a:noAutofit/>
          </a:bodyPr>
          <a:lstStyle/>
          <a:p>
            <a:pPr lvl="0">
              <a:spcBef>
                <a:spcPts val="0"/>
              </a:spcBef>
              <a:buClr>
                <a:srgbClr val="262626"/>
              </a:buClr>
              <a:buSzPts val="6800"/>
            </a:pPr>
            <a:r>
              <a:rPr lang="en-US" sz="3600" dirty="0">
                <a:solidFill>
                  <a:srgbClr val="404040"/>
                </a:solidFill>
                <a:latin typeface="Calibri" panose="020F0502020204030204" pitchFamily="34" charset="0"/>
                <a:cs typeface="Calibri" panose="020F0502020204030204" pitchFamily="34" charset="0"/>
              </a:rPr>
              <a:t>School Digital Module 8/Step 8: Construct Co-Plan to Co-Serve to Co-Learn (C3) Teams (North Carolina)</a:t>
            </a:r>
            <a:endParaRPr sz="3600" b="1" i="0" u="none" strike="noStrike" cap="none" dirty="0">
              <a:solidFill>
                <a:srgbClr val="404040"/>
              </a:solidFill>
              <a:latin typeface="Calibri" panose="020F0502020204030204" pitchFamily="34" charset="0"/>
              <a:cs typeface="Calibri" panose="020F0502020204030204" pitchFamily="34" charset="0"/>
              <a:sym typeface="Calibri"/>
            </a:endParaRPr>
          </a:p>
        </p:txBody>
      </p:sp>
      <p:sp>
        <p:nvSpPr>
          <p:cNvPr id="95" name="Google Shape;95;p1"/>
          <p:cNvSpPr txBox="1">
            <a:spLocks noGrp="1"/>
          </p:cNvSpPr>
          <p:nvPr>
            <p:ph type="body" idx="1"/>
          </p:nvPr>
        </p:nvSpPr>
        <p:spPr>
          <a:xfrm>
            <a:off x="6389342" y="3849912"/>
            <a:ext cx="5497858" cy="1324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dirty="0">
                <a:solidFill>
                  <a:srgbClr val="404040"/>
                </a:solidFill>
                <a:latin typeface="Calibri"/>
                <a:ea typeface="Calibri"/>
                <a:cs typeface="Calibri"/>
                <a:sym typeface="Calibri"/>
              </a:rPr>
              <a:t>DR. ELISE M. FRATTURA (she/her/hers)</a:t>
            </a:r>
          </a:p>
          <a:p>
            <a:pPr marL="0" marR="0" lvl="0" indent="0" algn="l" rtl="0">
              <a:lnSpc>
                <a:spcPct val="100000"/>
              </a:lnSpc>
              <a:spcBef>
                <a:spcPts val="0"/>
              </a:spcBef>
              <a:spcAft>
                <a:spcPts val="0"/>
              </a:spcAft>
              <a:buClr>
                <a:schemeClr val="accent1"/>
              </a:buClr>
              <a:buSzPts val="2400"/>
              <a:buFont typeface="Calibri"/>
              <a:buNone/>
            </a:pPr>
            <a:r>
              <a:rPr lang="en-US" sz="2400" b="0" i="0" u="none" strike="noStrike" cap="none" dirty="0">
                <a:solidFill>
                  <a:srgbClr val="404040"/>
                </a:solidFill>
                <a:latin typeface="Calibri"/>
                <a:ea typeface="Calibri"/>
                <a:cs typeface="Calibri"/>
                <a:sym typeface="Calibri"/>
              </a:rPr>
              <a:t>DR. COLLEEN A. CAPPER (she/her/hers)</a:t>
            </a:r>
            <a:endParaRPr sz="2000" b="0" i="0" u="none" strike="noStrike" cap="none" dirty="0">
              <a:solidFill>
                <a:srgbClr val="404040"/>
              </a:solidFill>
              <a:latin typeface="Calibri"/>
              <a:ea typeface="Calibri"/>
              <a:cs typeface="Calibri"/>
              <a:sym typeface="Calibri"/>
            </a:endParaRPr>
          </a:p>
        </p:txBody>
      </p:sp>
      <p:sp>
        <p:nvSpPr>
          <p:cNvPr id="101" name="Google Shape;101;p1"/>
          <p:cNvSpPr/>
          <p:nvPr/>
        </p:nvSpPr>
        <p:spPr>
          <a:xfrm>
            <a:off x="1597572" y="2303049"/>
            <a:ext cx="9070428" cy="1154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dirty="0">
                <a:solidFill>
                  <a:srgbClr val="000000"/>
                </a:solidFill>
                <a:latin typeface="Calibri"/>
                <a:ea typeface="Calibri"/>
                <a:cs typeface="Calibri"/>
                <a:sym typeface="Calibri"/>
              </a:rPr>
            </a:br>
            <a:br>
              <a:rPr lang="en-US" sz="27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pic>
        <p:nvPicPr>
          <p:cNvPr id="13" name="Google Shape;99;p1">
            <a:extLst>
              <a:ext uri="{FF2B5EF4-FFF2-40B4-BE49-F238E27FC236}">
                <a16:creationId xmlns:a16="http://schemas.microsoft.com/office/drawing/2014/main" id="{C2ABB6A8-A20F-954C-BD2B-6A59616A1D73}"/>
              </a:ext>
            </a:extLst>
          </p:cNvPr>
          <p:cNvPicPr preferRelativeResize="0"/>
          <p:nvPr/>
        </p:nvPicPr>
        <p:blipFill>
          <a:blip r:embed="rId3">
            <a:alphaModFix/>
          </a:blip>
          <a:stretch>
            <a:fillRect/>
          </a:stretch>
        </p:blipFill>
        <p:spPr>
          <a:xfrm>
            <a:off x="1236372" y="1893194"/>
            <a:ext cx="4896414" cy="39649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highlight>
                  <a:srgbClr val="FFFF00"/>
                </a:highlight>
              </a:rPr>
              <a:t>Confirm meeting times and the C3 Team's agenda </a:t>
            </a:r>
            <a:endParaRPr sz="1800" dirty="0">
              <a:solidFill>
                <a:srgbClr val="404040"/>
              </a:solidFill>
              <a:highlight>
                <a:srgbClr val="FFFF00"/>
              </a:highlight>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989186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1097280" y="286605"/>
            <a:ext cx="732021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DF6D31"/>
              </a:buClr>
              <a:buSzPts val="4800"/>
              <a:buFont typeface="Calibri"/>
              <a:buNone/>
            </a:pPr>
            <a:r>
              <a:rPr lang="en-US" dirty="0">
                <a:solidFill>
                  <a:srgbClr val="404040"/>
                </a:solidFill>
              </a:rPr>
              <a:t>a. Confirm Meeting Times</a:t>
            </a:r>
            <a:endParaRPr dirty="0">
              <a:solidFill>
                <a:srgbClr val="404040"/>
              </a:solidFill>
            </a:endParaRPr>
          </a:p>
        </p:txBody>
      </p:sp>
      <p:sp>
        <p:nvSpPr>
          <p:cNvPr id="178" name="Google Shape;178;p11"/>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258318" indent="-514350">
              <a:spcBef>
                <a:spcPts val="0"/>
              </a:spcBef>
              <a:buSzPts val="3200"/>
              <a:buAutoNum type="arabicPeriod"/>
            </a:pPr>
            <a:r>
              <a:rPr lang="en-US" sz="3400" dirty="0">
                <a:solidFill>
                  <a:srgbClr val="404040"/>
                </a:solidFill>
                <a:latin typeface="Calibri"/>
                <a:ea typeface="Calibri"/>
                <a:cs typeface="Calibri"/>
                <a:sym typeface="Calibri"/>
              </a:rPr>
              <a:t>Scheduling C3 Meeting Times is the Highest Priority </a:t>
            </a:r>
          </a:p>
          <a:p>
            <a:pPr marL="201168" lvl="1" indent="0" algn="l" rtl="0">
              <a:lnSpc>
                <a:spcPct val="90000"/>
              </a:lnSpc>
              <a:spcBef>
                <a:spcPts val="0"/>
              </a:spcBef>
              <a:spcAft>
                <a:spcPts val="0"/>
              </a:spcAft>
              <a:buSzPts val="3200"/>
              <a:buNone/>
            </a:pPr>
            <a:endParaRPr lang="en-US" sz="3200" dirty="0">
              <a:solidFill>
                <a:srgbClr val="404040"/>
              </a:solidFill>
              <a:latin typeface="Calibri"/>
              <a:ea typeface="Calibri"/>
              <a:cs typeface="Calibri"/>
              <a:sym typeface="Calibri"/>
            </a:endParaRPr>
          </a:p>
          <a:p>
            <a:pPr lvl="1" indent="-457200">
              <a:spcBef>
                <a:spcPts val="0"/>
              </a:spcBef>
              <a:buSzPts val="3200"/>
              <a:buFont typeface="Courier New" panose="02070309020205020404" pitchFamily="49" charset="0"/>
              <a:buChar char="o"/>
            </a:pPr>
            <a:r>
              <a:rPr lang="en-US" sz="3200" dirty="0">
                <a:solidFill>
                  <a:srgbClr val="404040"/>
                </a:solidFill>
                <a:latin typeface="Calibri"/>
                <a:ea typeface="Calibri"/>
                <a:cs typeface="Calibri"/>
                <a:sym typeface="Calibri"/>
              </a:rPr>
              <a:t>Determine at least 2 times per week </a:t>
            </a:r>
          </a:p>
          <a:p>
            <a:pPr marL="201168" lvl="1" indent="0">
              <a:spcBef>
                <a:spcPts val="0"/>
              </a:spcBef>
              <a:buSzPts val="3200"/>
              <a:buNone/>
            </a:pPr>
            <a:endParaRPr dirty="0">
              <a:solidFill>
                <a:srgbClr val="404040"/>
              </a:solidFill>
            </a:endParaRPr>
          </a:p>
          <a:p>
            <a:pPr marL="514350" lvl="0" indent="-514350" algn="l" rtl="0">
              <a:lnSpc>
                <a:spcPct val="90000"/>
              </a:lnSpc>
              <a:spcBef>
                <a:spcPts val="1600"/>
              </a:spcBef>
              <a:spcAft>
                <a:spcPts val="0"/>
              </a:spcAft>
              <a:buSzPts val="3400"/>
              <a:buAutoNum type="arabicPeriod" startAt="2"/>
            </a:pPr>
            <a:r>
              <a:rPr lang="en-US" sz="3400" dirty="0">
                <a:solidFill>
                  <a:srgbClr val="404040"/>
                </a:solidFill>
                <a:latin typeface="Calibri"/>
                <a:ea typeface="Calibri"/>
                <a:cs typeface="Calibri"/>
                <a:sym typeface="Calibri"/>
              </a:rPr>
              <a:t>Lesson plans are written for at least: </a:t>
            </a:r>
          </a:p>
          <a:p>
            <a:pPr lvl="1" indent="-457200">
              <a:spcBef>
                <a:spcPts val="1400"/>
              </a:spcBef>
              <a:buSzPts val="3400"/>
              <a:buFont typeface="Courier New" panose="02070309020205020404" pitchFamily="49" charset="0"/>
              <a:buChar char="o"/>
            </a:pPr>
            <a:r>
              <a:rPr lang="en-US" sz="3200" dirty="0">
                <a:solidFill>
                  <a:srgbClr val="404040"/>
                </a:solidFill>
                <a:latin typeface="Calibri"/>
                <a:ea typeface="Calibri"/>
                <a:cs typeface="Calibri"/>
                <a:sym typeface="Calibri"/>
              </a:rPr>
              <a:t>one week at the elementary level</a:t>
            </a:r>
            <a:endParaRPr dirty="0">
              <a:solidFill>
                <a:srgbClr val="404040"/>
              </a:solidFill>
            </a:endParaRPr>
          </a:p>
          <a:p>
            <a:pPr lvl="1" indent="-457200">
              <a:spcBef>
                <a:spcPts val="1400"/>
              </a:spcBef>
              <a:buSzPts val="3400"/>
              <a:buFont typeface="Courier New" panose="02070309020205020404" pitchFamily="49" charset="0"/>
              <a:buChar char="o"/>
            </a:pPr>
            <a:r>
              <a:rPr lang="en-US" sz="3200" dirty="0">
                <a:solidFill>
                  <a:srgbClr val="404040"/>
                </a:solidFill>
                <a:latin typeface="Calibri"/>
                <a:ea typeface="Calibri"/>
                <a:cs typeface="Calibri"/>
                <a:sym typeface="Calibri"/>
              </a:rPr>
              <a:t>1.5 weeks at the middle level and </a:t>
            </a:r>
            <a:endParaRPr dirty="0">
              <a:solidFill>
                <a:srgbClr val="404040"/>
              </a:solidFill>
            </a:endParaRPr>
          </a:p>
          <a:p>
            <a:pPr lvl="1" indent="-457200">
              <a:spcBef>
                <a:spcPts val="1400"/>
              </a:spcBef>
              <a:buSzPts val="3400"/>
              <a:buFont typeface="Courier New" panose="02070309020205020404" pitchFamily="49" charset="0"/>
              <a:buChar char="o"/>
            </a:pPr>
            <a:r>
              <a:rPr lang="en-US" sz="3200" dirty="0">
                <a:solidFill>
                  <a:srgbClr val="404040"/>
                </a:solidFill>
                <a:latin typeface="Calibri"/>
                <a:ea typeface="Calibri"/>
                <a:cs typeface="Calibri"/>
                <a:sym typeface="Calibri"/>
              </a:rPr>
              <a:t>two weeks at the secondary level</a:t>
            </a:r>
            <a:endParaRPr dirty="0">
              <a:solidFill>
                <a:srgbClr val="404040"/>
              </a:solidFill>
            </a:endParaRPr>
          </a:p>
          <a:p>
            <a:pPr marL="91440" lvl="0" indent="0" algn="l" rtl="0">
              <a:lnSpc>
                <a:spcPct val="90000"/>
              </a:lnSpc>
              <a:spcBef>
                <a:spcPts val="1400"/>
              </a:spcBef>
              <a:spcAft>
                <a:spcPts val="0"/>
              </a:spcAft>
              <a:buSzPts val="2000"/>
              <a:buNone/>
            </a:pPr>
            <a:endParaRP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1097280" y="286605"/>
            <a:ext cx="7395367"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en-US" dirty="0">
                <a:solidFill>
                  <a:srgbClr val="404040"/>
                </a:solidFill>
                <a:latin typeface="Calibri" panose="020F0502020204030204" pitchFamily="34" charset="0"/>
                <a:cs typeface="Calibri" panose="020F0502020204030204" pitchFamily="34" charset="0"/>
              </a:rPr>
              <a:t>Clarifying Consistent </a:t>
            </a:r>
            <a:br>
              <a:rPr lang="en-US" dirty="0">
                <a:solidFill>
                  <a:srgbClr val="404040"/>
                </a:solidFill>
                <a:latin typeface="Calibri" panose="020F0502020204030204" pitchFamily="34" charset="0"/>
                <a:cs typeface="Calibri" panose="020F0502020204030204" pitchFamily="34" charset="0"/>
              </a:rPr>
            </a:br>
            <a:r>
              <a:rPr lang="en-US" dirty="0">
                <a:solidFill>
                  <a:srgbClr val="404040"/>
                </a:solidFill>
                <a:latin typeface="Calibri" panose="020F0502020204030204" pitchFamily="34" charset="0"/>
                <a:cs typeface="Calibri" panose="020F0502020204030204" pitchFamily="34" charset="0"/>
              </a:rPr>
              <a:t>Meeting Times</a:t>
            </a:r>
            <a:endParaRPr dirty="0">
              <a:solidFill>
                <a:srgbClr val="404040"/>
              </a:solidFill>
              <a:latin typeface="Calibri" panose="020F0502020204030204" pitchFamily="34" charset="0"/>
              <a:cs typeface="Calibri" panose="020F0502020204030204" pitchFamily="34" charset="0"/>
            </a:endParaRPr>
          </a:p>
        </p:txBody>
      </p:sp>
      <p:sp>
        <p:nvSpPr>
          <p:cNvPr id="171" name="Google Shape;171;p10"/>
          <p:cNvSpPr txBox="1">
            <a:spLocks noGrp="1"/>
          </p:cNvSpPr>
          <p:nvPr>
            <p:ph type="body" idx="1"/>
          </p:nvPr>
        </p:nvSpPr>
        <p:spPr>
          <a:prstGeom prst="rect">
            <a:avLst/>
          </a:prstGeom>
          <a:noFill/>
          <a:ln>
            <a:noFill/>
          </a:ln>
        </p:spPr>
        <p:txBody>
          <a:bodyPr spcFirstLastPara="1" wrap="square" lIns="0" tIns="45700" rIns="0" bIns="45700" anchor="t" anchorCtr="0">
            <a:normAutofit/>
          </a:bodyPr>
          <a:lstStyle/>
          <a:p>
            <a:pPr marL="292608" lvl="1" indent="0" algn="l" rtl="0">
              <a:lnSpc>
                <a:spcPct val="90000"/>
              </a:lnSpc>
              <a:spcBef>
                <a:spcPts val="0"/>
              </a:spcBef>
              <a:spcAft>
                <a:spcPts val="0"/>
              </a:spcAft>
              <a:buClr>
                <a:srgbClr val="C00000"/>
              </a:buClr>
              <a:buSzPts val="2800"/>
              <a:buNone/>
            </a:pPr>
            <a:endParaRPr sz="2800" dirty="0">
              <a:solidFill>
                <a:schemeClr val="dk1"/>
              </a:solidFill>
            </a:endParaRPr>
          </a:p>
          <a:p>
            <a:pPr marL="749808" lvl="1" indent="-266700" algn="l" rtl="0">
              <a:lnSpc>
                <a:spcPct val="90000"/>
              </a:lnSpc>
              <a:spcBef>
                <a:spcPts val="600"/>
              </a:spcBef>
              <a:spcAft>
                <a:spcPts val="0"/>
              </a:spcAft>
              <a:buClr>
                <a:srgbClr val="C00000"/>
              </a:buClr>
              <a:buSzPts val="3000"/>
              <a:buFont typeface="Arial"/>
              <a:buNone/>
            </a:pPr>
            <a:endParaRPr sz="3000" dirty="0">
              <a:solidFill>
                <a:schemeClr val="dk1"/>
              </a:solidFill>
            </a:endParaRPr>
          </a:p>
          <a:p>
            <a:pPr marL="749808" lvl="1" indent="-266700" algn="l" rtl="0">
              <a:lnSpc>
                <a:spcPct val="90000"/>
              </a:lnSpc>
              <a:spcBef>
                <a:spcPts val="600"/>
              </a:spcBef>
              <a:spcAft>
                <a:spcPts val="0"/>
              </a:spcAft>
              <a:buClr>
                <a:srgbClr val="C00000"/>
              </a:buClr>
              <a:buSzPts val="3000"/>
              <a:buNone/>
            </a:pPr>
            <a:endParaRPr sz="3000" dirty="0">
              <a:solidFill>
                <a:schemeClr val="dk1"/>
              </a:solidFill>
            </a:endParaRPr>
          </a:p>
          <a:p>
            <a:pPr marL="749808" lvl="1" indent="-266700" algn="l" rtl="0">
              <a:lnSpc>
                <a:spcPct val="90000"/>
              </a:lnSpc>
              <a:spcBef>
                <a:spcPts val="600"/>
              </a:spcBef>
              <a:spcAft>
                <a:spcPts val="0"/>
              </a:spcAft>
              <a:buClr>
                <a:srgbClr val="C00000"/>
              </a:buClr>
              <a:buSzPts val="3000"/>
              <a:buNone/>
            </a:pPr>
            <a:endParaRPr sz="3000" dirty="0">
              <a:solidFill>
                <a:schemeClr val="dk1"/>
              </a:solidFill>
            </a:endParaRPr>
          </a:p>
          <a:p>
            <a:pPr marL="91440" lvl="0" indent="0" algn="l" rtl="0">
              <a:lnSpc>
                <a:spcPct val="90000"/>
              </a:lnSpc>
              <a:spcBef>
                <a:spcPts val="1600"/>
              </a:spcBef>
              <a:spcAft>
                <a:spcPts val="0"/>
              </a:spcAft>
              <a:buSzPts val="2000"/>
              <a:buNone/>
            </a:pPr>
            <a:endParaRPr dirty="0"/>
          </a:p>
        </p:txBody>
      </p:sp>
      <p:pic>
        <p:nvPicPr>
          <p:cNvPr id="172" name="Google Shape;172;p10"/>
          <p:cNvPicPr preferRelativeResize="0"/>
          <p:nvPr/>
        </p:nvPicPr>
        <p:blipFill rotWithShape="1">
          <a:blip r:embed="rId3">
            <a:alphaModFix/>
          </a:blip>
          <a:srcRect l="1575" r="3528"/>
          <a:stretch/>
        </p:blipFill>
        <p:spPr>
          <a:xfrm>
            <a:off x="1220151" y="1845734"/>
            <a:ext cx="9812655" cy="45042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3281FC-6F9B-934A-8578-B6F18AAEE769}"/>
              </a:ext>
            </a:extLst>
          </p:cNvPr>
          <p:cNvPicPr>
            <a:picLocks noChangeAspect="1"/>
          </p:cNvPicPr>
          <p:nvPr/>
        </p:nvPicPr>
        <p:blipFill rotWithShape="1">
          <a:blip r:embed="rId2"/>
          <a:srcRect l="10671" t="12468" r="11932" b="2166"/>
          <a:stretch/>
        </p:blipFill>
        <p:spPr>
          <a:xfrm>
            <a:off x="271463" y="895433"/>
            <a:ext cx="8153784" cy="4776705"/>
          </a:xfrm>
          <a:prstGeom prst="rect">
            <a:avLst/>
          </a:prstGeom>
        </p:spPr>
      </p:pic>
    </p:spTree>
    <p:extLst>
      <p:ext uri="{BB962C8B-B14F-4D97-AF65-F5344CB8AC3E}">
        <p14:creationId xmlns:p14="http://schemas.microsoft.com/office/powerpoint/2010/main" val="19201345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F1DFACF2-9447-5248-A5CB-6E4DBBB57926}"/>
              </a:ext>
            </a:extLst>
          </p:cNvPr>
          <p:cNvPicPr>
            <a:picLocks noChangeAspect="1"/>
          </p:cNvPicPr>
          <p:nvPr/>
        </p:nvPicPr>
        <p:blipFill rotWithShape="1">
          <a:blip r:embed="rId2"/>
          <a:srcRect l="1805" t="-871" r="5416" b="-1"/>
          <a:stretch/>
        </p:blipFill>
        <p:spPr>
          <a:xfrm>
            <a:off x="918755" y="328613"/>
            <a:ext cx="10354489" cy="5893549"/>
          </a:xfrm>
          <a:prstGeom prst="rect">
            <a:avLst/>
          </a:prstGeom>
        </p:spPr>
      </p:pic>
    </p:spTree>
    <p:extLst>
      <p:ext uri="{BB962C8B-B14F-4D97-AF65-F5344CB8AC3E}">
        <p14:creationId xmlns:p14="http://schemas.microsoft.com/office/powerpoint/2010/main" val="27787579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1097280" y="286605"/>
            <a:ext cx="74752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00000"/>
              </a:buClr>
              <a:buSzPts val="4800"/>
              <a:buFont typeface="Calibri"/>
              <a:buNone/>
            </a:pPr>
            <a:r>
              <a:rPr lang="en-US" dirty="0">
                <a:solidFill>
                  <a:srgbClr val="404040"/>
                </a:solidFill>
              </a:rPr>
              <a:t>Meeting Time Agenda</a:t>
            </a:r>
            <a:endParaRPr dirty="0">
              <a:solidFill>
                <a:srgbClr val="404040"/>
              </a:solidFill>
            </a:endParaRPr>
          </a:p>
        </p:txBody>
      </p:sp>
      <p:sp>
        <p:nvSpPr>
          <p:cNvPr id="184" name="Google Shape;184;p12"/>
          <p:cNvSpPr txBox="1">
            <a:spLocks noGrp="1"/>
          </p:cNvSpPr>
          <p:nvPr>
            <p:ph type="body" idx="1"/>
          </p:nvPr>
        </p:nvSpPr>
        <p:spPr>
          <a:xfrm>
            <a:off x="1097280" y="1934729"/>
            <a:ext cx="10885455" cy="4237471"/>
          </a:xfrm>
          <a:prstGeom prst="rect">
            <a:avLst/>
          </a:prstGeom>
          <a:noFill/>
          <a:ln>
            <a:noFill/>
          </a:ln>
        </p:spPr>
        <p:txBody>
          <a:bodyPr spcFirstLastPara="1" wrap="square" lIns="0" tIns="45700" rIns="0" bIns="45700" anchor="t" anchorCtr="0">
            <a:noAutofit/>
          </a:bodyPr>
          <a:lstStyle/>
          <a:p>
            <a:pPr marL="0" lvl="0" indent="0" algn="l" rtl="0">
              <a:lnSpc>
                <a:spcPct val="70000"/>
              </a:lnSpc>
              <a:spcBef>
                <a:spcPts val="0"/>
              </a:spcBef>
              <a:spcAft>
                <a:spcPts val="0"/>
              </a:spcAft>
              <a:buSzPts val="2720"/>
              <a:buNone/>
            </a:pPr>
            <a:r>
              <a:rPr lang="en-US" sz="2720" dirty="0">
                <a:solidFill>
                  <a:srgbClr val="404040"/>
                </a:solidFill>
                <a:latin typeface="Calibri"/>
                <a:ea typeface="Calibri"/>
                <a:cs typeface="Calibri"/>
                <a:sym typeface="Calibri"/>
              </a:rPr>
              <a:t>3 lessons ahead</a:t>
            </a:r>
            <a:endParaRPr dirty="0">
              <a:solidFill>
                <a:srgbClr val="404040"/>
              </a:solidFill>
            </a:endParaRPr>
          </a:p>
          <a:p>
            <a:pPr marL="342900" lvl="0" algn="l" rtl="0">
              <a:lnSpc>
                <a:spcPct val="70000"/>
              </a:lnSpc>
              <a:spcBef>
                <a:spcPts val="0"/>
              </a:spcBef>
              <a:spcAft>
                <a:spcPts val="0"/>
              </a:spcAft>
              <a:buSzPts val="2720"/>
              <a:buFont typeface="Courier New" panose="02070309020205020404" pitchFamily="49" charset="0"/>
              <a:buChar char="o"/>
            </a:pP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10 minutes review implementation of previous lesson (s) – apply any </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changes on saved document</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10 minutes review current lesson to be implemented</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25 minutes complete next co-developed lesson plan</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b="1" i="1" dirty="0">
                <a:solidFill>
                  <a:srgbClr val="404040"/>
                </a:solidFill>
                <a:latin typeface="Calibri"/>
                <a:ea typeface="Calibri"/>
                <a:cs typeface="Calibri"/>
                <a:sym typeface="Calibri"/>
              </a:rPr>
              <a:t>Signatures of team members are essential</a:t>
            </a:r>
            <a:endParaRPr sz="2520" dirty="0">
              <a:solidFill>
                <a:srgbClr val="404040"/>
              </a:solidFill>
              <a:latin typeface="Calibri"/>
              <a:ea typeface="Calibri"/>
              <a:cs typeface="Calibri"/>
              <a:sym typeface="Calibri"/>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2 minutes save all lesson plans in folder</a:t>
            </a:r>
            <a:endParaRPr dirty="0">
              <a:solidFill>
                <a:srgbClr val="404040"/>
              </a:solidFill>
            </a:endParaRPr>
          </a:p>
          <a:p>
            <a:pPr lvl="1" indent="-457200">
              <a:lnSpc>
                <a:spcPct val="70000"/>
              </a:lnSpc>
              <a:spcBef>
                <a:spcPts val="1400"/>
              </a:spcBef>
              <a:buSzPts val="2720"/>
              <a:buFont typeface="Courier New" panose="02070309020205020404" pitchFamily="49" charset="0"/>
              <a:buChar char="o"/>
            </a:pPr>
            <a:r>
              <a:rPr lang="en-US" sz="2520" dirty="0">
                <a:solidFill>
                  <a:srgbClr val="404040"/>
                </a:solidFill>
                <a:latin typeface="Calibri"/>
                <a:ea typeface="Calibri"/>
                <a:cs typeface="Calibri"/>
                <a:sym typeface="Calibri"/>
              </a:rPr>
              <a:t>Then… other conversation</a:t>
            </a:r>
            <a:endParaRPr dirty="0">
              <a:solidFill>
                <a:srgbClr val="404040"/>
              </a:solidFill>
            </a:endParaRPr>
          </a:p>
          <a:p>
            <a:pPr marL="91440" lvl="0" indent="0" algn="l" rtl="0">
              <a:lnSpc>
                <a:spcPct val="70000"/>
              </a:lnSpc>
              <a:spcBef>
                <a:spcPts val="1400"/>
              </a:spcBef>
              <a:spcAft>
                <a:spcPts val="0"/>
              </a:spcAft>
              <a:buSzPts val="1700"/>
              <a:buNone/>
            </a:pPr>
            <a:endParaRPr sz="17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273484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6" descr="A screenshot of a cell phone&#10;&#10;Description automatically generated"/>
          <p:cNvPicPr preferRelativeResize="0"/>
          <p:nvPr/>
        </p:nvPicPr>
        <p:blipFill rotWithShape="1">
          <a:blip r:embed="rId3">
            <a:alphaModFix/>
          </a:blip>
          <a:srcRect/>
          <a:stretch/>
        </p:blipFill>
        <p:spPr>
          <a:xfrm>
            <a:off x="146304" y="102933"/>
            <a:ext cx="8412480" cy="6195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a:spLocks noGrp="1"/>
          </p:cNvSpPr>
          <p:nvPr>
            <p:ph type="title"/>
          </p:nvPr>
        </p:nvSpPr>
        <p:spPr>
          <a:xfrm>
            <a:off x="1097280" y="286605"/>
            <a:ext cx="72593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Why Use ICS </a:t>
            </a:r>
            <a:r>
              <a:rPr lang="en-US" i="1" dirty="0">
                <a:solidFill>
                  <a:srgbClr val="404040"/>
                </a:solidFill>
              </a:rPr>
              <a:t>Skills @ A Glance</a:t>
            </a:r>
            <a:endParaRPr dirty="0">
              <a:solidFill>
                <a:srgbClr val="404040"/>
              </a:solidFill>
            </a:endParaRPr>
          </a:p>
        </p:txBody>
      </p:sp>
      <p:sp>
        <p:nvSpPr>
          <p:cNvPr id="202" name="Google Shape;202;p15"/>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91440" lvl="0" indent="0" algn="l" rtl="0">
              <a:lnSpc>
                <a:spcPct val="80000"/>
              </a:lnSpc>
              <a:spcBef>
                <a:spcPts val="0"/>
              </a:spcBef>
              <a:spcAft>
                <a:spcPts val="0"/>
              </a:spcAft>
              <a:buSzPts val="1850"/>
              <a:buNone/>
            </a:pPr>
            <a:endParaRPr sz="1850" dirty="0">
              <a:solidFill>
                <a:srgbClr val="404040"/>
              </a:solidFill>
            </a:endParaRPr>
          </a:p>
          <a:p>
            <a:pPr marL="337185" lvl="0" indent="-457200" algn="l" rtl="0">
              <a:lnSpc>
                <a:spcPct val="80000"/>
              </a:lnSpc>
              <a:spcBef>
                <a:spcPts val="1400"/>
              </a:spcBef>
              <a:spcAft>
                <a:spcPts val="0"/>
              </a:spcAft>
              <a:buSzPts val="3330"/>
              <a:buFont typeface="Courier New" panose="02070309020205020404" pitchFamily="49" charset="0"/>
              <a:buChar char="o"/>
            </a:pPr>
            <a:r>
              <a:rPr lang="en-US" sz="3330" dirty="0">
                <a:solidFill>
                  <a:srgbClr val="404040"/>
                </a:solidFill>
              </a:rPr>
              <a:t>Frequency of opportunity to practice skills </a:t>
            </a:r>
            <a:endParaRPr dirty="0">
              <a:solidFill>
                <a:srgbClr val="404040"/>
              </a:solidFill>
            </a:endParaRPr>
          </a:p>
          <a:p>
            <a:pPr marL="337185" lvl="0" indent="-457200" algn="l" rtl="0">
              <a:lnSpc>
                <a:spcPct val="80000"/>
              </a:lnSpc>
              <a:spcBef>
                <a:spcPts val="1400"/>
              </a:spcBef>
              <a:spcAft>
                <a:spcPts val="0"/>
              </a:spcAft>
              <a:buSzPts val="3330"/>
              <a:buFont typeface="Courier New" panose="02070309020205020404" pitchFamily="49" charset="0"/>
              <a:buChar char="o"/>
            </a:pPr>
            <a:r>
              <a:rPr lang="en-US" sz="3330" dirty="0">
                <a:solidFill>
                  <a:srgbClr val="404040"/>
                </a:solidFill>
              </a:rPr>
              <a:t>Consistency of instruction</a:t>
            </a:r>
            <a:endParaRPr dirty="0">
              <a:solidFill>
                <a:srgbClr val="404040"/>
              </a:solidFill>
            </a:endParaRPr>
          </a:p>
          <a:p>
            <a:pPr marL="337185" lvl="0" indent="-457200" algn="l" rtl="0">
              <a:lnSpc>
                <a:spcPct val="80000"/>
              </a:lnSpc>
              <a:spcBef>
                <a:spcPts val="1400"/>
              </a:spcBef>
              <a:spcAft>
                <a:spcPts val="0"/>
              </a:spcAft>
              <a:buSzPts val="3330"/>
              <a:buFont typeface="Courier New" panose="02070309020205020404" pitchFamily="49" charset="0"/>
              <a:buChar char="o"/>
            </a:pPr>
            <a:r>
              <a:rPr lang="en-US" sz="3330" dirty="0">
                <a:solidFill>
                  <a:srgbClr val="404040"/>
                </a:solidFill>
              </a:rPr>
              <a:t>Across co-plan to co-serve to co-learn teams</a:t>
            </a:r>
            <a:endParaRPr dirty="0">
              <a:solidFill>
                <a:srgbClr val="404040"/>
              </a:solidFill>
            </a:endParaRPr>
          </a:p>
          <a:p>
            <a:pPr marL="91440" lvl="0" indent="0" algn="l" rtl="0">
              <a:lnSpc>
                <a:spcPct val="80000"/>
              </a:lnSpc>
              <a:spcBef>
                <a:spcPts val="1400"/>
              </a:spcBef>
              <a:spcAft>
                <a:spcPts val="0"/>
              </a:spcAft>
              <a:buSzPts val="3330"/>
              <a:buFont typeface="Noto Sans Symbols"/>
              <a:buNone/>
            </a:pPr>
            <a:endParaRPr sz="3330" dirty="0">
              <a:solidFill>
                <a:srgbClr val="404040"/>
              </a:solidFill>
            </a:endParaRPr>
          </a:p>
          <a:p>
            <a:pPr marL="91440" lvl="0" indent="0" algn="l" rtl="0">
              <a:lnSpc>
                <a:spcPct val="80000"/>
              </a:lnSpc>
              <a:spcBef>
                <a:spcPts val="1400"/>
              </a:spcBef>
              <a:spcAft>
                <a:spcPts val="0"/>
              </a:spcAft>
              <a:buSzPts val="3330"/>
              <a:buFont typeface="Noto Sans Symbols"/>
              <a:buNone/>
            </a:pPr>
            <a:endParaRPr sz="3330" dirty="0">
              <a:solidFill>
                <a:srgbClr val="404040"/>
              </a:solidFill>
            </a:endParaRPr>
          </a:p>
          <a:p>
            <a:pPr marL="0" lvl="0" indent="0" algn="l" rtl="0">
              <a:lnSpc>
                <a:spcPct val="80000"/>
              </a:lnSpc>
              <a:spcBef>
                <a:spcPts val="1400"/>
              </a:spcBef>
              <a:spcAft>
                <a:spcPts val="0"/>
              </a:spcAft>
              <a:buSzPts val="3330"/>
              <a:buNone/>
            </a:pPr>
            <a:r>
              <a:rPr lang="en-US" sz="3330" dirty="0">
                <a:solidFill>
                  <a:srgbClr val="404040"/>
                </a:solidFill>
              </a:rPr>
              <a:t>Increases Learning!</a:t>
            </a:r>
            <a:endParaRPr dirty="0">
              <a:solidFill>
                <a:srgbClr val="404040"/>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1097280" y="286605"/>
            <a:ext cx="7382841"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Create Your ISAAG</a:t>
            </a:r>
            <a:endParaRPr dirty="0"/>
          </a:p>
        </p:txBody>
      </p:sp>
      <p:sp>
        <p:nvSpPr>
          <p:cNvPr id="214" name="Google Shape;214;p17"/>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434340" lvl="0" algn="l" rtl="0">
              <a:lnSpc>
                <a:spcPct val="90000"/>
              </a:lnSpc>
              <a:spcBef>
                <a:spcPts val="0"/>
              </a:spcBef>
              <a:spcAft>
                <a:spcPts val="0"/>
              </a:spcAft>
              <a:buSzPts val="2800"/>
              <a:buFont typeface="Courier New" panose="02070309020205020404" pitchFamily="49" charset="0"/>
              <a:buChar char="o"/>
            </a:pPr>
            <a:endParaRPr sz="2400" dirty="0">
              <a:solidFill>
                <a:srgbClr val="404040"/>
              </a:solidFill>
            </a:endParaRPr>
          </a:p>
          <a:p>
            <a:pPr marL="256540" lvl="0" algn="l" rtl="0">
              <a:lnSpc>
                <a:spcPct val="90000"/>
              </a:lnSpc>
              <a:spcBef>
                <a:spcPts val="1400"/>
              </a:spcBef>
              <a:spcAft>
                <a:spcPts val="0"/>
              </a:spcAft>
              <a:buSzPts val="2800"/>
              <a:buFont typeface="Courier New" panose="02070309020205020404" pitchFamily="49" charset="0"/>
              <a:buChar char="o"/>
            </a:pPr>
            <a:r>
              <a:rPr lang="en-US" sz="2400" dirty="0">
                <a:solidFill>
                  <a:srgbClr val="404040"/>
                </a:solidFill>
              </a:rPr>
              <a:t>Your team may adopt the ISAAG form </a:t>
            </a:r>
            <a:endParaRPr sz="2400" dirty="0">
              <a:solidFill>
                <a:srgbClr val="404040"/>
              </a:solidFill>
            </a:endParaRPr>
          </a:p>
          <a:p>
            <a:pPr marL="256540" lvl="0" algn="l" rtl="0">
              <a:lnSpc>
                <a:spcPct val="90000"/>
              </a:lnSpc>
              <a:spcBef>
                <a:spcPts val="1400"/>
              </a:spcBef>
              <a:spcAft>
                <a:spcPts val="0"/>
              </a:spcAft>
              <a:buSzPts val="2800"/>
              <a:buFont typeface="Courier New" panose="02070309020205020404" pitchFamily="49" charset="0"/>
              <a:buChar char="o"/>
            </a:pPr>
            <a:r>
              <a:rPr lang="en-US" sz="2400" dirty="0">
                <a:solidFill>
                  <a:srgbClr val="404040"/>
                </a:solidFill>
              </a:rPr>
              <a:t>Your team may create your own form or adapt a comparable form</a:t>
            </a:r>
          </a:p>
          <a:p>
            <a:pPr marL="256540" lvl="0" algn="l" rtl="0">
              <a:lnSpc>
                <a:spcPct val="90000"/>
              </a:lnSpc>
              <a:spcBef>
                <a:spcPts val="1400"/>
              </a:spcBef>
              <a:spcAft>
                <a:spcPts val="0"/>
              </a:spcAft>
              <a:buSzPts val="2800"/>
              <a:buFont typeface="Courier New" panose="02070309020205020404" pitchFamily="49" charset="0"/>
              <a:buChar char="o"/>
            </a:pPr>
            <a:r>
              <a:rPr lang="en-US" sz="2400" dirty="0">
                <a:solidFill>
                  <a:srgbClr val="404040"/>
                </a:solidFill>
              </a:rPr>
              <a:t>You should have brought 2 – 3 completed ISAAG’s – what worked or what did not for you? What questions do you have?</a:t>
            </a:r>
          </a:p>
          <a:p>
            <a:pPr marL="201168" lvl="1" indent="0" algn="l" rtl="0">
              <a:lnSpc>
                <a:spcPct val="90000"/>
              </a:lnSpc>
              <a:spcBef>
                <a:spcPts val="600"/>
              </a:spcBef>
              <a:spcAft>
                <a:spcPts val="0"/>
              </a:spcAft>
              <a:buSzPts val="2600"/>
              <a:buNone/>
            </a:pPr>
            <a:endParaRPr lang="en-US" sz="2400" dirty="0">
              <a:solidFill>
                <a:srgbClr val="404040"/>
              </a:solidFill>
            </a:endParaRPr>
          </a:p>
          <a:p>
            <a:pPr marL="544068" lvl="1" algn="l" rtl="0">
              <a:lnSpc>
                <a:spcPct val="90000"/>
              </a:lnSpc>
              <a:spcBef>
                <a:spcPts val="600"/>
              </a:spcBef>
              <a:spcAft>
                <a:spcPts val="0"/>
              </a:spcAft>
              <a:buSzPts val="2600"/>
              <a:buFont typeface="Courier New" panose="02070309020205020404" pitchFamily="49" charset="0"/>
              <a:buChar char="o"/>
            </a:pPr>
            <a:r>
              <a:rPr lang="en-US" sz="2400" dirty="0">
                <a:solidFill>
                  <a:srgbClr val="404040"/>
                </a:solidFill>
              </a:rPr>
              <a:t>Will it be electronic?</a:t>
            </a:r>
            <a:endParaRPr sz="2400" dirty="0">
              <a:solidFill>
                <a:srgbClr val="404040"/>
              </a:solidFill>
            </a:endParaRPr>
          </a:p>
          <a:p>
            <a:pPr marL="544068" lvl="1" algn="l" rtl="0">
              <a:lnSpc>
                <a:spcPct val="90000"/>
              </a:lnSpc>
              <a:spcBef>
                <a:spcPts val="600"/>
              </a:spcBef>
              <a:spcAft>
                <a:spcPts val="0"/>
              </a:spcAft>
              <a:buSzPts val="2600"/>
              <a:buFont typeface="Courier New" panose="02070309020205020404" pitchFamily="49" charset="0"/>
              <a:buChar char="o"/>
            </a:pPr>
            <a:r>
              <a:rPr lang="en-US" sz="2400" dirty="0">
                <a:solidFill>
                  <a:srgbClr val="404040"/>
                </a:solidFill>
              </a:rPr>
              <a:t>How will all staff have access? </a:t>
            </a:r>
            <a:endParaRPr sz="2400" dirty="0">
              <a:solidFill>
                <a:srgbClr val="404040"/>
              </a:solidFill>
            </a:endParaRPr>
          </a:p>
          <a:p>
            <a:pPr marL="544068" lvl="1" algn="l" rtl="0">
              <a:lnSpc>
                <a:spcPct val="90000"/>
              </a:lnSpc>
              <a:spcBef>
                <a:spcPts val="600"/>
              </a:spcBef>
              <a:spcAft>
                <a:spcPts val="0"/>
              </a:spcAft>
              <a:buSzPts val="2600"/>
              <a:buFont typeface="Courier New" panose="02070309020205020404" pitchFamily="49" charset="0"/>
              <a:buChar char="o"/>
            </a:pPr>
            <a:r>
              <a:rPr lang="en-US" sz="2400" dirty="0">
                <a:solidFill>
                  <a:srgbClr val="404040"/>
                </a:solidFill>
              </a:rPr>
              <a:t>How will the initial SAAG be completed?</a:t>
            </a:r>
            <a:endParaRPr sz="2400" dirty="0">
              <a:solidFill>
                <a:srgbClr val="404040"/>
              </a:solidFill>
            </a:endParaRPr>
          </a:p>
        </p:txBody>
      </p:sp>
      <p:pic>
        <p:nvPicPr>
          <p:cNvPr id="2" name="Picture 1">
            <a:extLst>
              <a:ext uri="{FF2B5EF4-FFF2-40B4-BE49-F238E27FC236}">
                <a16:creationId xmlns:a16="http://schemas.microsoft.com/office/drawing/2014/main" id="{DFF4BF72-1CD8-3CE1-75BF-37809D989931}"/>
              </a:ext>
            </a:extLst>
          </p:cNvPr>
          <p:cNvPicPr>
            <a:picLocks noChangeAspect="1"/>
          </p:cNvPicPr>
          <p:nvPr/>
        </p:nvPicPr>
        <p:blipFill>
          <a:blip r:embed="rId3"/>
          <a:stretch>
            <a:fillRect/>
          </a:stretch>
        </p:blipFill>
        <p:spPr>
          <a:xfrm>
            <a:off x="198784" y="172278"/>
            <a:ext cx="812660" cy="746297"/>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215025" y="515205"/>
            <a:ext cx="7240043" cy="116783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5919A"/>
              </a:buClr>
              <a:buSzPts val="3959"/>
              <a:buFont typeface="Calibri"/>
              <a:buNone/>
            </a:pPr>
            <a:r>
              <a:rPr lang="en-US" sz="3959" dirty="0"/>
              <a:t>4 Agreements of Courageous Conversations </a:t>
            </a:r>
            <a:r>
              <a:rPr lang="en-US" sz="2790" dirty="0"/>
              <a:t>(Singleton, 2022)</a:t>
            </a:r>
            <a:endParaRPr dirty="0"/>
          </a:p>
        </p:txBody>
      </p:sp>
      <p:sp>
        <p:nvSpPr>
          <p:cNvPr id="141" name="Google Shape;141;p5"/>
          <p:cNvSpPr txBox="1">
            <a:spLocks noGrp="1"/>
          </p:cNvSpPr>
          <p:nvPr>
            <p:ph type="body" idx="2"/>
          </p:nvPr>
        </p:nvSpPr>
        <p:spPr>
          <a:xfrm>
            <a:off x="6153150" y="2187178"/>
            <a:ext cx="4281018" cy="4155617"/>
          </a:xfrm>
          <a:prstGeom prst="rect">
            <a:avLst/>
          </a:prstGeom>
          <a:noFill/>
          <a:ln>
            <a:noFill/>
          </a:ln>
        </p:spPr>
        <p:txBody>
          <a:bodyPr spcFirstLastPara="1" wrap="square" lIns="0" tIns="45700" rIns="0" bIns="45700" anchor="t" anchorCtr="0">
            <a:normAutofit fontScale="92500"/>
          </a:bodyPr>
          <a:lstStyle/>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Experience discomfort</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Stay engaged</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Speak your truth</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Expect and accept non-closure</a:t>
            </a:r>
            <a:endParaRPr dirty="0"/>
          </a:p>
          <a:p>
            <a:pPr marL="91440" lvl="0" indent="0" algn="l" rtl="0">
              <a:lnSpc>
                <a:spcPct val="90000"/>
              </a:lnSpc>
              <a:spcBef>
                <a:spcPts val="1400"/>
              </a:spcBef>
              <a:spcAft>
                <a:spcPts val="0"/>
              </a:spcAft>
              <a:buSzPts val="2000"/>
              <a:buNone/>
            </a:pPr>
            <a:endParaRPr dirty="0"/>
          </a:p>
          <a:p>
            <a:pPr marL="91440" lvl="0" indent="-91440" algn="l" rtl="0">
              <a:lnSpc>
                <a:spcPct val="90000"/>
              </a:lnSpc>
              <a:spcBef>
                <a:spcPts val="1400"/>
              </a:spcBef>
              <a:spcAft>
                <a:spcPts val="0"/>
              </a:spcAft>
              <a:buSzPts val="2000"/>
              <a:buFont typeface="Noto Sans Symbols"/>
              <a:buNone/>
            </a:pPr>
            <a:endParaRPr dirty="0"/>
          </a:p>
        </p:txBody>
      </p:sp>
      <p:pic>
        <p:nvPicPr>
          <p:cNvPr id="142" name="Google Shape;142;p5"/>
          <p:cNvPicPr preferRelativeResize="0"/>
          <p:nvPr/>
        </p:nvPicPr>
        <p:blipFill rotWithShape="1">
          <a:blip r:embed="rId3">
            <a:alphaModFix/>
          </a:blip>
          <a:srcRect/>
          <a:stretch/>
        </p:blipFill>
        <p:spPr>
          <a:xfrm>
            <a:off x="2361606" y="2603178"/>
            <a:ext cx="3438525" cy="30522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419415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txBox="1">
            <a:spLocks noGrp="1"/>
          </p:cNvSpPr>
          <p:nvPr>
            <p:ph type="title"/>
          </p:nvPr>
        </p:nvSpPr>
        <p:spPr>
          <a:xfrm>
            <a:off x="1198033" y="395295"/>
            <a:ext cx="7196667"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Co-Plan to Co-Serve vs. </a:t>
            </a:r>
            <a:br>
              <a:rPr lang="en-US" dirty="0">
                <a:solidFill>
                  <a:srgbClr val="404040"/>
                </a:solidFill>
              </a:rPr>
            </a:br>
            <a:r>
              <a:rPr lang="en-US" dirty="0">
                <a:solidFill>
                  <a:srgbClr val="404040"/>
                </a:solidFill>
              </a:rPr>
              <a:t>Co-Teaching</a:t>
            </a:r>
            <a:endParaRPr dirty="0">
              <a:solidFill>
                <a:srgbClr val="404040"/>
              </a:solidFill>
            </a:endParaRPr>
          </a:p>
        </p:txBody>
      </p:sp>
      <p:sp>
        <p:nvSpPr>
          <p:cNvPr id="277" name="Google Shape;277;p2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en-US" dirty="0">
                <a:solidFill>
                  <a:srgbClr val="404040"/>
                </a:solidFill>
              </a:rPr>
              <a:t>CO-TEACHING (REACTIVE)</a:t>
            </a:r>
            <a:endParaRPr dirty="0">
              <a:solidFill>
                <a:srgbClr val="404040"/>
              </a:solidFill>
            </a:endParaRPr>
          </a:p>
        </p:txBody>
      </p:sp>
      <p:sp>
        <p:nvSpPr>
          <p:cNvPr id="278" name="Google Shape;278;p2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Autofit/>
          </a:bodyPr>
          <a:lstStyle/>
          <a:p>
            <a:pPr marL="91440" lvl="0" indent="-107950" algn="l" rtl="0">
              <a:lnSpc>
                <a:spcPct val="80000"/>
              </a:lnSpc>
              <a:spcBef>
                <a:spcPts val="0"/>
              </a:spcBef>
              <a:spcAft>
                <a:spcPts val="0"/>
              </a:spcAft>
              <a:buSzPts val="1700"/>
              <a:buChar char=" "/>
            </a:pPr>
            <a:r>
              <a:rPr lang="en-US" sz="1700" dirty="0">
                <a:solidFill>
                  <a:srgbClr val="404040"/>
                </a:solidFill>
              </a:rPr>
              <a:t>1. Typically about special education, not all students</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2. “Pairing” a special education teacher with another teacher, course, or classroom</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3. Goal – support students, mostly with IEP’s, not build general education teacher capacity.</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4. Results in over-representation of students with IEP’s in particular classrooms/courses</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5. General education teacher, dependent on special education teacher</a:t>
            </a:r>
            <a:endParaRPr dirty="0">
              <a:solidFill>
                <a:srgbClr val="404040"/>
              </a:solidFill>
            </a:endParaRPr>
          </a:p>
          <a:p>
            <a:pPr marL="91440" lvl="0" indent="-107950" algn="l" rtl="0">
              <a:lnSpc>
                <a:spcPct val="80000"/>
              </a:lnSpc>
              <a:spcBef>
                <a:spcPts val="1400"/>
              </a:spcBef>
              <a:spcAft>
                <a:spcPts val="0"/>
              </a:spcAft>
              <a:buSzPts val="1700"/>
              <a:buChar char=" "/>
            </a:pPr>
            <a:r>
              <a:rPr lang="en-US" sz="1700" dirty="0">
                <a:solidFill>
                  <a:srgbClr val="404040"/>
                </a:solidFill>
              </a:rPr>
              <a:t>6. Accommodations after planning vs planning together</a:t>
            </a:r>
            <a:endParaRPr dirty="0">
              <a:solidFill>
                <a:srgbClr val="404040"/>
              </a:solidFill>
            </a:endParaRPr>
          </a:p>
        </p:txBody>
      </p:sp>
      <p:sp>
        <p:nvSpPr>
          <p:cNvPr id="279" name="Google Shape;279;p2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en-US" dirty="0">
                <a:solidFill>
                  <a:srgbClr val="404040"/>
                </a:solidFill>
              </a:rPr>
              <a:t>CO-PLAN TO CO-SERVE (PRO-ACTIVE)</a:t>
            </a:r>
            <a:endParaRPr dirty="0">
              <a:solidFill>
                <a:srgbClr val="404040"/>
              </a:solidFill>
            </a:endParaRPr>
          </a:p>
        </p:txBody>
      </p:sp>
      <p:sp>
        <p:nvSpPr>
          <p:cNvPr id="280" name="Google Shape;280;p2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Autofit/>
          </a:bodyPr>
          <a:lstStyle/>
          <a:p>
            <a:pPr marL="91440" lvl="0" indent="-117475" algn="l" rtl="0">
              <a:lnSpc>
                <a:spcPct val="80000"/>
              </a:lnSpc>
              <a:spcBef>
                <a:spcPts val="0"/>
              </a:spcBef>
              <a:spcAft>
                <a:spcPts val="0"/>
              </a:spcAft>
              <a:buSzPts val="1850"/>
              <a:buChar char=" "/>
            </a:pPr>
            <a:r>
              <a:rPr lang="en-US" sz="1850" dirty="0">
                <a:solidFill>
                  <a:srgbClr val="404040"/>
                </a:solidFill>
              </a:rPr>
              <a:t>1. About all students</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2. About all staff-  All staff can teach all students. Match staff expertise with student need. </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3. Goal – meet  learning needs of all students, share staff expertise to develop all staff capacity</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4. Supports proportional representation of students across settings.</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5. All staff share and further develop each other’s expertise.</a:t>
            </a:r>
            <a:endParaRPr dirty="0">
              <a:solidFill>
                <a:srgbClr val="404040"/>
              </a:solidFill>
            </a:endParaRPr>
          </a:p>
          <a:p>
            <a:pPr marL="91440" lvl="0" indent="-117475" algn="l" rtl="0">
              <a:lnSpc>
                <a:spcPct val="80000"/>
              </a:lnSpc>
              <a:spcBef>
                <a:spcPts val="1400"/>
              </a:spcBef>
              <a:spcAft>
                <a:spcPts val="0"/>
              </a:spcAft>
              <a:buSzPts val="1850"/>
              <a:buChar char=" "/>
            </a:pPr>
            <a:r>
              <a:rPr lang="en-US" sz="1850" dirty="0">
                <a:solidFill>
                  <a:srgbClr val="404040"/>
                </a:solidFill>
              </a:rPr>
              <a:t>6. Co-plan and co-serve together </a:t>
            </a:r>
            <a:endParaRPr dirty="0">
              <a:solidFill>
                <a:srgbClr val="40404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C7A21-094D-D64E-80D5-AE88292A1542}"/>
              </a:ext>
            </a:extLst>
          </p:cNvPr>
          <p:cNvSpPr>
            <a:spLocks noGrp="1"/>
          </p:cNvSpPr>
          <p:nvPr>
            <p:ph type="title"/>
          </p:nvPr>
        </p:nvSpPr>
        <p:spPr/>
        <p:txBody>
          <a:bodyPr/>
          <a:lstStyle/>
          <a:p>
            <a:r>
              <a:rPr lang="en-US" dirty="0"/>
              <a:t>Team Time 10 Minutes</a:t>
            </a:r>
          </a:p>
        </p:txBody>
      </p:sp>
      <p:sp>
        <p:nvSpPr>
          <p:cNvPr id="6" name="Text Placeholder 5">
            <a:extLst>
              <a:ext uri="{FF2B5EF4-FFF2-40B4-BE49-F238E27FC236}">
                <a16:creationId xmlns:a16="http://schemas.microsoft.com/office/drawing/2014/main" id="{B785B503-95B0-AE40-8139-B35E63B01D2A}"/>
              </a:ext>
            </a:extLst>
          </p:cNvPr>
          <p:cNvSpPr>
            <a:spLocks noGrp="1"/>
          </p:cNvSpPr>
          <p:nvPr>
            <p:ph type="body" idx="1"/>
          </p:nvPr>
        </p:nvSpPr>
        <p:spPr/>
        <p:txBody>
          <a:bodyPr/>
          <a:lstStyle/>
          <a:p>
            <a:pPr marL="571500" lvl="0" indent="-457200">
              <a:buFont typeface="Arial"/>
              <a:buAutoNum type="alphaLcPeriod"/>
            </a:pPr>
            <a:r>
              <a:rPr lang="en-US" sz="2800" dirty="0">
                <a:solidFill>
                  <a:srgbClr val="404040"/>
                </a:solidFill>
              </a:rPr>
              <a:t>Discuss how your school could schedule meeting times and the C3 Team's agenda. </a:t>
            </a:r>
          </a:p>
          <a:p>
            <a:pPr marL="571500" lvl="0" indent="-457200">
              <a:buFont typeface="Arial"/>
              <a:buAutoNum type="alphaLcPeriod"/>
            </a:pPr>
            <a:r>
              <a:rPr lang="en-US" sz="2800" dirty="0">
                <a:solidFill>
                  <a:srgbClr val="404040"/>
                </a:solidFill>
              </a:rPr>
              <a:t>Discuss how an ICS Skills at a Glance Template could be developed.</a:t>
            </a:r>
          </a:p>
          <a:p>
            <a:pPr marL="571500" lvl="0" indent="-457200">
              <a:buFont typeface="Arial"/>
              <a:buAutoNum type="alphaLcPeriod"/>
            </a:pPr>
            <a:r>
              <a:rPr lang="en-US" sz="2800" dirty="0"/>
              <a:t>Discuss the difference between the Co-Plan to Co-Serve to Co-Learn Lesson Plan Template and what your school typically uses.</a:t>
            </a:r>
            <a:endParaRPr lang="en-US" sz="2800" dirty="0">
              <a:solidFill>
                <a:srgbClr val="404040"/>
              </a:solidFill>
            </a:endParaRPr>
          </a:p>
          <a:p>
            <a:endParaRPr lang="en-US" dirty="0"/>
          </a:p>
        </p:txBody>
      </p:sp>
      <p:pic>
        <p:nvPicPr>
          <p:cNvPr id="2" name="Picture 1">
            <a:extLst>
              <a:ext uri="{FF2B5EF4-FFF2-40B4-BE49-F238E27FC236}">
                <a16:creationId xmlns:a16="http://schemas.microsoft.com/office/drawing/2014/main" id="{E2FECDDD-C628-CB30-2C64-D17F7F84117D}"/>
              </a:ext>
            </a:extLst>
          </p:cNvPr>
          <p:cNvPicPr>
            <a:picLocks noChangeAspect="1"/>
          </p:cNvPicPr>
          <p:nvPr/>
        </p:nvPicPr>
        <p:blipFill>
          <a:blip r:embed="rId2"/>
          <a:stretch>
            <a:fillRect/>
          </a:stretch>
        </p:blipFill>
        <p:spPr>
          <a:xfrm>
            <a:off x="198784" y="172278"/>
            <a:ext cx="812660" cy="746297"/>
          </a:xfrm>
          <a:prstGeom prst="rect">
            <a:avLst/>
          </a:prstGeom>
        </p:spPr>
      </p:pic>
    </p:spTree>
    <p:extLst>
      <p:ext uri="{BB962C8B-B14F-4D97-AF65-F5344CB8AC3E}">
        <p14:creationId xmlns:p14="http://schemas.microsoft.com/office/powerpoint/2010/main" val="1664611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28759244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1097280" y="286605"/>
            <a:ext cx="72847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t>Aligning to PLC’s</a:t>
            </a:r>
            <a:endParaRPr dirty="0"/>
          </a:p>
        </p:txBody>
      </p:sp>
      <p:sp>
        <p:nvSpPr>
          <p:cNvPr id="293" name="Google Shape;293;p2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Inequities?</a:t>
            </a:r>
            <a:endParaRPr dirty="0">
              <a:solidFill>
                <a:srgbClr val="404040"/>
              </a:solidFill>
            </a:endParaRPr>
          </a:p>
        </p:txBody>
      </p:sp>
      <p:sp>
        <p:nvSpPr>
          <p:cNvPr id="295" name="Google Shape;295;p2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Equity?</a:t>
            </a:r>
            <a:endParaRPr dirty="0">
              <a:solidFill>
                <a:srgbClr val="404040"/>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t>Aligning to PLC’s</a:t>
            </a:r>
            <a:endParaRPr dirty="0"/>
          </a:p>
        </p:txBody>
      </p:sp>
      <p:sp>
        <p:nvSpPr>
          <p:cNvPr id="302" name="Google Shape;302;p2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inequities?</a:t>
            </a:r>
            <a:endParaRPr dirty="0">
              <a:solidFill>
                <a:srgbClr val="404040"/>
              </a:solidFill>
            </a:endParaRPr>
          </a:p>
        </p:txBody>
      </p:sp>
      <p:sp>
        <p:nvSpPr>
          <p:cNvPr id="303" name="Google Shape;303;p28"/>
          <p:cNvSpPr txBox="1">
            <a:spLocks noGrp="1"/>
          </p:cNvSpPr>
          <p:nvPr>
            <p:ph type="body" idx="2"/>
          </p:nvPr>
        </p:nvSpPr>
        <p:spPr>
          <a:xfrm>
            <a:off x="914399" y="2214192"/>
            <a:ext cx="5059681" cy="4135807"/>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Not have Equity at their Core</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See the student as deficit</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Review data and determine the child requires and out of class removal</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Not align to co-plan and co-serve teams (special educators have their own PLC)</a:t>
            </a:r>
            <a:endParaRPr sz="2400" dirty="0">
              <a:solidFill>
                <a:srgbClr val="404040"/>
              </a:solidFill>
            </a:endParaRPr>
          </a:p>
        </p:txBody>
      </p:sp>
      <p:sp>
        <p:nvSpPr>
          <p:cNvPr id="304" name="Google Shape;304;p2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2000"/>
              <a:buNone/>
            </a:pPr>
            <a:r>
              <a:rPr lang="en-US" dirty="0">
                <a:solidFill>
                  <a:srgbClr val="404040"/>
                </a:solidFill>
              </a:rPr>
              <a:t>How Can PLC’s Create Equity?</a:t>
            </a:r>
            <a:endParaRPr dirty="0">
              <a:solidFill>
                <a:srgbClr val="404040"/>
              </a:solidFill>
            </a:endParaRPr>
          </a:p>
        </p:txBody>
      </p:sp>
      <p:sp>
        <p:nvSpPr>
          <p:cNvPr id="305" name="Google Shape;305;p28"/>
          <p:cNvSpPr txBox="1">
            <a:spLocks noGrp="1"/>
          </p:cNvSpPr>
          <p:nvPr>
            <p:ph type="body" idx="4"/>
          </p:nvPr>
        </p:nvSpPr>
        <p:spPr>
          <a:xfrm>
            <a:off x="6126480" y="2214192"/>
            <a:ext cx="5316220" cy="3378200"/>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Have Equity at their Core</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See the system as the deficit</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Review data and determine the co-plan team needs to provide instruction differently based on the child and how they bring in information</a:t>
            </a:r>
            <a:endParaRPr sz="2400" dirty="0">
              <a:solidFill>
                <a:srgbClr val="404040"/>
              </a:solidFill>
            </a:endParaRPr>
          </a:p>
          <a:p>
            <a:pPr lvl="0" algn="l" rtl="0">
              <a:lnSpc>
                <a:spcPct val="90000"/>
              </a:lnSpc>
              <a:spcBef>
                <a:spcPts val="1200"/>
              </a:spcBef>
              <a:spcAft>
                <a:spcPts val="0"/>
              </a:spcAft>
              <a:buSzPts val="1800"/>
              <a:buFont typeface="Arial" panose="020B0604020202020204" pitchFamily="34" charset="0"/>
              <a:buChar char="•"/>
            </a:pPr>
            <a:r>
              <a:rPr lang="en-US" sz="2400" dirty="0">
                <a:solidFill>
                  <a:srgbClr val="404040"/>
                </a:solidFill>
              </a:rPr>
              <a:t>Align PLC’s as co-plan and co-serve teams  (special educators do NOT have their own PLC)</a:t>
            </a:r>
            <a:endParaRPr sz="2400" dirty="0">
              <a:solidFill>
                <a:srgbClr val="404040"/>
              </a:solidFill>
            </a:endParaRPr>
          </a:p>
          <a:p>
            <a:pPr marL="457200" lvl="0" indent="-228600" algn="l" rtl="0">
              <a:lnSpc>
                <a:spcPct val="90000"/>
              </a:lnSpc>
              <a:spcBef>
                <a:spcPts val="1200"/>
              </a:spcBef>
              <a:spcAft>
                <a:spcPts val="0"/>
              </a:spcAft>
              <a:buSzPts val="1800"/>
              <a:buNone/>
            </a:pPr>
            <a:endParaRPr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highlight>
                  <a:srgbClr val="FFFF00"/>
                </a:highlight>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133422044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143639-6FD0-BF15-2352-F1A00C8B1B44}"/>
              </a:ext>
            </a:extLst>
          </p:cNvPr>
          <p:cNvSpPr>
            <a:spLocks noGrp="1"/>
          </p:cNvSpPr>
          <p:nvPr>
            <p:ph type="title"/>
          </p:nvPr>
        </p:nvSpPr>
        <p:spPr>
          <a:xfrm>
            <a:off x="1097280" y="286605"/>
            <a:ext cx="7411720" cy="1450757"/>
          </a:xfrm>
        </p:spPr>
        <p:txBody>
          <a:bodyPr/>
          <a:lstStyle/>
          <a:p>
            <a:r>
              <a:rPr lang="en-US" sz="3200" i="1" dirty="0">
                <a:solidFill>
                  <a:srgbClr val="404040"/>
                </a:solidFill>
              </a:rPr>
              <a:t>North Carolina’s critical components were adapted from collaboration with Florida’s MTSS work, </a:t>
            </a:r>
            <a:r>
              <a:rPr lang="en-US" sz="3200" dirty="0">
                <a:solidFill>
                  <a:srgbClr val="404040"/>
                </a:solidFill>
              </a:rPr>
              <a:t>July 2019</a:t>
            </a:r>
          </a:p>
        </p:txBody>
      </p:sp>
      <p:pic>
        <p:nvPicPr>
          <p:cNvPr id="6" name="Picture 5" descr="A group of children posing for a picture&#10;&#10;Description automatically generated with low confidence">
            <a:extLst>
              <a:ext uri="{FF2B5EF4-FFF2-40B4-BE49-F238E27FC236}">
                <a16:creationId xmlns:a16="http://schemas.microsoft.com/office/drawing/2014/main" id="{857B64BC-495A-9A48-8AFF-C15A22D2667B}"/>
              </a:ext>
            </a:extLst>
          </p:cNvPr>
          <p:cNvPicPr>
            <a:picLocks noChangeAspect="1"/>
          </p:cNvPicPr>
          <p:nvPr/>
        </p:nvPicPr>
        <p:blipFill>
          <a:blip r:embed="rId2"/>
          <a:stretch>
            <a:fillRect/>
          </a:stretch>
        </p:blipFill>
        <p:spPr>
          <a:xfrm>
            <a:off x="1036320" y="1737362"/>
            <a:ext cx="8445500" cy="4572619"/>
          </a:xfrm>
          <a:prstGeom prst="rect">
            <a:avLst/>
          </a:prstGeom>
        </p:spPr>
      </p:pic>
    </p:spTree>
    <p:extLst>
      <p:ext uri="{BB962C8B-B14F-4D97-AF65-F5344CB8AC3E}">
        <p14:creationId xmlns:p14="http://schemas.microsoft.com/office/powerpoint/2010/main" val="393839865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6" name="Text Placeholder 1">
            <a:extLst>
              <a:ext uri="{FF2B5EF4-FFF2-40B4-BE49-F238E27FC236}">
                <a16:creationId xmlns:a16="http://schemas.microsoft.com/office/drawing/2014/main" id="{9EF8673C-A651-0238-403E-57CC0C42E680}"/>
              </a:ext>
            </a:extLst>
          </p:cNvPr>
          <p:cNvSpPr>
            <a:spLocks noGrp="1"/>
          </p:cNvSpPr>
          <p:nvPr>
            <p:ph type="body" idx="1"/>
          </p:nvPr>
        </p:nvSpPr>
        <p:spPr>
          <a:xfrm>
            <a:off x="1097279" y="1845734"/>
            <a:ext cx="10058401" cy="4023360"/>
          </a:xfrm>
        </p:spPr>
        <p:txBody>
          <a:bodyPr/>
          <a:lstStyle/>
          <a:p>
            <a:r>
              <a:rPr lang="en-US" sz="2400" b="1" dirty="0"/>
              <a:t>Leadership </a:t>
            </a:r>
          </a:p>
          <a:p>
            <a:r>
              <a:rPr lang="en-US" sz="2400" dirty="0"/>
              <a:t>Leadership is key to successful implementation of any large-scale innovation. The building principal, assistant principal(s), and school leadership team are critical to implementing MTSS at the school level. They engage staff in ongoing professional development for implementing MTSS, plan strategically for MTSS implementation, and model a problem-solving process for school improvement. The school principal also supports the implementation of MTSS by communicating a vision and mission to school staff, providing resources for planning and implementing instruction and intervention, and ensuring that staff have the data needed for data-based problem-solving. </a:t>
            </a:r>
          </a:p>
        </p:txBody>
      </p:sp>
    </p:spTree>
    <p:extLst>
      <p:ext uri="{BB962C8B-B14F-4D97-AF65-F5344CB8AC3E}">
        <p14:creationId xmlns:p14="http://schemas.microsoft.com/office/powerpoint/2010/main" val="25582584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7" name="Text Placeholder 1">
            <a:extLst>
              <a:ext uri="{FF2B5EF4-FFF2-40B4-BE49-F238E27FC236}">
                <a16:creationId xmlns:a16="http://schemas.microsoft.com/office/drawing/2014/main" id="{B299A652-D94D-552E-27ED-67FB9EF6C64D}"/>
              </a:ext>
            </a:extLst>
          </p:cNvPr>
          <p:cNvSpPr txBox="1">
            <a:spLocks/>
          </p:cNvSpPr>
          <p:nvPr/>
        </p:nvSpPr>
        <p:spPr>
          <a:xfrm>
            <a:off x="927946" y="1869965"/>
            <a:ext cx="10058401" cy="4023360"/>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r>
              <a:rPr lang="en-US" sz="2400" b="1" dirty="0"/>
              <a:t>Building the Capacity/Infrastructure for Implementation </a:t>
            </a:r>
          </a:p>
          <a:p>
            <a:r>
              <a:rPr lang="en-US" sz="2400" dirty="0"/>
              <a:t>School-wide capacity and infrastructure are required in order to implement and sustain MTSS. This capacity and infrastructure usually include ongoing professional development and coaching with an emphasis on data-based problem-solving and multi-tiered instruction and intervention, scheduling that allows staff to plan and implement instruction and intervention, and processes and procedures for engaging in data-based problem-solving. </a:t>
            </a:r>
          </a:p>
          <a:p>
            <a:br>
              <a:rPr lang="en-US" sz="2400" dirty="0"/>
            </a:br>
            <a:endParaRPr lang="en-US" sz="2400" dirty="0"/>
          </a:p>
        </p:txBody>
      </p:sp>
    </p:spTree>
    <p:extLst>
      <p:ext uri="{BB962C8B-B14F-4D97-AF65-F5344CB8AC3E}">
        <p14:creationId xmlns:p14="http://schemas.microsoft.com/office/powerpoint/2010/main" val="9803297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212619" y="845116"/>
            <a:ext cx="7204871" cy="836343"/>
          </a:xfrm>
          <a:prstGeom prst="rect">
            <a:avLst/>
          </a:prstGeom>
          <a:noFill/>
          <a:ln>
            <a:noFill/>
          </a:ln>
        </p:spPr>
        <p:txBody>
          <a:bodyPr spcFirstLastPara="1" wrap="square" lIns="91425" tIns="45700" rIns="91425" bIns="45700" anchor="b" anchorCtr="0">
            <a:noAutofit/>
          </a:bodyPr>
          <a:lstStyle/>
          <a:p>
            <a:pPr lvl="0">
              <a:buClr>
                <a:srgbClr val="55919A"/>
              </a:buClr>
              <a:buSzPts val="4000"/>
            </a:pPr>
            <a:r>
              <a:rPr lang="en-US" sz="4400" dirty="0"/>
              <a:t>Community Agreements (Continued)</a:t>
            </a:r>
            <a:endParaRPr sz="4400" dirty="0"/>
          </a:p>
        </p:txBody>
      </p:sp>
      <p:pic>
        <p:nvPicPr>
          <p:cNvPr id="150" name="Google Shape;150;p6"/>
          <p:cNvPicPr preferRelativeResize="0"/>
          <p:nvPr/>
        </p:nvPicPr>
        <p:blipFill rotWithShape="1">
          <a:blip r:embed="rId3">
            <a:alphaModFix/>
          </a:blip>
          <a:srcRect/>
          <a:stretch/>
        </p:blipFill>
        <p:spPr>
          <a:xfrm>
            <a:off x="695470" y="1903543"/>
            <a:ext cx="3759200" cy="4015733"/>
          </a:xfrm>
          <a:prstGeom prst="rect">
            <a:avLst/>
          </a:prstGeom>
          <a:noFill/>
          <a:ln>
            <a:noFill/>
          </a:ln>
        </p:spPr>
      </p:pic>
      <p:graphicFrame>
        <p:nvGraphicFramePr>
          <p:cNvPr id="152" name="Google Shape;149;p6">
            <a:extLst>
              <a:ext uri="{FF2B5EF4-FFF2-40B4-BE49-F238E27FC236}">
                <a16:creationId xmlns:a16="http://schemas.microsoft.com/office/drawing/2014/main" id="{6F0C80AD-66C2-4403-A9CC-5408D7C4BE20}"/>
              </a:ext>
            </a:extLst>
          </p:cNvPr>
          <p:cNvGraphicFramePr/>
          <p:nvPr/>
        </p:nvGraphicFramePr>
        <p:xfrm>
          <a:off x="4668982" y="1809936"/>
          <a:ext cx="6613236" cy="420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4" name="Text Placeholder 1">
            <a:extLst>
              <a:ext uri="{FF2B5EF4-FFF2-40B4-BE49-F238E27FC236}">
                <a16:creationId xmlns:a16="http://schemas.microsoft.com/office/drawing/2014/main" id="{8A886044-AB4C-6877-D82D-AB7574167B93}"/>
              </a:ext>
            </a:extLst>
          </p:cNvPr>
          <p:cNvSpPr>
            <a:spLocks noGrp="1"/>
          </p:cNvSpPr>
          <p:nvPr>
            <p:ph type="body" idx="1"/>
          </p:nvPr>
        </p:nvSpPr>
        <p:spPr>
          <a:xfrm>
            <a:off x="1036319" y="1882665"/>
            <a:ext cx="10058401" cy="4023360"/>
          </a:xfrm>
        </p:spPr>
        <p:txBody>
          <a:bodyPr/>
          <a:lstStyle/>
          <a:p>
            <a:r>
              <a:rPr lang="en-US" sz="2400" b="1" dirty="0"/>
              <a:t>Communication and Collaboration </a:t>
            </a:r>
          </a:p>
          <a:p>
            <a:r>
              <a:rPr lang="en-US" sz="2400" dirty="0"/>
              <a:t>Ongoing communication and collaboration are essential for successful implementation of MTSS. Many innovations fail due to a lack of consensus, lack of feedback to implementers to support continuous improvement, and not involving stakeholders in planning. In addition to including stakeholders in planning and providing continuous feedback, it is also important to build the infrastructure to communicate and work with families and other community partners. These practices increase the likelihood that innovative practices will be implemented and sustained. </a:t>
            </a:r>
          </a:p>
          <a:p>
            <a:br>
              <a:rPr lang="en-US" dirty="0"/>
            </a:br>
            <a:endParaRPr lang="en-US" dirty="0"/>
          </a:p>
        </p:txBody>
      </p:sp>
    </p:spTree>
    <p:extLst>
      <p:ext uri="{BB962C8B-B14F-4D97-AF65-F5344CB8AC3E}">
        <p14:creationId xmlns:p14="http://schemas.microsoft.com/office/powerpoint/2010/main" val="242006287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6" name="Text Placeholder 1">
            <a:extLst>
              <a:ext uri="{FF2B5EF4-FFF2-40B4-BE49-F238E27FC236}">
                <a16:creationId xmlns:a16="http://schemas.microsoft.com/office/drawing/2014/main" id="{CE63D196-F7F9-CD10-37E0-56D1801B784F}"/>
              </a:ext>
            </a:extLst>
          </p:cNvPr>
          <p:cNvSpPr txBox="1">
            <a:spLocks/>
          </p:cNvSpPr>
          <p:nvPr/>
        </p:nvSpPr>
        <p:spPr>
          <a:xfrm>
            <a:off x="737446" y="1737362"/>
            <a:ext cx="10058401" cy="4023360"/>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r>
              <a:rPr lang="en-US" sz="2400" b="1" dirty="0"/>
              <a:t>Data-Based Problem Solving </a:t>
            </a:r>
          </a:p>
          <a:p>
            <a:r>
              <a:rPr lang="en-US" sz="2400" dirty="0"/>
              <a:t>The use of data-based problem-solving to make education decisions is a critical element of MTSS implementation. This includes the use of data-based problem-solving for student outcomes across content areas, grade levels, and tiers, as well as the use of problem-solving to address barriers to school wide implementation of MTSS. While several models for data-based problem-solving exist, the four step problem-solving approach includes: 1) defining the goals and objectives to be attained, 2) identify possible reasons why the desired goals are not being attained, 3) developing a plan for implementing evidence-based strategies to attain goals, 4) evaluating the effectiveness of the plan. </a:t>
            </a:r>
          </a:p>
          <a:p>
            <a:br>
              <a:rPr lang="en-US" dirty="0"/>
            </a:br>
            <a:endParaRPr lang="en-US" dirty="0"/>
          </a:p>
        </p:txBody>
      </p:sp>
    </p:spTree>
    <p:extLst>
      <p:ext uri="{BB962C8B-B14F-4D97-AF65-F5344CB8AC3E}">
        <p14:creationId xmlns:p14="http://schemas.microsoft.com/office/powerpoint/2010/main" val="39206001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4" name="Text Placeholder 1">
            <a:extLst>
              <a:ext uri="{FF2B5EF4-FFF2-40B4-BE49-F238E27FC236}">
                <a16:creationId xmlns:a16="http://schemas.microsoft.com/office/drawing/2014/main" id="{0A173C81-094C-1820-8B73-45545716F7F5}"/>
              </a:ext>
            </a:extLst>
          </p:cNvPr>
          <p:cNvSpPr>
            <a:spLocks noGrp="1"/>
          </p:cNvSpPr>
          <p:nvPr>
            <p:ph type="body" idx="1"/>
          </p:nvPr>
        </p:nvSpPr>
        <p:spPr>
          <a:xfrm>
            <a:off x="1036319" y="1811024"/>
            <a:ext cx="10058401" cy="4023360"/>
          </a:xfrm>
        </p:spPr>
        <p:txBody>
          <a:bodyPr/>
          <a:lstStyle/>
          <a:p>
            <a:r>
              <a:rPr lang="en-US" sz="2400" b="1" dirty="0"/>
              <a:t>Three Tiered Instructional/Intervention Model </a:t>
            </a:r>
          </a:p>
          <a:p>
            <a:r>
              <a:rPr lang="en-US" sz="2400" dirty="0"/>
              <a:t>The three-tiered instructional/intervention model is another critical element of MTSS implementation. In a typical system, Core (Tier 1) includes the instruction all students receive; Supplemental (Tier 2) includes additional instruction or intervention provided to students not meeting benchmarks; and Intensive (Tier 3) includes intense, small group or individual interventions for students showing significant barriers to learning the skills required for school success. It is important to consider both academic and social-emotional/behavioral instruction and interventions when examining this domain. </a:t>
            </a:r>
          </a:p>
        </p:txBody>
      </p:sp>
    </p:spTree>
    <p:extLst>
      <p:ext uri="{BB962C8B-B14F-4D97-AF65-F5344CB8AC3E}">
        <p14:creationId xmlns:p14="http://schemas.microsoft.com/office/powerpoint/2010/main" val="30320203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lvl="0">
              <a:buSzPts val="4800"/>
            </a:pPr>
            <a:r>
              <a:rPr lang="en-US" dirty="0">
                <a:solidFill>
                  <a:srgbClr val="404040"/>
                </a:solidFill>
              </a:rPr>
              <a:t>North Carolina MTSS Critical Components</a:t>
            </a:r>
            <a:endParaRPr dirty="0">
              <a:solidFill>
                <a:srgbClr val="404040"/>
              </a:solidFill>
            </a:endParaRPr>
          </a:p>
        </p:txBody>
      </p:sp>
      <p:sp>
        <p:nvSpPr>
          <p:cNvPr id="6" name="Text Placeholder 1">
            <a:extLst>
              <a:ext uri="{FF2B5EF4-FFF2-40B4-BE49-F238E27FC236}">
                <a16:creationId xmlns:a16="http://schemas.microsoft.com/office/drawing/2014/main" id="{4B5368AA-143B-0583-24F5-AC67DB0FE22E}"/>
              </a:ext>
            </a:extLst>
          </p:cNvPr>
          <p:cNvSpPr>
            <a:spLocks noGrp="1"/>
          </p:cNvSpPr>
          <p:nvPr>
            <p:ph type="body" idx="1"/>
          </p:nvPr>
        </p:nvSpPr>
        <p:spPr>
          <a:xfrm>
            <a:off x="1036319" y="1811024"/>
            <a:ext cx="10058401" cy="4023360"/>
          </a:xfrm>
        </p:spPr>
        <p:txBody>
          <a:bodyPr/>
          <a:lstStyle/>
          <a:p>
            <a:r>
              <a:rPr lang="en-US" sz="2400" b="1" dirty="0"/>
              <a:t>Data-Evaluation </a:t>
            </a:r>
          </a:p>
          <a:p>
            <a:r>
              <a:rPr lang="en-US" sz="2400" dirty="0"/>
              <a:t>Given the importance of data-based problem-solving within an MTSS model, the need for data and evaluation system is clear. In order to do data-based problem-solving, school staff need to understand and have access to data sources that address the purposes of assessment. Procedures and protocols for administering assessments and data use allow school staff to use student data to make educational decisions. In addition to student data, data on the fidelity of MTSS implementation allow school leadership to examine the current practices and make changes for improving MTSS implementation. </a:t>
            </a:r>
          </a:p>
          <a:p>
            <a:r>
              <a:rPr lang="en-US" sz="2400" b="1" i="1" dirty="0">
                <a:solidFill>
                  <a:srgbClr val="404040"/>
                </a:solidFill>
              </a:rPr>
              <a:t>North Carolina’s critical components were adapted from collaboration with Florida’s MTSS work, </a:t>
            </a:r>
            <a:r>
              <a:rPr lang="en-US" sz="2400" b="1" dirty="0">
                <a:solidFill>
                  <a:srgbClr val="404040"/>
                </a:solidFill>
              </a:rPr>
              <a:t>July 2019</a:t>
            </a:r>
          </a:p>
        </p:txBody>
      </p:sp>
    </p:spTree>
    <p:extLst>
      <p:ext uri="{BB962C8B-B14F-4D97-AF65-F5344CB8AC3E}">
        <p14:creationId xmlns:p14="http://schemas.microsoft.com/office/powerpoint/2010/main" val="25192057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xfrm>
            <a:off x="1097280" y="286605"/>
            <a:ext cx="73228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solidFill>
                  <a:srgbClr val="404040"/>
                </a:solidFill>
                <a:latin typeface="Calibri" panose="020F0502020204030204" pitchFamily="34" charset="0"/>
                <a:cs typeface="Calibri" panose="020F0502020204030204" pitchFamily="34" charset="0"/>
                <a:sym typeface="Calibri"/>
              </a:rPr>
              <a:t>Multi-Level Systems of Support or (RtI) in Tier 1:</a:t>
            </a:r>
            <a:endParaRPr dirty="0">
              <a:solidFill>
                <a:srgbClr val="404040"/>
              </a:solidFill>
              <a:latin typeface="Calibri" panose="020F0502020204030204" pitchFamily="34" charset="0"/>
              <a:cs typeface="Calibri" panose="020F0502020204030204" pitchFamily="34" charset="0"/>
            </a:endParaRPr>
          </a:p>
        </p:txBody>
      </p:sp>
      <p:sp>
        <p:nvSpPr>
          <p:cNvPr id="379" name="Google Shape;379;p39"/>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rPr>
              <a:t>Use c</a:t>
            </a:r>
            <a:r>
              <a:rPr lang="en-US" sz="2400" dirty="0">
                <a:solidFill>
                  <a:srgbClr val="404040"/>
                </a:solidFill>
                <a:latin typeface="Calibri" panose="020F0502020204030204" pitchFamily="34" charset="0"/>
                <a:cs typeface="Calibri" panose="020F0502020204030204" pitchFamily="34" charset="0"/>
                <a:sym typeface="Calibri"/>
              </a:rPr>
              <a:t>urrent data/research (Module 4) that disputes success of pullout instruction.</a:t>
            </a:r>
            <a:endParaRPr sz="2400"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Increase learning when we move from 2x a week for 30 minutes to across the curriculum in Tier 1:</a:t>
            </a:r>
            <a:endParaRPr sz="2400" dirty="0">
              <a:solidFill>
                <a:srgbClr val="404040"/>
              </a:solidFill>
              <a:latin typeface="Calibri" panose="020F0502020204030204" pitchFamily="34" charset="0"/>
              <a:cs typeface="Calibri" panose="020F0502020204030204" pitchFamily="34" charset="0"/>
            </a:endParaRPr>
          </a:p>
          <a:p>
            <a:pPr lvl="1" algn="l" rtl="0">
              <a:lnSpc>
                <a:spcPct val="90000"/>
              </a:lnSpc>
              <a:spcBef>
                <a:spcPts val="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C3 Team </a:t>
            </a:r>
            <a:r>
              <a:rPr lang="en-US" sz="2400" b="1" dirty="0">
                <a:solidFill>
                  <a:srgbClr val="404040"/>
                </a:solidFill>
                <a:latin typeface="Calibri" panose="020F0502020204030204" pitchFamily="34" charset="0"/>
                <a:cs typeface="Calibri" panose="020F0502020204030204" pitchFamily="34" charset="0"/>
                <a:sym typeface="Calibri"/>
              </a:rPr>
              <a:t>synthesizes</a:t>
            </a:r>
            <a:r>
              <a:rPr lang="en-US" sz="2400" dirty="0">
                <a:solidFill>
                  <a:srgbClr val="404040"/>
                </a:solidFill>
                <a:latin typeface="Calibri" panose="020F0502020204030204" pitchFamily="34" charset="0"/>
                <a:cs typeface="Calibri" panose="020F0502020204030204" pitchFamily="34" charset="0"/>
                <a:sym typeface="Calibri"/>
              </a:rPr>
              <a:t> across content rather than the student</a:t>
            </a:r>
            <a:endParaRPr sz="2400" dirty="0">
              <a:solidFill>
                <a:srgbClr val="404040"/>
              </a:solidFill>
              <a:latin typeface="Calibri" panose="020F0502020204030204" pitchFamily="34" charset="0"/>
              <a:cs typeface="Calibri" panose="020F0502020204030204" pitchFamily="34" charset="0"/>
            </a:endParaRPr>
          </a:p>
          <a:p>
            <a:pPr lvl="1" algn="l" rtl="0">
              <a:lnSpc>
                <a:spcPct val="90000"/>
              </a:lnSpc>
              <a:spcBef>
                <a:spcPts val="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C3 Team provides </a:t>
            </a:r>
            <a:r>
              <a:rPr lang="en-US" sz="2400" b="1" dirty="0">
                <a:solidFill>
                  <a:srgbClr val="404040"/>
                </a:solidFill>
                <a:latin typeface="Calibri" panose="020F0502020204030204" pitchFamily="34" charset="0"/>
                <a:cs typeface="Calibri" panose="020F0502020204030204" pitchFamily="34" charset="0"/>
              </a:rPr>
              <a:t>r</a:t>
            </a:r>
            <a:r>
              <a:rPr lang="en-US" sz="2400" b="1" dirty="0">
                <a:solidFill>
                  <a:srgbClr val="404040"/>
                </a:solidFill>
                <a:latin typeface="Calibri" panose="020F0502020204030204" pitchFamily="34" charset="0"/>
                <a:cs typeface="Calibri" panose="020F0502020204030204" pitchFamily="34" charset="0"/>
                <a:sym typeface="Calibri"/>
              </a:rPr>
              <a:t>epetition</a:t>
            </a:r>
            <a:r>
              <a:rPr lang="en-US" sz="2400" dirty="0">
                <a:solidFill>
                  <a:srgbClr val="404040"/>
                </a:solidFill>
                <a:latin typeface="Calibri" panose="020F0502020204030204" pitchFamily="34" charset="0"/>
                <a:cs typeface="Calibri" panose="020F0502020204030204" pitchFamily="34" charset="0"/>
                <a:sym typeface="Calibri"/>
              </a:rPr>
              <a:t> in trials across content areas </a:t>
            </a:r>
            <a:endParaRPr sz="2400" dirty="0">
              <a:solidFill>
                <a:srgbClr val="404040"/>
              </a:solidFill>
              <a:latin typeface="Calibri" panose="020F0502020204030204" pitchFamily="34" charset="0"/>
              <a:cs typeface="Calibri" panose="020F0502020204030204" pitchFamily="34" charset="0"/>
            </a:endParaRPr>
          </a:p>
          <a:p>
            <a:pPr lvl="1" algn="l" rtl="0">
              <a:lnSpc>
                <a:spcPct val="90000"/>
              </a:lnSpc>
              <a:spcBef>
                <a:spcPts val="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C3 Team provide </a:t>
            </a:r>
            <a:r>
              <a:rPr lang="en-US" sz="2400" b="1" dirty="0">
                <a:solidFill>
                  <a:srgbClr val="404040"/>
                </a:solidFill>
                <a:latin typeface="Calibri" panose="020F0502020204030204" pitchFamily="34" charset="0"/>
                <a:cs typeface="Calibri" panose="020F0502020204030204" pitchFamily="34" charset="0"/>
                <a:sym typeface="Calibri"/>
              </a:rPr>
              <a:t>consistent</a:t>
            </a:r>
            <a:r>
              <a:rPr lang="en-US" sz="2400" dirty="0">
                <a:solidFill>
                  <a:srgbClr val="404040"/>
                </a:solidFill>
                <a:latin typeface="Calibri" panose="020F0502020204030204" pitchFamily="34" charset="0"/>
                <a:cs typeface="Calibri" panose="020F0502020204030204" pitchFamily="34" charset="0"/>
                <a:sym typeface="Calibri"/>
              </a:rPr>
              <a:t> instruction based on a shared lesson plan</a:t>
            </a:r>
            <a:endParaRPr sz="2400"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The use of the ICS Skills at a Glance (ISAAG) to provide consistent, </a:t>
            </a:r>
            <a:r>
              <a:rPr lang="en-US" sz="2400" b="1" dirty="0">
                <a:solidFill>
                  <a:srgbClr val="404040"/>
                </a:solidFill>
                <a:latin typeface="Calibri" panose="020F0502020204030204" pitchFamily="34" charset="0"/>
                <a:cs typeface="Calibri" panose="020F0502020204030204" pitchFamily="34" charset="0"/>
                <a:sym typeface="Calibri"/>
              </a:rPr>
              <a:t>synthesized and repetitive </a:t>
            </a:r>
            <a:r>
              <a:rPr lang="en-US" sz="2400" dirty="0">
                <a:solidFill>
                  <a:srgbClr val="404040"/>
                </a:solidFill>
                <a:latin typeface="Calibri" panose="020F0502020204030204" pitchFamily="34" charset="0"/>
                <a:cs typeface="Calibri" panose="020F0502020204030204" pitchFamily="34" charset="0"/>
              </a:rPr>
              <a:t>research based instructional strategies.</a:t>
            </a: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Document instructional strategies and student progress through progress monitoring tools.</a:t>
            </a:r>
            <a:endParaRPr sz="2400" dirty="0">
              <a:solidFill>
                <a:srgbClr val="404040"/>
              </a:solidFill>
              <a:latin typeface="Calibri" panose="020F0502020204030204" pitchFamily="34" charset="0"/>
              <a:cs typeface="Calibri" panose="020F0502020204030204" pitchFamily="34" charset="0"/>
            </a:endParaRPr>
          </a:p>
          <a:p>
            <a:pPr marL="114300" lvl="0" indent="0" algn="l" rtl="0">
              <a:lnSpc>
                <a:spcPct val="90000"/>
              </a:lnSpc>
              <a:spcBef>
                <a:spcPts val="1200"/>
              </a:spcBef>
              <a:spcAft>
                <a:spcPts val="0"/>
              </a:spcAft>
              <a:buSzPts val="1800"/>
              <a:buNone/>
            </a:pPr>
            <a:endParaRPr sz="2800" dirty="0">
              <a:latin typeface="Calibri"/>
              <a:ea typeface="Calibri"/>
              <a:cs typeface="Calibri"/>
              <a:sym typeface="Calibri"/>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highlight>
                  <a:srgbClr val="FFFF00"/>
                </a:highlight>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extLst>
      <p:ext uri="{BB962C8B-B14F-4D97-AF65-F5344CB8AC3E}">
        <p14:creationId xmlns:p14="http://schemas.microsoft.com/office/powerpoint/2010/main" val="62531997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097280" y="286605"/>
            <a:ext cx="72974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3600" dirty="0">
                <a:solidFill>
                  <a:srgbClr val="404040"/>
                </a:solidFill>
              </a:rPr>
              <a:t>The Continuum </a:t>
            </a:r>
            <a:endParaRPr dirty="0">
              <a:solidFill>
                <a:srgbClr val="404040"/>
              </a:solidFill>
            </a:endParaRPr>
          </a:p>
        </p:txBody>
      </p:sp>
      <p:pic>
        <p:nvPicPr>
          <p:cNvPr id="167" name="Google Shape;167;p8"/>
          <p:cNvPicPr preferRelativeResize="0"/>
          <p:nvPr/>
        </p:nvPicPr>
        <p:blipFill rotWithShape="1">
          <a:blip r:embed="rId3">
            <a:alphaModFix/>
          </a:blip>
          <a:srcRect/>
          <a:stretch/>
        </p:blipFill>
        <p:spPr>
          <a:xfrm>
            <a:off x="4655177" y="114732"/>
            <a:ext cx="3409323" cy="614974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097280" y="286605"/>
            <a:ext cx="72847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3600" dirty="0">
                <a:solidFill>
                  <a:srgbClr val="404040"/>
                </a:solidFill>
              </a:rPr>
              <a:t>Heterogeneous Flexible Learning Groups Based on How Each Student Learns…</a:t>
            </a:r>
            <a:endParaRPr dirty="0">
              <a:solidFill>
                <a:srgbClr val="404040"/>
              </a:solidFill>
            </a:endParaRPr>
          </a:p>
        </p:txBody>
      </p:sp>
      <p:pic>
        <p:nvPicPr>
          <p:cNvPr id="175" name="Google Shape;175;p9"/>
          <p:cNvPicPr preferRelativeResize="0"/>
          <p:nvPr/>
        </p:nvPicPr>
        <p:blipFill rotWithShape="1">
          <a:blip r:embed="rId3">
            <a:alphaModFix/>
          </a:blip>
          <a:srcRect/>
          <a:stretch/>
        </p:blipFill>
        <p:spPr>
          <a:xfrm>
            <a:off x="1371600" y="1905000"/>
            <a:ext cx="9334500" cy="42671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1097280" y="286605"/>
            <a:ext cx="73863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sz="4000" dirty="0">
                <a:solidFill>
                  <a:srgbClr val="404040"/>
                </a:solidFill>
                <a:latin typeface="Calibri"/>
                <a:ea typeface="Calibri"/>
                <a:cs typeface="Calibri"/>
                <a:sym typeface="Calibri"/>
              </a:rPr>
              <a:t>Specially Designed Instruction through C3 Teams</a:t>
            </a:r>
            <a:endParaRPr lang="en-US" sz="4000" dirty="0">
              <a:solidFill>
                <a:srgbClr val="404040"/>
              </a:solidFill>
            </a:endParaRPr>
          </a:p>
        </p:txBody>
      </p:sp>
      <p:sp>
        <p:nvSpPr>
          <p:cNvPr id="325" name="Google Shape;325;p31"/>
          <p:cNvSpPr txBox="1">
            <a:spLocks noGrp="1"/>
          </p:cNvSpPr>
          <p:nvPr>
            <p:ph type="body" idx="1"/>
          </p:nvPr>
        </p:nvSpPr>
        <p:spPr>
          <a:xfrm>
            <a:off x="1097279" y="1845734"/>
            <a:ext cx="10320021" cy="4224866"/>
          </a:xfrm>
          <a:prstGeom prst="rect">
            <a:avLst/>
          </a:prstGeom>
          <a:noFill/>
          <a:ln>
            <a:noFill/>
          </a:ln>
        </p:spPr>
        <p:txBody>
          <a:bodyPr spcFirstLastPara="1" wrap="square" lIns="0" tIns="45700" rIns="0" bIns="45700" anchor="t" anchorCtr="0">
            <a:noAutofit/>
          </a:bodyPr>
          <a:lstStyle/>
          <a:p>
            <a:pPr>
              <a:buFont typeface="Courier New" panose="02070309020205020404" pitchFamily="49" charset="0"/>
              <a:buChar char="o"/>
            </a:pPr>
            <a:r>
              <a:rPr lang="en-US" sz="2400" dirty="0">
                <a:solidFill>
                  <a:srgbClr val="404040"/>
                </a:solidFill>
              </a:rPr>
              <a:t>The ICS Skills at a Glance (ISAAG) provides the map to consistently attend to skills and concepts (academic, behavioral, social-emotional) using specified instructional strategies consistently</a:t>
            </a: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a:ea typeface="Calibri"/>
                <a:cs typeface="Calibri"/>
                <a:sym typeface="Calibri"/>
              </a:rPr>
              <a:t>The C3 Team </a:t>
            </a:r>
            <a:r>
              <a:rPr lang="en-US" sz="2400" b="1" dirty="0">
                <a:solidFill>
                  <a:srgbClr val="404040"/>
                </a:solidFill>
                <a:latin typeface="Calibri"/>
                <a:ea typeface="Calibri"/>
                <a:cs typeface="Calibri"/>
                <a:sym typeface="Calibri"/>
              </a:rPr>
              <a:t>synthesizes </a:t>
            </a:r>
            <a:r>
              <a:rPr lang="en-US" sz="2400" dirty="0">
                <a:solidFill>
                  <a:srgbClr val="404040"/>
                </a:solidFill>
              </a:rPr>
              <a:t>specially designed instruction </a:t>
            </a:r>
            <a:r>
              <a:rPr lang="en-US" sz="2400" dirty="0">
                <a:solidFill>
                  <a:srgbClr val="404040"/>
                </a:solidFill>
                <a:latin typeface="Calibri"/>
                <a:ea typeface="Calibri"/>
                <a:cs typeface="Calibri"/>
                <a:sym typeface="Calibri"/>
              </a:rPr>
              <a:t>across content rather than the student</a:t>
            </a:r>
            <a:endParaRPr lang="en-US" sz="2400" dirty="0">
              <a:solidFill>
                <a:srgbClr val="404040"/>
              </a:solidFill>
            </a:endParaRPr>
          </a:p>
          <a:p>
            <a:pPr>
              <a:buFont typeface="Courier New" panose="02070309020205020404" pitchFamily="49" charset="0"/>
              <a:buChar char="o"/>
            </a:pPr>
            <a:r>
              <a:rPr lang="en-US" sz="2400" dirty="0">
                <a:solidFill>
                  <a:srgbClr val="404040"/>
                </a:solidFill>
              </a:rPr>
              <a:t>The C3 Team provides</a:t>
            </a:r>
            <a:r>
              <a:rPr lang="en-US" sz="2400" b="1" dirty="0">
                <a:solidFill>
                  <a:srgbClr val="404040"/>
                </a:solidFill>
              </a:rPr>
              <a:t> consistent </a:t>
            </a:r>
            <a:r>
              <a:rPr lang="en-US" sz="2400" dirty="0">
                <a:solidFill>
                  <a:srgbClr val="404040"/>
                </a:solidFill>
              </a:rPr>
              <a:t>instructional practices based on a shared lesson plan</a:t>
            </a: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a:ea typeface="Calibri"/>
                <a:cs typeface="Calibri"/>
                <a:sym typeface="Calibri"/>
              </a:rPr>
              <a:t>The C3 Team provides </a:t>
            </a:r>
            <a:r>
              <a:rPr lang="en-US" sz="2400" b="1" dirty="0">
                <a:solidFill>
                  <a:srgbClr val="404040"/>
                </a:solidFill>
              </a:rPr>
              <a:t>r</a:t>
            </a:r>
            <a:r>
              <a:rPr lang="en-US" sz="2400" b="1" dirty="0">
                <a:solidFill>
                  <a:srgbClr val="404040"/>
                </a:solidFill>
                <a:latin typeface="Calibri"/>
                <a:ea typeface="Calibri"/>
                <a:cs typeface="Calibri"/>
                <a:sym typeface="Calibri"/>
              </a:rPr>
              <a:t>epetition</a:t>
            </a:r>
            <a:r>
              <a:rPr lang="en-US" sz="2400" dirty="0">
                <a:solidFill>
                  <a:srgbClr val="404040"/>
                </a:solidFill>
                <a:latin typeface="Calibri"/>
                <a:ea typeface="Calibri"/>
                <a:cs typeface="Calibri"/>
                <a:sym typeface="Calibri"/>
              </a:rPr>
              <a:t> in trials across content areas </a:t>
            </a:r>
            <a:endParaRPr lang="en-US" sz="2400"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a:ea typeface="Calibri"/>
                <a:cs typeface="Calibri"/>
                <a:sym typeface="Calibri"/>
              </a:rPr>
              <a:t>The C3 Team </a:t>
            </a:r>
            <a:r>
              <a:rPr lang="en-US" sz="2400" b="1" dirty="0">
                <a:solidFill>
                  <a:srgbClr val="404040"/>
                </a:solidFill>
                <a:latin typeface="Calibri"/>
                <a:ea typeface="Calibri"/>
                <a:cs typeface="Calibri"/>
                <a:sym typeface="Calibri"/>
              </a:rPr>
              <a:t>documents instructional strategies</a:t>
            </a:r>
            <a:r>
              <a:rPr lang="en-US" sz="2400" dirty="0">
                <a:solidFill>
                  <a:srgbClr val="404040"/>
                </a:solidFill>
                <a:latin typeface="Calibri"/>
                <a:ea typeface="Calibri"/>
                <a:cs typeface="Calibri"/>
                <a:sym typeface="Calibri"/>
              </a:rPr>
              <a:t> and student progress through progress monitoring tools</a:t>
            </a:r>
            <a:endParaRPr lang="en-US" sz="2400" dirty="0">
              <a:solidFill>
                <a:srgbClr val="404040"/>
              </a:solidFil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097280" y="286605"/>
            <a:ext cx="73863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Federal IEP Language</a:t>
            </a:r>
            <a:endParaRPr dirty="0">
              <a:solidFill>
                <a:srgbClr val="404040"/>
              </a:solidFill>
            </a:endParaRPr>
          </a:p>
        </p:txBody>
      </p:sp>
      <p:sp>
        <p:nvSpPr>
          <p:cNvPr id="332" name="Google Shape;332;p32"/>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lvl="0" indent="-457200" algn="l" rtl="0">
              <a:lnSpc>
                <a:spcPct val="90000"/>
              </a:lnSpc>
              <a:spcBef>
                <a:spcPts val="0"/>
              </a:spcBef>
              <a:spcAft>
                <a:spcPts val="0"/>
              </a:spcAft>
              <a:buClr>
                <a:srgbClr val="404040"/>
              </a:buClr>
              <a:buSzPts val="2800"/>
              <a:buFont typeface="Courier New" panose="02070309020205020404" pitchFamily="49" charset="0"/>
              <a:buChar char="o"/>
            </a:pPr>
            <a:r>
              <a:rPr lang="en-US" sz="2800" dirty="0"/>
              <a:t> …placement in the general education classroom at the child’s home school… (iii)</a:t>
            </a:r>
            <a:endParaRPr sz="2800" dirty="0"/>
          </a:p>
          <a:p>
            <a:pPr lvl="1" indent="-457200">
              <a:spcBef>
                <a:spcPts val="0"/>
              </a:spcBef>
              <a:buClr>
                <a:srgbClr val="404040"/>
              </a:buClr>
              <a:buSzPts val="2800"/>
              <a:buFont typeface="Courier New" panose="02070309020205020404" pitchFamily="49" charset="0"/>
              <a:buChar char="o"/>
            </a:pPr>
            <a:r>
              <a:rPr lang="en-US" sz="2600" dirty="0"/>
              <a:t>Special education is a service, not a place</a:t>
            </a:r>
            <a:endParaRPr sz="2800" dirty="0"/>
          </a:p>
          <a:p>
            <a:pPr lvl="0" indent="-457200" algn="l" rtl="0">
              <a:lnSpc>
                <a:spcPct val="90000"/>
              </a:lnSpc>
              <a:spcBef>
                <a:spcPts val="1400"/>
              </a:spcBef>
              <a:spcAft>
                <a:spcPts val="0"/>
              </a:spcAft>
              <a:buClr>
                <a:srgbClr val="404040"/>
              </a:buClr>
              <a:buSzPts val="2800"/>
              <a:buFont typeface="Courier New" panose="02070309020205020404" pitchFamily="49" charset="0"/>
              <a:buChar char="o"/>
            </a:pPr>
            <a:r>
              <a:rPr lang="en-US" sz="2800" dirty="0"/>
              <a:t>Other language… if this doesn’t work… </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1031620" y="2428020"/>
            <a:ext cx="9070428" cy="11541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b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br>
            <a:b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0E0E5314-8225-2097-DC68-86C507056B0F}"/>
              </a:ext>
            </a:extLst>
          </p:cNvPr>
          <p:cNvPicPr>
            <a:picLocks noChangeAspect="1"/>
          </p:cNvPicPr>
          <p:nvPr/>
        </p:nvPicPr>
        <p:blipFill>
          <a:blip r:embed="rId3"/>
          <a:stretch>
            <a:fillRect/>
          </a:stretch>
        </p:blipFill>
        <p:spPr>
          <a:xfrm>
            <a:off x="344814" y="920750"/>
            <a:ext cx="7569200" cy="5016500"/>
          </a:xfrm>
          <a:prstGeom prst="rect">
            <a:avLst/>
          </a:prstGeom>
        </p:spPr>
      </p:pic>
    </p:spTree>
    <p:extLst>
      <p:ext uri="{BB962C8B-B14F-4D97-AF65-F5344CB8AC3E}">
        <p14:creationId xmlns:p14="http://schemas.microsoft.com/office/powerpoint/2010/main" val="1470825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2466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IEP Objectives</a:t>
            </a:r>
            <a:endParaRPr dirty="0">
              <a:solidFill>
                <a:srgbClr val="404040"/>
              </a:solidFill>
            </a:endParaRPr>
          </a:p>
        </p:txBody>
      </p:sp>
      <p:sp>
        <p:nvSpPr>
          <p:cNvPr id="346" name="Google Shape;346;p34"/>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rgbClr val="C25900"/>
              </a:buClr>
              <a:buSzPts val="2800"/>
              <a:buNone/>
            </a:pPr>
            <a:r>
              <a:rPr lang="en-US" sz="2400" dirty="0">
                <a:solidFill>
                  <a:srgbClr val="404040"/>
                </a:solidFill>
                <a:latin typeface="Calibri" panose="020F0502020204030204" pitchFamily="34" charset="0"/>
                <a:cs typeface="Calibri" panose="020F0502020204030204" pitchFamily="34" charset="0"/>
              </a:rPr>
              <a:t>Agreement:</a:t>
            </a:r>
            <a:br>
              <a:rPr lang="en-US" sz="2400" dirty="0">
                <a:solidFill>
                  <a:srgbClr val="404040"/>
                </a:solidFill>
                <a:latin typeface="Calibri" panose="020F0502020204030204" pitchFamily="34" charset="0"/>
                <a:cs typeface="Calibri" panose="020F0502020204030204" pitchFamily="34" charset="0"/>
              </a:rPr>
            </a:br>
            <a:endParaRPr lang="en-US" sz="24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C25900"/>
              </a:buClr>
              <a:buSzPts val="2800"/>
              <a:buNone/>
            </a:pPr>
            <a:r>
              <a:rPr lang="en-US" sz="2400" dirty="0">
                <a:solidFill>
                  <a:srgbClr val="404040"/>
                </a:solidFill>
                <a:latin typeface="Calibri" panose="020F0502020204030204" pitchFamily="34" charset="0"/>
                <a:cs typeface="Calibri" panose="020F0502020204030204" pitchFamily="34" charset="0"/>
              </a:rPr>
              <a:t>April’s special education teacher will co-plan and co-serve in all content areas. The special educator will present at least 60 minutes per week of instruction in Tier 1 to provide direct support in the areas of comprehension  and fluency. </a:t>
            </a:r>
          </a:p>
          <a:p>
            <a:pPr marL="0" lvl="0" indent="0" algn="l" rtl="0">
              <a:lnSpc>
                <a:spcPct val="90000"/>
              </a:lnSpc>
              <a:spcBef>
                <a:spcPts val="0"/>
              </a:spcBef>
              <a:spcAft>
                <a:spcPts val="0"/>
              </a:spcAft>
              <a:buClr>
                <a:srgbClr val="C25900"/>
              </a:buClr>
              <a:buSzPts val="2800"/>
              <a:buNone/>
            </a:pPr>
            <a:endParaRPr lang="en-US" sz="24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C25900"/>
              </a:buClr>
              <a:buSzPts val="2800"/>
              <a:buNone/>
            </a:pPr>
            <a:r>
              <a:rPr lang="en-US" sz="2400" dirty="0">
                <a:solidFill>
                  <a:srgbClr val="404040"/>
                </a:solidFill>
                <a:latin typeface="Calibri" panose="020F0502020204030204" pitchFamily="34" charset="0"/>
                <a:cs typeface="Calibri" panose="020F0502020204030204" pitchFamily="34" charset="0"/>
              </a:rPr>
              <a:t>IEP Objective: </a:t>
            </a:r>
          </a:p>
          <a:p>
            <a:pPr marL="0" lvl="0" indent="0" algn="l" rtl="0">
              <a:lnSpc>
                <a:spcPct val="90000"/>
              </a:lnSpc>
              <a:spcBef>
                <a:spcPts val="0"/>
              </a:spcBef>
              <a:spcAft>
                <a:spcPts val="0"/>
              </a:spcAft>
              <a:buClr>
                <a:srgbClr val="C25900"/>
              </a:buClr>
              <a:buSzPts val="2800"/>
              <a:buNone/>
            </a:pPr>
            <a:endParaRPr lang="en-US" sz="24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C25900"/>
              </a:buClr>
              <a:buSzPts val="2800"/>
              <a:buNone/>
            </a:pPr>
            <a:r>
              <a:rPr lang="en-US" sz="2400" dirty="0">
                <a:solidFill>
                  <a:srgbClr val="404040"/>
                </a:solidFill>
                <a:latin typeface="Calibri" panose="020F0502020204030204" pitchFamily="34" charset="0"/>
                <a:cs typeface="Calibri" panose="020F0502020204030204" pitchFamily="34" charset="0"/>
              </a:rPr>
              <a:t>1. Given fourth grade material, April will read 70-100 wpm with 1-3 errors.</a:t>
            </a:r>
          </a:p>
          <a:p>
            <a:pPr marL="0" lvl="0" indent="0" algn="l" rtl="0">
              <a:lnSpc>
                <a:spcPct val="90000"/>
              </a:lnSpc>
              <a:spcBef>
                <a:spcPts val="0"/>
              </a:spcBef>
              <a:spcAft>
                <a:spcPts val="0"/>
              </a:spcAft>
              <a:buClr>
                <a:srgbClr val="C25900"/>
              </a:buClr>
              <a:buSzPts val="2800"/>
              <a:buNone/>
            </a:pPr>
            <a:endParaRPr lang="en-US" sz="2400" dirty="0">
              <a:solidFill>
                <a:srgbClr val="404040"/>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rgbClr val="C25900"/>
              </a:buClr>
              <a:buSzPts val="2800"/>
              <a:buNone/>
            </a:pPr>
            <a:r>
              <a:rPr lang="en-US" sz="2400" dirty="0">
                <a:solidFill>
                  <a:srgbClr val="404040"/>
                </a:solidFill>
                <a:latin typeface="Calibri" panose="020F0502020204030204" pitchFamily="34" charset="0"/>
                <a:cs typeface="Calibri" panose="020F0502020204030204" pitchFamily="34" charset="0"/>
              </a:rPr>
              <a:t>2. April will identify the main idea and summarize, visualize, retell and use story maps to reflect her level of grade level reading material 8 out of 10 times. </a:t>
            </a:r>
          </a:p>
          <a:p>
            <a:pPr marL="514350" lvl="0" indent="-514350" algn="l" rtl="0">
              <a:lnSpc>
                <a:spcPct val="90000"/>
              </a:lnSpc>
              <a:spcBef>
                <a:spcPts val="0"/>
              </a:spcBef>
              <a:spcAft>
                <a:spcPts val="0"/>
              </a:spcAft>
              <a:buClr>
                <a:srgbClr val="C25900"/>
              </a:buClr>
              <a:buSzPts val="2800"/>
              <a:buAutoNum type="arabicPeriod"/>
            </a:pPr>
            <a:endParaRPr lang="en-US" dirty="0"/>
          </a:p>
        </p:txBody>
      </p:sp>
    </p:spTree>
    <p:extLst>
      <p:ext uri="{BB962C8B-B14F-4D97-AF65-F5344CB8AC3E}">
        <p14:creationId xmlns:p14="http://schemas.microsoft.com/office/powerpoint/2010/main" val="328885008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4371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IEP Objectives</a:t>
            </a:r>
            <a:endParaRPr dirty="0">
              <a:solidFill>
                <a:srgbClr val="404040"/>
              </a:solidFill>
            </a:endParaRPr>
          </a:p>
        </p:txBody>
      </p:sp>
      <p:sp>
        <p:nvSpPr>
          <p:cNvPr id="346" name="Google Shape;346;p34"/>
          <p:cNvSpPr txBox="1">
            <a:spLocks noGrp="1"/>
          </p:cNvSpPr>
          <p:nvPr>
            <p:ph type="body" idx="1"/>
          </p:nvPr>
        </p:nvSpPr>
        <p:spPr>
          <a:xfrm>
            <a:off x="1097279" y="1845734"/>
            <a:ext cx="10751821" cy="4023360"/>
          </a:xfrm>
          <a:prstGeom prst="rect">
            <a:avLst/>
          </a:prstGeom>
          <a:noFill/>
          <a:ln>
            <a:noFill/>
          </a:ln>
        </p:spPr>
        <p:txBody>
          <a:bodyPr spcFirstLastPara="1" wrap="square" lIns="0" tIns="45700" rIns="0" bIns="45700" anchor="t" anchorCtr="0">
            <a:noAutofit/>
          </a:bodyPr>
          <a:lstStyle/>
          <a:p>
            <a:pPr marL="0" lvl="0" indent="0">
              <a:spcBef>
                <a:spcPts val="1400"/>
              </a:spcBef>
              <a:buClr>
                <a:srgbClr val="C25900"/>
              </a:buClr>
              <a:buSzPts val="2800"/>
              <a:buNone/>
            </a:pPr>
            <a:r>
              <a:rPr lang="en-US" sz="2400" dirty="0">
                <a:solidFill>
                  <a:srgbClr val="404040"/>
                </a:solidFill>
              </a:rPr>
              <a:t>April will receive Reading support through her C3 team for an additional 240 minutes/week in the content area of Reading and another 180 in reading across the curriculum in SS and Science.</a:t>
            </a:r>
          </a:p>
          <a:p>
            <a:pPr marL="0" lvl="0" indent="0" algn="l" rtl="0">
              <a:lnSpc>
                <a:spcPct val="90000"/>
              </a:lnSpc>
              <a:spcBef>
                <a:spcPts val="1400"/>
              </a:spcBef>
              <a:spcAft>
                <a:spcPts val="0"/>
              </a:spcAft>
              <a:buClr>
                <a:srgbClr val="C25900"/>
              </a:buClr>
              <a:buSzPts val="2800"/>
              <a:buNone/>
            </a:pPr>
            <a:r>
              <a:rPr lang="en-US" sz="2400" dirty="0">
                <a:solidFill>
                  <a:srgbClr val="404040"/>
                </a:solidFill>
              </a:rPr>
              <a:t>Objectives:</a:t>
            </a:r>
          </a:p>
          <a:p>
            <a:pPr marL="0" indent="0">
              <a:spcBef>
                <a:spcPts val="1400"/>
              </a:spcBef>
              <a:buClr>
                <a:srgbClr val="C25900"/>
              </a:buClr>
              <a:buSzPts val="2800"/>
              <a:buNone/>
            </a:pPr>
            <a:r>
              <a:rPr lang="en-US" sz="2400" dirty="0">
                <a:solidFill>
                  <a:srgbClr val="404040"/>
                </a:solidFill>
              </a:rPr>
              <a:t>1. April will identify the main idea and use prediction, questioning and prior knowledge to summarize and retell information at the 4</a:t>
            </a:r>
            <a:r>
              <a:rPr lang="en-US" sz="2400" baseline="30000" dirty="0">
                <a:solidFill>
                  <a:srgbClr val="404040"/>
                </a:solidFill>
              </a:rPr>
              <a:t>th</a:t>
            </a:r>
            <a:r>
              <a:rPr lang="en-US" sz="2400" dirty="0">
                <a:solidFill>
                  <a:srgbClr val="404040"/>
                </a:solidFill>
              </a:rPr>
              <a:t> grade level 8 out of 10 times. </a:t>
            </a:r>
          </a:p>
          <a:p>
            <a:pPr marL="0" indent="0">
              <a:spcBef>
                <a:spcPts val="1400"/>
              </a:spcBef>
              <a:buClr>
                <a:srgbClr val="C25900"/>
              </a:buClr>
              <a:buSzPts val="2800"/>
              <a:buNone/>
            </a:pPr>
            <a:r>
              <a:rPr lang="en-US" sz="2400" dirty="0">
                <a:solidFill>
                  <a:srgbClr val="404040"/>
                </a:solidFill>
              </a:rPr>
              <a:t>2. Given fourth grade material and high interest books, April will read 120 wpm with only random error.</a:t>
            </a:r>
          </a:p>
          <a:p>
            <a:pPr marL="0" lvl="0" indent="0" algn="l" rtl="0">
              <a:lnSpc>
                <a:spcPct val="90000"/>
              </a:lnSpc>
              <a:spcBef>
                <a:spcPts val="1400"/>
              </a:spcBef>
              <a:spcAft>
                <a:spcPts val="0"/>
              </a:spcAft>
              <a:buClr>
                <a:srgbClr val="C25900"/>
              </a:buClr>
              <a:buSzPts val="2800"/>
              <a:buNone/>
            </a:pPr>
            <a:endParaRPr dirty="0"/>
          </a:p>
        </p:txBody>
      </p:sp>
    </p:spTree>
    <p:extLst>
      <p:ext uri="{BB962C8B-B14F-4D97-AF65-F5344CB8AC3E}">
        <p14:creationId xmlns:p14="http://schemas.microsoft.com/office/powerpoint/2010/main" val="21197084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97280" y="286605"/>
            <a:ext cx="74371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25900"/>
              </a:buClr>
              <a:buSzPts val="4800"/>
              <a:buFont typeface="Calibri"/>
              <a:buNone/>
            </a:pPr>
            <a:r>
              <a:rPr lang="en-US" dirty="0">
                <a:solidFill>
                  <a:srgbClr val="404040"/>
                </a:solidFill>
              </a:rPr>
              <a:t>IEP Goals and Objectives</a:t>
            </a:r>
            <a:endParaRPr dirty="0">
              <a:solidFill>
                <a:srgbClr val="404040"/>
              </a:solidFill>
            </a:endParaRPr>
          </a:p>
        </p:txBody>
      </p:sp>
      <p:sp>
        <p:nvSpPr>
          <p:cNvPr id="346" name="Google Shape;346;p34"/>
          <p:cNvSpPr txBox="1">
            <a:spLocks noGrp="1"/>
          </p:cNvSpPr>
          <p:nvPr>
            <p:ph type="body" idx="1"/>
          </p:nvPr>
        </p:nvSpPr>
        <p:spPr>
          <a:xfrm>
            <a:off x="1097279" y="1845734"/>
            <a:ext cx="10751821" cy="4023360"/>
          </a:xfrm>
          <a:prstGeom prst="rect">
            <a:avLst/>
          </a:prstGeom>
          <a:noFill/>
          <a:ln>
            <a:noFill/>
          </a:ln>
        </p:spPr>
        <p:txBody>
          <a:bodyPr spcFirstLastPara="1" wrap="square" lIns="0" tIns="45700" rIns="0" bIns="45700" anchor="t" anchorCtr="0">
            <a:noAutofit/>
          </a:bodyPr>
          <a:lstStyle/>
          <a:p>
            <a:pPr marL="0" lvl="0" indent="0">
              <a:spcBef>
                <a:spcPts val="1400"/>
              </a:spcBef>
              <a:buClr>
                <a:srgbClr val="C25900"/>
              </a:buClr>
              <a:buSzPts val="2800"/>
              <a:buNone/>
            </a:pPr>
            <a:r>
              <a:rPr lang="en-US" dirty="0">
                <a:solidFill>
                  <a:srgbClr val="404040"/>
                </a:solidFill>
                <a:latin typeface="Calibri" panose="020F0502020204030204" pitchFamily="34" charset="0"/>
                <a:cs typeface="Calibri" panose="020F0502020204030204" pitchFamily="34" charset="0"/>
              </a:rPr>
              <a:t>April will receive sensory integration on a planned schedule to proactively support her throughout the day. </a:t>
            </a:r>
          </a:p>
          <a:p>
            <a:pPr marL="0" lvl="0" indent="0">
              <a:spcBef>
                <a:spcPts val="1400"/>
              </a:spcBef>
              <a:buClr>
                <a:srgbClr val="C25900"/>
              </a:buClr>
              <a:buSzPts val="2800"/>
              <a:buNone/>
            </a:pPr>
            <a:r>
              <a:rPr lang="en-US" dirty="0">
                <a:solidFill>
                  <a:srgbClr val="404040"/>
                </a:solidFill>
                <a:latin typeface="Calibri" panose="020F0502020204030204" pitchFamily="34" charset="0"/>
                <a:cs typeface="Calibri" panose="020F0502020204030204" pitchFamily="34" charset="0"/>
              </a:rPr>
              <a:t>Objectives:</a:t>
            </a:r>
          </a:p>
          <a:p>
            <a:pPr marL="0" lvl="0" indent="0">
              <a:spcBef>
                <a:spcPts val="1400"/>
              </a:spcBef>
              <a:buClr>
                <a:srgbClr val="C25900"/>
              </a:buClr>
              <a:buSzPts val="2800"/>
              <a:buNone/>
            </a:pPr>
            <a:r>
              <a:rPr lang="en-US" dirty="0">
                <a:solidFill>
                  <a:srgbClr val="404040"/>
                </a:solidFill>
                <a:latin typeface="Calibri" panose="020F0502020204030204" pitchFamily="34" charset="0"/>
                <a:cs typeface="Calibri" panose="020F0502020204030204" pitchFamily="34" charset="0"/>
              </a:rPr>
              <a:t>1. April will have scheduled breaks throughout her day beginning with every 45 minutes 	being decreased to every 2 hours.</a:t>
            </a:r>
          </a:p>
          <a:p>
            <a:pPr marL="0" lvl="0" indent="0">
              <a:spcBef>
                <a:spcPts val="1400"/>
              </a:spcBef>
              <a:buClr>
                <a:srgbClr val="C25900"/>
              </a:buClr>
              <a:buSzPts val="2800"/>
              <a:buNone/>
            </a:pPr>
            <a:r>
              <a:rPr lang="en-US" dirty="0">
                <a:solidFill>
                  <a:srgbClr val="404040"/>
                </a:solidFill>
                <a:latin typeface="Calibri" panose="020F0502020204030204" pitchFamily="34" charset="0"/>
                <a:cs typeface="Calibri" panose="020F0502020204030204" pitchFamily="34" charset="0"/>
              </a:rPr>
              <a:t>2. April will choose from weighted vest or blanket, during reading time, sitting in the 	tent, or playing with weighted balls.</a:t>
            </a:r>
          </a:p>
          <a:p>
            <a:pPr marL="0" lvl="0" indent="0" algn="l" rtl="0">
              <a:lnSpc>
                <a:spcPct val="90000"/>
              </a:lnSpc>
              <a:spcBef>
                <a:spcPts val="1400"/>
              </a:spcBef>
              <a:spcAft>
                <a:spcPts val="0"/>
              </a:spcAft>
              <a:buClr>
                <a:srgbClr val="C25900"/>
              </a:buClr>
              <a:buSzPts val="2800"/>
              <a:buNone/>
            </a:pPr>
            <a:endParaRPr dirty="0"/>
          </a:p>
        </p:txBody>
      </p:sp>
    </p:spTree>
    <p:extLst>
      <p:ext uri="{BB962C8B-B14F-4D97-AF65-F5344CB8AC3E}">
        <p14:creationId xmlns:p14="http://schemas.microsoft.com/office/powerpoint/2010/main" val="352051771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C7A21-094D-D64E-80D5-AE88292A1542}"/>
              </a:ext>
            </a:extLst>
          </p:cNvPr>
          <p:cNvSpPr>
            <a:spLocks noGrp="1"/>
          </p:cNvSpPr>
          <p:nvPr>
            <p:ph type="title"/>
          </p:nvPr>
        </p:nvSpPr>
        <p:spPr/>
        <p:txBody>
          <a:bodyPr/>
          <a:lstStyle/>
          <a:p>
            <a:r>
              <a:rPr lang="en-US" dirty="0"/>
              <a:t>Team Time 10 Minutes</a:t>
            </a:r>
          </a:p>
        </p:txBody>
      </p:sp>
      <p:sp>
        <p:nvSpPr>
          <p:cNvPr id="6" name="Text Placeholder 5">
            <a:extLst>
              <a:ext uri="{FF2B5EF4-FFF2-40B4-BE49-F238E27FC236}">
                <a16:creationId xmlns:a16="http://schemas.microsoft.com/office/drawing/2014/main" id="{B785B503-95B0-AE40-8139-B35E63B01D2A}"/>
              </a:ext>
            </a:extLst>
          </p:cNvPr>
          <p:cNvSpPr>
            <a:spLocks noGrp="1"/>
          </p:cNvSpPr>
          <p:nvPr>
            <p:ph type="body" idx="2"/>
          </p:nvPr>
        </p:nvSpPr>
        <p:spPr>
          <a:xfrm>
            <a:off x="4403834" y="1845735"/>
            <a:ext cx="7556517" cy="4023360"/>
          </a:xfrm>
        </p:spPr>
        <p:txBody>
          <a:bodyPr/>
          <a:lstStyle/>
          <a:p>
            <a:pPr lvl="0">
              <a:buFont typeface="Courier New" panose="02070309020205020404" pitchFamily="49" charset="0"/>
              <a:buChar char="o"/>
            </a:pPr>
            <a:r>
              <a:rPr lang="en-US" sz="3200" dirty="0"/>
              <a:t>Discuss how PLC’s can create inequities and equities.</a:t>
            </a:r>
          </a:p>
          <a:p>
            <a:pPr lvl="0">
              <a:buFont typeface="Courier New" panose="02070309020205020404" pitchFamily="49" charset="0"/>
              <a:buChar char="o"/>
            </a:pPr>
            <a:r>
              <a:rPr lang="en-US" sz="3200" dirty="0"/>
              <a:t>Discuss the role of C3 Teams in Multi-Level Systems of Support (MLSS) through Response to Intervention (RtI) in Tier 1.</a:t>
            </a:r>
          </a:p>
          <a:p>
            <a:pPr>
              <a:buFont typeface="Courier New" panose="02070309020205020404" pitchFamily="49" charset="0"/>
              <a:buChar char="o"/>
            </a:pPr>
            <a:r>
              <a:rPr lang="en-US" sz="3200" dirty="0"/>
              <a:t>Discuss the role of special education teachers and specially designed instruction (SDI).</a:t>
            </a:r>
          </a:p>
          <a:p>
            <a:endParaRPr lang="en-US" dirty="0"/>
          </a:p>
        </p:txBody>
      </p:sp>
      <p:pic>
        <p:nvPicPr>
          <p:cNvPr id="2" name="Picture 1">
            <a:extLst>
              <a:ext uri="{FF2B5EF4-FFF2-40B4-BE49-F238E27FC236}">
                <a16:creationId xmlns:a16="http://schemas.microsoft.com/office/drawing/2014/main" id="{A122E662-C583-BA66-5339-3500CE005139}"/>
              </a:ext>
            </a:extLst>
          </p:cNvPr>
          <p:cNvPicPr>
            <a:picLocks noChangeAspect="1"/>
          </p:cNvPicPr>
          <p:nvPr/>
        </p:nvPicPr>
        <p:blipFill>
          <a:blip r:embed="rId2"/>
          <a:stretch>
            <a:fillRect/>
          </a:stretch>
        </p:blipFill>
        <p:spPr>
          <a:xfrm>
            <a:off x="1072343" y="2464541"/>
            <a:ext cx="3331491" cy="3059437"/>
          </a:xfrm>
          <a:prstGeom prst="rect">
            <a:avLst/>
          </a:prstGeom>
        </p:spPr>
      </p:pic>
    </p:spTree>
    <p:extLst>
      <p:ext uri="{BB962C8B-B14F-4D97-AF65-F5344CB8AC3E}">
        <p14:creationId xmlns:p14="http://schemas.microsoft.com/office/powerpoint/2010/main" val="116717500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182424"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a:t>
            </a:r>
            <a:br>
              <a:rPr lang="en-US" dirty="0">
                <a:solidFill>
                  <a:srgbClr val="404040"/>
                </a:solidFill>
              </a:rPr>
            </a:br>
            <a:r>
              <a:rPr lang="en-US" dirty="0">
                <a:solidFill>
                  <a:srgbClr val="404040"/>
                </a:solidFill>
              </a:rPr>
              <a:t>C3 Roles</a:t>
            </a:r>
          </a:p>
        </p:txBody>
      </p:sp>
      <p:sp>
        <p:nvSpPr>
          <p:cNvPr id="151" name="Google Shape;151;p7"/>
          <p:cNvSpPr txBox="1">
            <a:spLocks noGrp="1"/>
          </p:cNvSpPr>
          <p:nvPr>
            <p:ph type="body" idx="1"/>
          </p:nvPr>
        </p:nvSpPr>
        <p:spPr>
          <a:xfrm>
            <a:off x="1240077" y="1903955"/>
            <a:ext cx="10070926" cy="4359059"/>
          </a:xfrm>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lang="en-US"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dirty="0">
                <a:solidFill>
                  <a:srgbClr val="404040"/>
                </a:solidFill>
              </a:rPr>
              <a:t>Confirm meeting times and the C3 Team's agenda </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Revisit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PLC and how it can create inequities and equities.</a:t>
            </a:r>
          </a:p>
          <a:p>
            <a:pPr marL="571500" indent="-457200">
              <a:spcBef>
                <a:spcPts val="1400"/>
              </a:spcBef>
              <a:buSzPts val="3200"/>
              <a:buFont typeface="Calibri"/>
              <a:buAutoNum type="alphaLcPeriod"/>
            </a:pPr>
            <a:r>
              <a:rPr lang="en-US"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highlight>
                  <a:srgbClr val="FFFF00"/>
                </a:highlight>
              </a:rPr>
              <a:t>The Evolution of Roles of Itinerant Staff (ELL, Speech and Language, etc.).</a:t>
            </a:r>
          </a:p>
          <a:p>
            <a:pPr marL="571500" lvl="0" indent="-457200" algn="l" rtl="0">
              <a:lnSpc>
                <a:spcPct val="90000"/>
              </a:lnSpc>
              <a:spcBef>
                <a:spcPts val="1400"/>
              </a:spcBef>
              <a:spcAft>
                <a:spcPts val="0"/>
              </a:spcAft>
              <a:buSzPts val="3200"/>
              <a:buFont typeface="Calibri"/>
              <a:buAutoNum type="alphaLcPeriod"/>
            </a:pPr>
            <a:r>
              <a:rPr lang="en-US"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dirty="0">
              <a:solidFill>
                <a:srgbClr val="404040"/>
              </a:solidFill>
              <a:highlight>
                <a:srgbClr val="FFFF00"/>
              </a:highlight>
            </a:endParaRPr>
          </a:p>
          <a:p>
            <a:pPr marL="91440" lvl="0" indent="0" algn="l" rtl="0">
              <a:lnSpc>
                <a:spcPct val="80000"/>
              </a:lnSpc>
              <a:spcBef>
                <a:spcPts val="1600"/>
              </a:spcBef>
              <a:spcAft>
                <a:spcPts val="0"/>
              </a:spcAft>
              <a:buSzPts val="2000"/>
              <a:buNone/>
            </a:pPr>
            <a:endParaRPr lang="en-US" dirty="0"/>
          </a:p>
        </p:txBody>
      </p:sp>
    </p:spTree>
    <p:extLst>
      <p:ext uri="{BB962C8B-B14F-4D97-AF65-F5344CB8AC3E}">
        <p14:creationId xmlns:p14="http://schemas.microsoft.com/office/powerpoint/2010/main" val="8590112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1"/>
          <p:cNvSpPr txBox="1">
            <a:spLocks noGrp="1"/>
          </p:cNvSpPr>
          <p:nvPr>
            <p:ph type="title"/>
          </p:nvPr>
        </p:nvSpPr>
        <p:spPr>
          <a:xfrm>
            <a:off x="1097280" y="286605"/>
            <a:ext cx="735778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solidFill>
                  <a:srgbClr val="404040"/>
                </a:solidFill>
                <a:latin typeface="Calibri" panose="020F0502020204030204" pitchFamily="34" charset="0"/>
                <a:cs typeface="Calibri" panose="020F0502020204030204" pitchFamily="34" charset="0"/>
                <a:sym typeface="Calibri"/>
              </a:rPr>
              <a:t>Evolution of Roles</a:t>
            </a:r>
            <a:endParaRPr dirty="0">
              <a:solidFill>
                <a:srgbClr val="404040"/>
              </a:solidFill>
              <a:latin typeface="Calibri" panose="020F0502020204030204" pitchFamily="34" charset="0"/>
              <a:cs typeface="Calibri" panose="020F0502020204030204" pitchFamily="34" charset="0"/>
            </a:endParaRPr>
          </a:p>
        </p:txBody>
      </p:sp>
      <p:sp>
        <p:nvSpPr>
          <p:cNvPr id="393" name="Google Shape;393;p41"/>
          <p:cNvSpPr txBox="1">
            <a:spLocks noGrp="1"/>
          </p:cNvSpPr>
          <p:nvPr>
            <p:ph type="body" idx="1"/>
          </p:nvPr>
        </p:nvSpPr>
        <p:spPr>
          <a:xfrm>
            <a:off x="1097279" y="1845734"/>
            <a:ext cx="10038359" cy="3590562"/>
          </a:xfrm>
          <a:prstGeom prst="rect">
            <a:avLst/>
          </a:prstGeom>
          <a:noFill/>
          <a:ln>
            <a:noFill/>
          </a:ln>
        </p:spPr>
        <p:txBody>
          <a:bodyPr spcFirstLastPara="1" wrap="square" lIns="0" tIns="45700" rIns="0" bIns="45700" anchor="t" anchorCtr="0">
            <a:noAutofit/>
          </a:bodyPr>
          <a:lstStyle/>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Teachers who have predominately removed students for instruction in a resource room or someplace else will move from </a:t>
            </a:r>
            <a:r>
              <a:rPr lang="en-US" sz="2400" b="1" dirty="0">
                <a:solidFill>
                  <a:srgbClr val="404040"/>
                </a:solidFill>
                <a:latin typeface="Calibri" panose="020F0502020204030204" pitchFamily="34" charset="0"/>
                <a:cs typeface="Calibri" panose="020F0502020204030204" pitchFamily="34" charset="0"/>
                <a:sym typeface="Calibri"/>
              </a:rPr>
              <a:t>providing reactionary instruction (discussed in Module 1) to providing proactive identity relevant teaching and learning</a:t>
            </a:r>
            <a:r>
              <a:rPr lang="en-US" sz="2400" dirty="0">
                <a:solidFill>
                  <a:srgbClr val="404040"/>
                </a:solidFill>
                <a:latin typeface="Calibri" panose="020F0502020204030204" pitchFamily="34" charset="0"/>
                <a:cs typeface="Calibri" panose="020F0502020204030204" pitchFamily="34" charset="0"/>
                <a:sym typeface="Calibri"/>
              </a:rPr>
              <a:t> through the Co-Plan to Co-Serve to Co-Learn Teams. </a:t>
            </a:r>
            <a:endParaRPr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Special educators, English language learner teachers, speech and language, interventionist, advanced learning teachers', reading/math specialist will find their role moves from one of </a:t>
            </a:r>
            <a:r>
              <a:rPr lang="en-US" sz="2400" b="1" dirty="0">
                <a:solidFill>
                  <a:srgbClr val="404040"/>
                </a:solidFill>
                <a:latin typeface="Calibri" panose="020F0502020204030204" pitchFamily="34" charset="0"/>
                <a:cs typeface="Calibri" panose="020F0502020204030204" pitchFamily="34" charset="0"/>
                <a:sym typeface="Calibri"/>
              </a:rPr>
              <a:t>spending time remediating to one of advancing or reinforcing core instruction </a:t>
            </a:r>
            <a:r>
              <a:rPr lang="en-US" sz="2400" b="1" dirty="0">
                <a:solidFill>
                  <a:srgbClr val="404040"/>
                </a:solidFill>
                <a:latin typeface="Calibri" panose="020F0502020204030204" pitchFamily="34" charset="0"/>
                <a:cs typeface="Calibri" panose="020F0502020204030204" pitchFamily="34" charset="0"/>
              </a:rPr>
              <a:t>and </a:t>
            </a:r>
            <a:r>
              <a:rPr lang="en-US" sz="2400" b="1" dirty="0">
                <a:solidFill>
                  <a:srgbClr val="404040"/>
                </a:solidFill>
                <a:latin typeface="Calibri" panose="020F0502020204030204" pitchFamily="34" charset="0"/>
                <a:cs typeface="Calibri" panose="020F0502020204030204" pitchFamily="34" charset="0"/>
                <a:sym typeface="Calibri"/>
              </a:rPr>
              <a:t>sharing expertise to intentionally developing the capacity of their C3 Team. </a:t>
            </a:r>
            <a:endParaRPr b="1" dirty="0">
              <a:solidFill>
                <a:srgbClr val="404040"/>
              </a:solidFill>
              <a:latin typeface="Calibri" panose="020F0502020204030204" pitchFamily="34" charset="0"/>
              <a:cs typeface="Calibri" panose="020F0502020204030204" pitchFamily="34" charset="0"/>
            </a:endParaRPr>
          </a:p>
          <a:p>
            <a:pPr lvl="0" algn="l" rtl="0">
              <a:lnSpc>
                <a:spcPct val="90000"/>
              </a:lnSpc>
              <a:spcBef>
                <a:spcPts val="1200"/>
              </a:spcBef>
              <a:spcAft>
                <a:spcPts val="0"/>
              </a:spcAft>
              <a:buSzPts val="1800"/>
              <a:buFont typeface="Courier New" panose="02070309020205020404" pitchFamily="49" charset="0"/>
              <a:buChar char="o"/>
            </a:pPr>
            <a:r>
              <a:rPr lang="en-US" sz="2400" dirty="0">
                <a:solidFill>
                  <a:srgbClr val="404040"/>
                </a:solidFill>
                <a:latin typeface="Calibri" panose="020F0502020204030204" pitchFamily="34" charset="0"/>
                <a:cs typeface="Calibri" panose="020F0502020204030204" pitchFamily="34" charset="0"/>
                <a:sym typeface="Calibri"/>
              </a:rPr>
              <a:t>Individuals within such roles will </a:t>
            </a:r>
            <a:r>
              <a:rPr lang="en-US" sz="2400" b="1" dirty="0">
                <a:solidFill>
                  <a:srgbClr val="404040"/>
                </a:solidFill>
                <a:latin typeface="Calibri" panose="020F0502020204030204" pitchFamily="34" charset="0"/>
                <a:cs typeface="Calibri" panose="020F0502020204030204" pitchFamily="34" charset="0"/>
                <a:sym typeface="Calibri"/>
              </a:rPr>
              <a:t>move to an active member on multiple C3 Teams </a:t>
            </a:r>
            <a:r>
              <a:rPr lang="en-US" sz="2400" dirty="0">
                <a:solidFill>
                  <a:srgbClr val="404040"/>
                </a:solidFill>
                <a:latin typeface="Calibri" panose="020F0502020204030204" pitchFamily="34" charset="0"/>
                <a:cs typeface="Calibri" panose="020F0502020204030204" pitchFamily="34" charset="0"/>
                <a:sym typeface="Calibri"/>
              </a:rPr>
              <a:t>and modeling high-quality teaching and learning in the core, in place of removing students for intervention or remedial practices. </a:t>
            </a:r>
            <a:endParaRPr sz="24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086980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sz="4400" dirty="0">
                <a:solidFill>
                  <a:srgbClr val="404040"/>
                </a:solidFill>
                <a:latin typeface="Calibri" panose="020F0502020204030204" pitchFamily="34" charset="0"/>
                <a:cs typeface="Calibri" panose="020F0502020204030204" pitchFamily="34" charset="0"/>
                <a:sym typeface="Calibri"/>
              </a:rPr>
              <a:t>ICS Lesson Plan Template </a:t>
            </a:r>
            <a:br>
              <a:rPr lang="en-US" sz="4400" dirty="0">
                <a:solidFill>
                  <a:srgbClr val="404040"/>
                </a:solidFill>
                <a:latin typeface="Calibri" panose="020F0502020204030204" pitchFamily="34" charset="0"/>
                <a:cs typeface="Calibri" panose="020F0502020204030204" pitchFamily="34" charset="0"/>
                <a:sym typeface="Calibri"/>
              </a:rPr>
            </a:br>
            <a:r>
              <a:rPr lang="en-US" sz="4400" dirty="0">
                <a:solidFill>
                  <a:srgbClr val="404040"/>
                </a:solidFill>
                <a:latin typeface="Calibri" panose="020F0502020204030204" pitchFamily="34" charset="0"/>
                <a:cs typeface="Calibri" panose="020F0502020204030204" pitchFamily="34" charset="0"/>
                <a:sym typeface="Calibri"/>
              </a:rPr>
              <a:t>Must Include:</a:t>
            </a:r>
            <a:endParaRPr dirty="0">
              <a:solidFill>
                <a:srgbClr val="404040"/>
              </a:solidFill>
              <a:latin typeface="Calibri" panose="020F0502020204030204" pitchFamily="34" charset="0"/>
              <a:cs typeface="Calibri" panose="020F0502020204030204" pitchFamily="34" charset="0"/>
            </a:endParaRPr>
          </a:p>
        </p:txBody>
      </p:sp>
      <p:sp>
        <p:nvSpPr>
          <p:cNvPr id="244" name="Google Shape;244;p20"/>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Defining the cluster of standards or essential learning targets (both foundational and content standards)</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Providing clarity of what will be introduced in large group instruction that is only 10% of the instructional time </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Sharing appropriate information from the ICS Skills at a Glance for each student</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Defining what will be achieved in heterogeneous small groups by interest 90% of the instructional period</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Defining what engagement, instruction and assessment will look for each heterogeneous small group</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Clarifying what staff will facilitate learning and where – staff schedules</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latin typeface="Calibri"/>
                <a:ea typeface="Calibri"/>
                <a:cs typeface="Calibri"/>
                <a:sym typeface="Calibri"/>
              </a:rPr>
              <a:t>Signing off on the lesson for all C3 Team members</a:t>
            </a:r>
            <a:endParaRPr dirty="0">
              <a:solidFill>
                <a:srgbClr val="404040"/>
              </a:solidFill>
            </a:endParaRPr>
          </a:p>
          <a:p>
            <a:pPr marL="457200" lvl="0" indent="-228600" algn="l" rtl="0">
              <a:lnSpc>
                <a:spcPct val="90000"/>
              </a:lnSpc>
              <a:spcBef>
                <a:spcPts val="1200"/>
              </a:spcBef>
              <a:spcAft>
                <a:spcPts val="0"/>
              </a:spcAft>
              <a:buSzPts val="1800"/>
              <a:buNone/>
            </a:pPr>
            <a:endParaRPr dirty="0"/>
          </a:p>
        </p:txBody>
      </p:sp>
    </p:spTree>
    <p:extLst>
      <p:ext uri="{BB962C8B-B14F-4D97-AF65-F5344CB8AC3E}">
        <p14:creationId xmlns:p14="http://schemas.microsoft.com/office/powerpoint/2010/main" val="350420495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21" descr="A screenshot of a social media post&#10;&#10;Description automatically generated"/>
          <p:cNvPicPr preferRelativeResize="0"/>
          <p:nvPr/>
        </p:nvPicPr>
        <p:blipFill rotWithShape="1">
          <a:blip r:embed="rId3">
            <a:alphaModFix/>
          </a:blip>
          <a:srcRect/>
          <a:stretch/>
        </p:blipFill>
        <p:spPr>
          <a:xfrm>
            <a:off x="541793" y="601249"/>
            <a:ext cx="7211819" cy="5362778"/>
          </a:xfrm>
          <a:prstGeom prst="rect">
            <a:avLst/>
          </a:prstGeom>
          <a:noFill/>
          <a:ln>
            <a:noFill/>
          </a:ln>
        </p:spPr>
      </p:pic>
    </p:spTree>
    <p:extLst>
      <p:ext uri="{BB962C8B-B14F-4D97-AF65-F5344CB8AC3E}">
        <p14:creationId xmlns:p14="http://schemas.microsoft.com/office/powerpoint/2010/main" val="329954563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3"/>
          <p:cNvSpPr txBox="1">
            <a:spLocks noGrp="1"/>
          </p:cNvSpPr>
          <p:nvPr>
            <p:ph type="title"/>
          </p:nvPr>
        </p:nvSpPr>
        <p:spPr>
          <a:xfrm>
            <a:off x="1097280" y="286605"/>
            <a:ext cx="736092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A63D03"/>
              </a:buClr>
              <a:buSzPts val="4800"/>
              <a:buFont typeface="Calibri"/>
              <a:buNone/>
            </a:pPr>
            <a:r>
              <a:rPr lang="en-US" sz="4400" dirty="0">
                <a:solidFill>
                  <a:srgbClr val="404040"/>
                </a:solidFill>
              </a:rPr>
              <a:t>Provide Step-by-Step Process to Co-Create Lesson Plans</a:t>
            </a:r>
            <a:endParaRPr sz="4400" dirty="0">
              <a:solidFill>
                <a:srgbClr val="404040"/>
              </a:solidFill>
            </a:endParaRPr>
          </a:p>
        </p:txBody>
      </p:sp>
      <p:sp>
        <p:nvSpPr>
          <p:cNvPr id="406" name="Google Shape;406;p43"/>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457200" lvl="0" indent="-457200" algn="l" rtl="0">
              <a:lnSpc>
                <a:spcPct val="80000"/>
              </a:lnSpc>
              <a:spcBef>
                <a:spcPts val="12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Define the cluster of standards or essential learning targets (both foundational and content standards)</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80000"/>
              </a:lnSpc>
              <a:spcBef>
                <a:spcPts val="14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Provide clarity of what will be introduced in large group that is only 10% of the instructional time</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80000"/>
              </a:lnSpc>
              <a:spcBef>
                <a:spcPts val="14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Share appropriate information from the ICS Skills at a Glance for specific students</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80000"/>
              </a:lnSpc>
              <a:spcBef>
                <a:spcPts val="14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Define what will be achieved in heterogeneous small groups by interest 90% of the instructional period</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80000"/>
              </a:lnSpc>
              <a:spcBef>
                <a:spcPts val="14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Define what engagement, instruction and assessment will look for each heterogeneous small group</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80000"/>
              </a:lnSpc>
              <a:spcBef>
                <a:spcPts val="14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Clarify what staff will facilitate learning and where – staff schedules</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80000"/>
              </a:lnSpc>
              <a:spcBef>
                <a:spcPts val="1400"/>
              </a:spcBef>
              <a:spcAft>
                <a:spcPts val="0"/>
              </a:spcAft>
              <a:buSzPts val="2400"/>
              <a:buFont typeface="Calibri"/>
              <a:buAutoNum type="arabicPeriod"/>
            </a:pPr>
            <a:r>
              <a:rPr lang="en-US" dirty="0">
                <a:solidFill>
                  <a:srgbClr val="404040"/>
                </a:solidFill>
                <a:latin typeface="Calibri" panose="020F0502020204030204" pitchFamily="34" charset="0"/>
                <a:cs typeface="Calibri" panose="020F0502020204030204" pitchFamily="34" charset="0"/>
              </a:rPr>
              <a:t>Sign off on the lesson for all C3 Team members</a:t>
            </a:r>
            <a:endParaRPr dirty="0">
              <a:solidFill>
                <a:srgbClr val="404040"/>
              </a:solidFill>
              <a:latin typeface="Calibri" panose="020F0502020204030204" pitchFamily="34" charset="0"/>
              <a:cs typeface="Calibri" panose="020F0502020204030204" pitchFamily="34" charset="0"/>
            </a:endParaRPr>
          </a:p>
          <a:p>
            <a:pPr marL="118871" lvl="0" indent="0" algn="l" rtl="0">
              <a:lnSpc>
                <a:spcPct val="80000"/>
              </a:lnSpc>
              <a:spcBef>
                <a:spcPts val="200"/>
              </a:spcBef>
              <a:spcAft>
                <a:spcPts val="0"/>
              </a:spcAft>
              <a:buClr>
                <a:srgbClr val="A63D03"/>
              </a:buClr>
              <a:buSzPts val="2600"/>
              <a:buNone/>
            </a:pPr>
            <a:endParaRPr dirty="0">
              <a:solidFill>
                <a:srgbClr val="404040"/>
              </a:solidFill>
              <a:latin typeface="Calibri" panose="020F0502020204030204" pitchFamily="34" charset="0"/>
              <a:cs typeface="Calibri" panose="020F0502020204030204" pitchFamily="34" charset="0"/>
            </a:endParaRPr>
          </a:p>
          <a:p>
            <a:pPr marL="633222" lvl="0" indent="-349250" algn="l" rtl="0">
              <a:lnSpc>
                <a:spcPct val="80000"/>
              </a:lnSpc>
              <a:spcBef>
                <a:spcPts val="0"/>
              </a:spcBef>
              <a:spcAft>
                <a:spcPts val="0"/>
              </a:spcAft>
              <a:buClr>
                <a:srgbClr val="A63D03"/>
              </a:buClr>
              <a:buSzPts val="2600"/>
              <a:buFont typeface="Calibri"/>
              <a:buNone/>
            </a:pPr>
            <a:endParaRPr dirty="0">
              <a:solidFill>
                <a:srgbClr val="404040"/>
              </a:solidFill>
              <a:latin typeface="Calibri" panose="020F0502020204030204" pitchFamily="34" charset="0"/>
              <a:cs typeface="Calibri" panose="020F0502020204030204" pitchFamily="34" charset="0"/>
            </a:endParaRPr>
          </a:p>
          <a:p>
            <a:pPr marL="118871" lvl="0" indent="0" algn="l" rtl="0">
              <a:lnSpc>
                <a:spcPct val="80000"/>
              </a:lnSpc>
              <a:spcBef>
                <a:spcPts val="0"/>
              </a:spcBef>
              <a:spcAft>
                <a:spcPts val="0"/>
              </a:spcAft>
              <a:buClr>
                <a:srgbClr val="A63D03"/>
              </a:buClr>
              <a:buSzPts val="2600"/>
              <a:buNone/>
            </a:pPr>
            <a:r>
              <a:rPr lang="en-US" dirty="0">
                <a:solidFill>
                  <a:srgbClr val="404040"/>
                </a:solidFill>
                <a:latin typeface="Calibri" panose="020F0502020204030204" pitchFamily="34" charset="0"/>
                <a:cs typeface="Calibri" panose="020F0502020204030204" pitchFamily="34" charset="0"/>
              </a:rPr>
              <a:t> </a:t>
            </a:r>
            <a:endParaRPr dirty="0">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5"/>
          <p:cNvSpPr txBox="1">
            <a:spLocks noGrp="1"/>
          </p:cNvSpPr>
          <p:nvPr>
            <p:ph type="title"/>
          </p:nvPr>
        </p:nvSpPr>
        <p:spPr>
          <a:xfrm>
            <a:off x="1097280" y="286605"/>
            <a:ext cx="735778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C00000"/>
              </a:buClr>
              <a:buSzPts val="4320"/>
              <a:buFont typeface="Calibri"/>
              <a:buNone/>
            </a:pPr>
            <a:br>
              <a:rPr lang="en-US" sz="4320" dirty="0">
                <a:solidFill>
                  <a:srgbClr val="BA4400"/>
                </a:solidFill>
              </a:rPr>
            </a:br>
            <a:r>
              <a:rPr lang="en-US" sz="4320" dirty="0">
                <a:solidFill>
                  <a:srgbClr val="404040"/>
                </a:solidFill>
              </a:rPr>
              <a:t>f. Determine How the Lesson Will be Staffed and Facilitated</a:t>
            </a:r>
            <a:endParaRPr sz="4320" dirty="0"/>
          </a:p>
        </p:txBody>
      </p:sp>
      <p:sp>
        <p:nvSpPr>
          <p:cNvPr id="418" name="Google Shape;418;p45"/>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70000"/>
              </a:lnSpc>
              <a:spcBef>
                <a:spcPts val="0"/>
              </a:spcBef>
              <a:spcAft>
                <a:spcPts val="0"/>
              </a:spcAft>
              <a:buSzPts val="2590"/>
              <a:buNone/>
            </a:pPr>
            <a:r>
              <a:rPr lang="en-US" sz="3200" dirty="0">
                <a:solidFill>
                  <a:srgbClr val="404040"/>
                </a:solidFill>
                <a:latin typeface="Calibri" panose="020F0502020204030204" pitchFamily="34" charset="0"/>
                <a:cs typeface="Calibri" panose="020F0502020204030204" pitchFamily="34" charset="0"/>
                <a:sym typeface="Calibri"/>
              </a:rPr>
              <a:t>After the completion of a C3 Lesson Plan, each Co-Plan to Co-Serve to Co-Learn Team decides where specific team members should provide support.  The following questions assist in determining who should be in what classroom to model for staff or facilitate learning for specific children:</a:t>
            </a:r>
          </a:p>
          <a:p>
            <a:pPr marL="0" lvl="0" indent="0" algn="l" rtl="0">
              <a:lnSpc>
                <a:spcPct val="70000"/>
              </a:lnSpc>
              <a:spcBef>
                <a:spcPts val="0"/>
              </a:spcBef>
              <a:spcAft>
                <a:spcPts val="0"/>
              </a:spcAft>
              <a:buSzPts val="2590"/>
              <a:buNone/>
            </a:pP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70000"/>
              </a:lnSpc>
              <a:spcBef>
                <a:spcPts val="1400"/>
              </a:spcBef>
              <a:spcAft>
                <a:spcPts val="0"/>
              </a:spcAft>
              <a:buSzPts val="2590"/>
              <a:buFont typeface="Calibri"/>
              <a:buAutoNum type="arabicPeriod"/>
            </a:pPr>
            <a:r>
              <a:rPr lang="en-US" sz="2590" dirty="0">
                <a:solidFill>
                  <a:srgbClr val="404040"/>
                </a:solidFill>
                <a:latin typeface="Calibri" panose="020F0502020204030204" pitchFamily="34" charset="0"/>
                <a:cs typeface="Calibri" panose="020F0502020204030204" pitchFamily="34" charset="0"/>
                <a:sym typeface="Calibri"/>
              </a:rPr>
              <a:t>What staff members need to view the facilitation of instruction to increase their own capacity?</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70000"/>
              </a:lnSpc>
              <a:spcBef>
                <a:spcPts val="1400"/>
              </a:spcBef>
              <a:spcAft>
                <a:spcPts val="0"/>
              </a:spcAft>
              <a:buSzPts val="2590"/>
              <a:buFont typeface="Calibri"/>
              <a:buAutoNum type="arabicPeriod"/>
            </a:pPr>
            <a:r>
              <a:rPr lang="en-US" sz="2590" dirty="0">
                <a:solidFill>
                  <a:srgbClr val="404040"/>
                </a:solidFill>
                <a:latin typeface="Calibri" panose="020F0502020204030204" pitchFamily="34" charset="0"/>
                <a:cs typeface="Calibri" panose="020F0502020204030204" pitchFamily="34" charset="0"/>
                <a:sym typeface="Calibri"/>
              </a:rPr>
              <a:t>What students require specific facilitation of instruction to become more capable learners and by whom?</a:t>
            </a:r>
            <a:endParaRPr dirty="0">
              <a:solidFill>
                <a:srgbClr val="404040"/>
              </a:solidFill>
              <a:latin typeface="Calibri" panose="020F0502020204030204" pitchFamily="34" charset="0"/>
              <a:cs typeface="Calibri" panose="020F0502020204030204" pitchFamily="34" charset="0"/>
            </a:endParaRPr>
          </a:p>
          <a:p>
            <a:pPr marL="457200" lvl="0" indent="-457200" algn="l" rtl="0">
              <a:lnSpc>
                <a:spcPct val="70000"/>
              </a:lnSpc>
              <a:spcBef>
                <a:spcPts val="1400"/>
              </a:spcBef>
              <a:spcAft>
                <a:spcPts val="0"/>
              </a:spcAft>
              <a:buSzPts val="2590"/>
              <a:buFont typeface="Calibri"/>
              <a:buAutoNum type="arabicPeriod"/>
            </a:pPr>
            <a:r>
              <a:rPr lang="en-US" sz="2590" dirty="0">
                <a:solidFill>
                  <a:srgbClr val="404040"/>
                </a:solidFill>
                <a:latin typeface="Calibri" panose="020F0502020204030204" pitchFamily="34" charset="0"/>
                <a:cs typeface="Calibri" panose="020F0502020204030204" pitchFamily="34" charset="0"/>
                <a:sym typeface="Calibri"/>
              </a:rPr>
              <a:t>How will the C3 Team grow best in facilitating heterogeneous small group instructional practices where both students and staff learns more?</a:t>
            </a:r>
            <a:endParaRPr dirty="0">
              <a:solidFill>
                <a:srgbClr val="404040"/>
              </a:solidFill>
              <a:latin typeface="Calibri" panose="020F0502020204030204" pitchFamily="34" charset="0"/>
              <a:cs typeface="Calibri" panose="020F0502020204030204" pitchFamily="34" charset="0"/>
            </a:endParaRPr>
          </a:p>
          <a:p>
            <a:pPr marL="91440" lvl="0" indent="0" algn="l" rtl="0">
              <a:lnSpc>
                <a:spcPct val="70000"/>
              </a:lnSpc>
              <a:spcBef>
                <a:spcPts val="1400"/>
              </a:spcBef>
              <a:spcAft>
                <a:spcPts val="0"/>
              </a:spcAft>
              <a:buSzPts val="1850"/>
              <a:buNone/>
            </a:pPr>
            <a:endParaRPr sz="185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5" name="Google Shape;145;p5" descr="A close up of a piece of paper&#10;&#10;Description automatically generated"/>
          <p:cNvPicPr preferRelativeResize="0"/>
          <p:nvPr/>
        </p:nvPicPr>
        <p:blipFill rotWithShape="1">
          <a:blip r:embed="rId3">
            <a:alphaModFix/>
          </a:blip>
          <a:srcRect/>
          <a:stretch/>
        </p:blipFill>
        <p:spPr>
          <a:xfrm>
            <a:off x="3207212" y="1878904"/>
            <a:ext cx="5777576" cy="4384110"/>
          </a:xfrm>
          <a:prstGeom prst="rect">
            <a:avLst/>
          </a:prstGeom>
          <a:noFill/>
          <a:ln>
            <a:noFill/>
          </a:ln>
        </p:spPr>
      </p:pic>
      <p:sp>
        <p:nvSpPr>
          <p:cNvPr id="2" name="Title 1">
            <a:extLst>
              <a:ext uri="{FF2B5EF4-FFF2-40B4-BE49-F238E27FC236}">
                <a16:creationId xmlns:a16="http://schemas.microsoft.com/office/drawing/2014/main" id="{689D2CD7-0CFA-4B01-C6DB-0E8824F67E29}"/>
              </a:ext>
            </a:extLst>
          </p:cNvPr>
          <p:cNvSpPr>
            <a:spLocks noGrp="1"/>
          </p:cNvSpPr>
          <p:nvPr>
            <p:ph type="title"/>
          </p:nvPr>
        </p:nvSpPr>
        <p:spPr>
          <a:xfrm>
            <a:off x="1097280" y="286605"/>
            <a:ext cx="7320210" cy="1450757"/>
          </a:xfrm>
        </p:spPr>
        <p:txBody>
          <a:bodyPr/>
          <a:lstStyle/>
          <a:p>
            <a:r>
              <a:rPr lang="en-US" sz="4000" dirty="0">
                <a:solidFill>
                  <a:srgbClr val="DF6D31"/>
                </a:solidFill>
              </a:rPr>
              <a:t>To Move Beyond the Deficit Based Cycle within the Classroom</a:t>
            </a:r>
            <a:endParaRPr lang="en-US" sz="4000"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7D5C446-DF47-9F4C-923C-7953075C34D2}"/>
              </a:ext>
            </a:extLst>
          </p:cNvPr>
          <p:cNvPicPr>
            <a:picLocks noChangeAspect="1"/>
          </p:cNvPicPr>
          <p:nvPr/>
        </p:nvPicPr>
        <p:blipFill>
          <a:blip r:embed="rId3"/>
          <a:stretch>
            <a:fillRect/>
          </a:stretch>
        </p:blipFill>
        <p:spPr>
          <a:xfrm>
            <a:off x="826528" y="162839"/>
            <a:ext cx="10538943" cy="6133046"/>
          </a:xfrm>
          <a:prstGeom prst="rect">
            <a:avLst/>
          </a:prstGeom>
        </p:spPr>
      </p:pic>
      <p:pic>
        <p:nvPicPr>
          <p:cNvPr id="2" name="Picture 1">
            <a:extLst>
              <a:ext uri="{FF2B5EF4-FFF2-40B4-BE49-F238E27FC236}">
                <a16:creationId xmlns:a16="http://schemas.microsoft.com/office/drawing/2014/main" id="{A23552F8-8465-9F1E-C03F-43974A4B48BD}"/>
              </a:ext>
            </a:extLst>
          </p:cNvPr>
          <p:cNvPicPr>
            <a:picLocks noChangeAspect="1"/>
          </p:cNvPicPr>
          <p:nvPr/>
        </p:nvPicPr>
        <p:blipFill>
          <a:blip r:embed="rId4"/>
          <a:stretch>
            <a:fillRect/>
          </a:stretch>
        </p:blipFill>
        <p:spPr>
          <a:xfrm>
            <a:off x="6825051" y="3842404"/>
            <a:ext cx="1953863" cy="1794308"/>
          </a:xfrm>
          <a:prstGeom prst="rect">
            <a:avLst/>
          </a:prstGeom>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1097280" y="755744"/>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2430"/>
              <a:buFont typeface="Calibri"/>
              <a:buNone/>
            </a:pPr>
            <a:br>
              <a:rPr lang="en-US" sz="2430" dirty="0">
                <a:solidFill>
                  <a:schemeClr val="lt1"/>
                </a:solidFill>
              </a:rPr>
            </a:br>
            <a:r>
              <a:rPr lang="en-US" sz="3240" dirty="0">
                <a:solidFill>
                  <a:srgbClr val="404040"/>
                </a:solidFill>
              </a:rPr>
              <a:t>Thank you for your commitment to equity!</a:t>
            </a:r>
            <a:br>
              <a:rPr lang="en-US" sz="3240" dirty="0">
                <a:solidFill>
                  <a:srgbClr val="404040"/>
                </a:solidFill>
              </a:rPr>
            </a:br>
            <a:endParaRPr sz="3240" dirty="0">
              <a:solidFill>
                <a:srgbClr val="404040"/>
              </a:solidFill>
            </a:endParaRPr>
          </a:p>
        </p:txBody>
      </p:sp>
      <p:sp>
        <p:nvSpPr>
          <p:cNvPr id="431" name="Google Shape;431;p4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118871" lvl="0" indent="0" algn="l" rtl="0">
              <a:lnSpc>
                <a:spcPct val="90000"/>
              </a:lnSpc>
              <a:spcBef>
                <a:spcPts val="0"/>
              </a:spcBef>
              <a:spcAft>
                <a:spcPts val="0"/>
              </a:spcAft>
              <a:buSzPts val="3000"/>
              <a:buNone/>
            </a:pPr>
            <a:r>
              <a:rPr lang="en-US" sz="3000" dirty="0">
                <a:solidFill>
                  <a:srgbClr val="404040"/>
                </a:solidFill>
                <a:latin typeface="Calibri"/>
                <a:ea typeface="Calibri"/>
                <a:cs typeface="Calibri"/>
                <a:sym typeface="Calibri"/>
              </a:rPr>
              <a:t>FEEDBACK CARDS</a:t>
            </a:r>
            <a:endParaRPr dirty="0">
              <a:solidFill>
                <a:srgbClr val="404040"/>
              </a:solidFill>
            </a:endParaRPr>
          </a:p>
          <a:p>
            <a:pPr marL="118871" lvl="0" indent="0" algn="l" rtl="0">
              <a:lnSpc>
                <a:spcPct val="90000"/>
              </a:lnSpc>
              <a:spcBef>
                <a:spcPts val="1400"/>
              </a:spcBef>
              <a:spcAft>
                <a:spcPts val="0"/>
              </a:spcAft>
              <a:buSzPts val="3000"/>
              <a:buNone/>
            </a:pPr>
            <a:r>
              <a:rPr lang="en-US" sz="3000" dirty="0">
                <a:solidFill>
                  <a:srgbClr val="404040"/>
                </a:solidFill>
                <a:latin typeface="Calibri"/>
                <a:ea typeface="Calibri"/>
                <a:cs typeface="Calibri"/>
                <a:sym typeface="Calibri"/>
              </a:rPr>
              <a:t>1.  What resonated?</a:t>
            </a:r>
            <a:endParaRPr dirty="0">
              <a:solidFill>
                <a:srgbClr val="404040"/>
              </a:solidFill>
            </a:endParaRPr>
          </a:p>
          <a:p>
            <a:pPr marL="633222" lvl="0" indent="-323850" algn="l" rtl="0">
              <a:lnSpc>
                <a:spcPct val="90000"/>
              </a:lnSpc>
              <a:spcBef>
                <a:spcPts val="1400"/>
              </a:spcBef>
              <a:spcAft>
                <a:spcPts val="0"/>
              </a:spcAft>
              <a:buSzPts val="3000"/>
              <a:buNone/>
            </a:pPr>
            <a:endParaRPr sz="3000" dirty="0">
              <a:latin typeface="Calibri"/>
              <a:ea typeface="Calibri"/>
              <a:cs typeface="Calibri"/>
              <a:sym typeface="Calibri"/>
            </a:endParaRPr>
          </a:p>
          <a:p>
            <a:pPr marL="118871" lvl="0" indent="0" algn="l" rtl="0">
              <a:lnSpc>
                <a:spcPct val="90000"/>
              </a:lnSpc>
              <a:spcBef>
                <a:spcPts val="1400"/>
              </a:spcBef>
              <a:spcAft>
                <a:spcPts val="0"/>
              </a:spcAft>
              <a:buSzPts val="2000"/>
              <a:buNone/>
            </a:pPr>
            <a:endParaRPr dirty="0"/>
          </a:p>
          <a:p>
            <a:pPr marL="118871" lvl="0" indent="0" algn="l" rtl="0">
              <a:lnSpc>
                <a:spcPct val="90000"/>
              </a:lnSpc>
              <a:spcBef>
                <a:spcPts val="1400"/>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8"/>
          <p:cNvSpPr txBox="1">
            <a:spLocks noGrp="1"/>
          </p:cNvSpPr>
          <p:nvPr>
            <p:ph type="title"/>
          </p:nvPr>
        </p:nvSpPr>
        <p:spPr>
          <a:xfrm>
            <a:off x="1097280" y="708184"/>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2430"/>
              <a:buFont typeface="Calibri"/>
              <a:buNone/>
            </a:pPr>
            <a:br>
              <a:rPr lang="en-US" sz="2430" dirty="0">
                <a:solidFill>
                  <a:schemeClr val="lt1"/>
                </a:solidFill>
              </a:rPr>
            </a:br>
            <a:r>
              <a:rPr lang="en-US" sz="3240" dirty="0">
                <a:solidFill>
                  <a:srgbClr val="404040"/>
                </a:solidFill>
              </a:rPr>
              <a:t>Thank you for your commitment to equity!</a:t>
            </a:r>
            <a:br>
              <a:rPr lang="en-US" sz="3240" dirty="0">
                <a:solidFill>
                  <a:srgbClr val="404040"/>
                </a:solidFill>
              </a:rPr>
            </a:br>
            <a:endParaRPr sz="3240" dirty="0">
              <a:solidFill>
                <a:srgbClr val="404040"/>
              </a:solidFill>
            </a:endParaRPr>
          </a:p>
        </p:txBody>
      </p:sp>
      <p:sp>
        <p:nvSpPr>
          <p:cNvPr id="437" name="Google Shape;437;p48"/>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118871" lvl="0" indent="0" algn="l" rtl="0">
              <a:lnSpc>
                <a:spcPct val="90000"/>
              </a:lnSpc>
              <a:spcBef>
                <a:spcPts val="0"/>
              </a:spcBef>
              <a:spcAft>
                <a:spcPts val="0"/>
              </a:spcAft>
              <a:buSzPts val="3000"/>
              <a:buNone/>
            </a:pPr>
            <a:r>
              <a:rPr lang="en-US" sz="3000" dirty="0">
                <a:solidFill>
                  <a:srgbClr val="404040"/>
                </a:solidFill>
                <a:latin typeface="Calibri"/>
                <a:ea typeface="Calibri"/>
                <a:cs typeface="Calibri"/>
                <a:sym typeface="Calibri"/>
              </a:rPr>
              <a:t>FEEDBACK CARDS </a:t>
            </a:r>
            <a:endParaRPr dirty="0">
              <a:solidFill>
                <a:srgbClr val="404040"/>
              </a:solidFill>
            </a:endParaRPr>
          </a:p>
          <a:p>
            <a:pPr marL="118871" lvl="0" indent="0" algn="l" rtl="0">
              <a:lnSpc>
                <a:spcPct val="90000"/>
              </a:lnSpc>
              <a:spcBef>
                <a:spcPts val="1400"/>
              </a:spcBef>
              <a:spcAft>
                <a:spcPts val="0"/>
              </a:spcAft>
              <a:buSzPts val="3000"/>
              <a:buNone/>
            </a:pPr>
            <a:r>
              <a:rPr lang="en-US" sz="3000" dirty="0">
                <a:solidFill>
                  <a:srgbClr val="404040"/>
                </a:solidFill>
                <a:latin typeface="Calibri"/>
                <a:ea typeface="Calibri"/>
                <a:cs typeface="Calibri"/>
                <a:sym typeface="Calibri"/>
              </a:rPr>
              <a:t>2.  What gives you pause? </a:t>
            </a:r>
            <a:endParaRPr dirty="0">
              <a:solidFill>
                <a:srgbClr val="404040"/>
              </a:solidFill>
            </a:endParaRPr>
          </a:p>
          <a:p>
            <a:pPr marL="118871" lvl="0" indent="0" algn="l" rtl="0">
              <a:lnSpc>
                <a:spcPct val="90000"/>
              </a:lnSpc>
              <a:spcBef>
                <a:spcPts val="1400"/>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07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dirty="0">
                <a:solidFill>
                  <a:srgbClr val="404040"/>
                </a:solidFill>
              </a:rPr>
              <a:t>Carter and Welner (2013)</a:t>
            </a:r>
            <a:endParaRPr dirty="0">
              <a:solidFill>
                <a:srgbClr val="404040"/>
              </a:solidFill>
            </a:endParaRPr>
          </a:p>
        </p:txBody>
      </p:sp>
      <p:sp>
        <p:nvSpPr>
          <p:cNvPr id="318" name="Google Shape;318;p30"/>
          <p:cNvSpPr txBox="1">
            <a:spLocks noGrp="1"/>
          </p:cNvSpPr>
          <p:nvPr>
            <p:ph type="body" idx="1"/>
          </p:nvPr>
        </p:nvSpPr>
        <p:spPr>
          <a:xfrm>
            <a:off x="1097279" y="1845734"/>
            <a:ext cx="10058401" cy="4023360"/>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200"/>
              </a:spcBef>
              <a:spcAft>
                <a:spcPts val="0"/>
              </a:spcAft>
              <a:buSzPts val="1800"/>
              <a:buChar char=" "/>
            </a:pPr>
            <a:r>
              <a:rPr lang="en-US" sz="3600" dirty="0">
                <a:solidFill>
                  <a:srgbClr val="404040"/>
                </a:solidFill>
              </a:rPr>
              <a:t>"the achievement gap has not arisen by coincidence; children learn when they have opportunities to learn, and gaps in opportunities have led to gaps in achievement." </a:t>
            </a:r>
            <a:endParaRPr dirty="0">
              <a:solidFill>
                <a:srgbClr val="404040"/>
              </a:solidFill>
            </a:endParaRPr>
          </a:p>
        </p:txBody>
      </p:sp>
      <p:pic>
        <p:nvPicPr>
          <p:cNvPr id="319" name="Google Shape;319;p30"/>
          <p:cNvPicPr preferRelativeResize="0"/>
          <p:nvPr/>
        </p:nvPicPr>
        <p:blipFill rotWithShape="1">
          <a:blip r:embed="rId3">
            <a:alphaModFix/>
          </a:blip>
          <a:srcRect/>
          <a:stretch/>
        </p:blipFill>
        <p:spPr>
          <a:xfrm>
            <a:off x="7640876" y="3983277"/>
            <a:ext cx="3970225" cy="1994189"/>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6" descr="A close up of a logo&#10;&#10;Description automatically generated"/>
          <p:cNvPicPr preferRelativeResize="0">
            <a:picLocks noGrp="1"/>
          </p:cNvPicPr>
          <p:nvPr>
            <p:ph type="body" idx="1"/>
          </p:nvPr>
        </p:nvPicPr>
        <p:blipFill rotWithShape="1">
          <a:blip r:embed="rId3">
            <a:alphaModFix/>
          </a:blip>
          <a:srcRect b="3389"/>
          <a:stretch/>
        </p:blipFill>
        <p:spPr>
          <a:xfrm>
            <a:off x="3018772" y="2016690"/>
            <a:ext cx="5802696" cy="4159424"/>
          </a:xfrm>
          <a:prstGeom prst="rect">
            <a:avLst/>
          </a:prstGeom>
          <a:noFill/>
          <a:ln>
            <a:noFill/>
          </a:ln>
        </p:spPr>
      </p:pic>
      <p:sp>
        <p:nvSpPr>
          <p:cNvPr id="3" name="Title 2">
            <a:extLst>
              <a:ext uri="{FF2B5EF4-FFF2-40B4-BE49-F238E27FC236}">
                <a16:creationId xmlns:a16="http://schemas.microsoft.com/office/drawing/2014/main" id="{2B039ED5-14B0-2FE3-32E9-1FCCFC3FBD3D}"/>
              </a:ext>
            </a:extLst>
          </p:cNvPr>
          <p:cNvSpPr>
            <a:spLocks noGrp="1"/>
          </p:cNvSpPr>
          <p:nvPr>
            <p:ph type="title"/>
          </p:nvPr>
        </p:nvSpPr>
        <p:spPr>
          <a:xfrm>
            <a:off x="1097280" y="286605"/>
            <a:ext cx="7320210" cy="1450757"/>
          </a:xfrm>
        </p:spPr>
        <p:txBody>
          <a:bodyPr/>
          <a:lstStyle/>
          <a:p>
            <a:r>
              <a:rPr lang="en-US" dirty="0"/>
              <a:t>C3 Proactive Structure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descr="A close up of a logo&#10;&#10;Description automatically generated"/>
          <p:cNvPicPr preferRelativeResize="0"/>
          <p:nvPr/>
        </p:nvPicPr>
        <p:blipFill rotWithShape="1">
          <a:blip r:embed="rId3">
            <a:alphaModFix/>
          </a:blip>
          <a:srcRect b="2907"/>
          <a:stretch/>
        </p:blipFill>
        <p:spPr>
          <a:xfrm>
            <a:off x="1080623" y="193692"/>
            <a:ext cx="4249952" cy="3167040"/>
          </a:xfrm>
          <a:prstGeom prst="rect">
            <a:avLst/>
          </a:prstGeom>
          <a:noFill/>
          <a:ln>
            <a:noFill/>
          </a:ln>
        </p:spPr>
      </p:pic>
      <p:pic>
        <p:nvPicPr>
          <p:cNvPr id="157" name="Google Shape;157;p7" descr="A close up of a logo&#10;&#10;Description automatically generated"/>
          <p:cNvPicPr preferRelativeResize="0"/>
          <p:nvPr/>
        </p:nvPicPr>
        <p:blipFill rotWithShape="1">
          <a:blip r:embed="rId3">
            <a:alphaModFix/>
          </a:blip>
          <a:srcRect t="3661" b="3567"/>
          <a:stretch/>
        </p:blipFill>
        <p:spPr>
          <a:xfrm>
            <a:off x="54259" y="3557588"/>
            <a:ext cx="3631926" cy="2586038"/>
          </a:xfrm>
          <a:prstGeom prst="rect">
            <a:avLst/>
          </a:prstGeom>
          <a:noFill/>
          <a:ln>
            <a:noFill/>
          </a:ln>
        </p:spPr>
      </p:pic>
      <p:pic>
        <p:nvPicPr>
          <p:cNvPr id="158" name="Google Shape;158;p7" descr="A close up of a logo&#10;&#10;Description automatically generated"/>
          <p:cNvPicPr preferRelativeResize="0"/>
          <p:nvPr/>
        </p:nvPicPr>
        <p:blipFill rotWithShape="1">
          <a:blip r:embed="rId3">
            <a:alphaModFix/>
          </a:blip>
          <a:srcRect l="9728" b="3294"/>
          <a:stretch/>
        </p:blipFill>
        <p:spPr>
          <a:xfrm>
            <a:off x="3205599" y="3360731"/>
            <a:ext cx="3384695" cy="2782895"/>
          </a:xfrm>
          <a:prstGeom prst="rect">
            <a:avLst/>
          </a:prstGeom>
          <a:noFill/>
          <a:ln>
            <a:noFill/>
          </a:ln>
        </p:spPr>
      </p:pic>
      <p:sp>
        <p:nvSpPr>
          <p:cNvPr id="159" name="Google Shape;159;p7"/>
          <p:cNvSpPr txBox="1">
            <a:spLocks noGrp="1"/>
          </p:cNvSpPr>
          <p:nvPr>
            <p:ph type="body" idx="1"/>
          </p:nvPr>
        </p:nvSpPr>
        <p:spPr>
          <a:xfrm>
            <a:off x="6590294" y="1977253"/>
            <a:ext cx="4708555" cy="4023360"/>
          </a:xfrm>
          <a:prstGeom prst="rect">
            <a:avLst/>
          </a:prstGeom>
          <a:noFill/>
          <a:ln>
            <a:noFill/>
          </a:ln>
        </p:spPr>
        <p:txBody>
          <a:bodyPr spcFirstLastPara="1" wrap="square" lIns="0" tIns="45700" rIns="0" bIns="45700" anchor="t" anchorCtr="0">
            <a:normAutofit/>
          </a:bodyPr>
          <a:lstStyle/>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Year </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Grade Level</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Content </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Educator Expertise</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By Student Proportional Make Up</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Yet…</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Consistent for Comprehensive IRTL</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Most important Teams in the School</a:t>
            </a:r>
            <a:endParaRPr dirty="0">
              <a:solidFill>
                <a:srgbClr val="404040"/>
              </a:solidFill>
            </a:endParaRPr>
          </a:p>
          <a:p>
            <a:pPr lvl="0" algn="l" rtl="0">
              <a:lnSpc>
                <a:spcPct val="90000"/>
              </a:lnSpc>
              <a:spcBef>
                <a:spcPts val="1200"/>
              </a:spcBef>
              <a:spcAft>
                <a:spcPts val="0"/>
              </a:spcAft>
              <a:buSzPts val="1800"/>
              <a:buFont typeface="Courier New" panose="02070309020205020404" pitchFamily="49" charset="0"/>
              <a:buChar char="o"/>
            </a:pPr>
            <a:r>
              <a:rPr lang="en-US" dirty="0">
                <a:solidFill>
                  <a:srgbClr val="404040"/>
                </a:solidFill>
              </a:rPr>
              <a:t>Necessary for Equity</a:t>
            </a:r>
            <a:endParaRPr dirty="0">
              <a:solidFill>
                <a:srgbClr val="404040"/>
              </a:solidFill>
            </a:endParaRPr>
          </a:p>
          <a:p>
            <a:pPr marL="457200" lvl="0" indent="-228600" algn="l" rtl="0">
              <a:lnSpc>
                <a:spcPct val="90000"/>
              </a:lnSpc>
              <a:spcBef>
                <a:spcPts val="1200"/>
              </a:spcBef>
              <a:spcAft>
                <a:spcPts val="0"/>
              </a:spcAft>
              <a:buSzPts val="1800"/>
              <a:buNone/>
            </a:pPr>
            <a:endParaRPr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1097280" y="286605"/>
            <a:ext cx="729515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solidFill>
                  <a:srgbClr val="404040"/>
                </a:solidFill>
              </a:rPr>
              <a:t>Digital Module 8/Step 8: C3 Roles and Lesson Plans</a:t>
            </a:r>
            <a:endParaRPr dirty="0">
              <a:solidFill>
                <a:srgbClr val="404040"/>
              </a:solidFill>
            </a:endParaRPr>
          </a:p>
        </p:txBody>
      </p:sp>
      <p:sp>
        <p:nvSpPr>
          <p:cNvPr id="151" name="Google Shape;151;p7"/>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514350" lvl="0" indent="-311150" algn="l" rtl="0">
              <a:lnSpc>
                <a:spcPct val="80000"/>
              </a:lnSpc>
              <a:spcBef>
                <a:spcPts val="0"/>
              </a:spcBef>
              <a:spcAft>
                <a:spcPts val="0"/>
              </a:spcAft>
              <a:buSzPts val="3200"/>
              <a:buFont typeface="Calibri"/>
              <a:buNone/>
            </a:pPr>
            <a:endParaRPr sz="1800" dirty="0">
              <a:solidFill>
                <a:srgbClr val="404040"/>
              </a:solidFill>
              <a:latin typeface="Calibri"/>
              <a:ea typeface="Calibri"/>
              <a:cs typeface="Calibri"/>
              <a:sym typeface="Calibri"/>
            </a:endParaRPr>
          </a:p>
          <a:p>
            <a:pPr marL="571500" lvl="0" indent="-457200" algn="l" rtl="0">
              <a:lnSpc>
                <a:spcPct val="90000"/>
              </a:lnSpc>
              <a:spcBef>
                <a:spcPts val="1200"/>
              </a:spcBef>
              <a:spcAft>
                <a:spcPts val="0"/>
              </a:spcAft>
              <a:buSzPts val="3200"/>
              <a:buFont typeface="Calibri"/>
              <a:buAutoNum type="alphaLcPeriod"/>
            </a:pPr>
            <a:r>
              <a:rPr lang="en-US" sz="1800" dirty="0">
                <a:solidFill>
                  <a:srgbClr val="404040"/>
                </a:solidFill>
              </a:rPr>
              <a:t>Confirm meeting times and the C3 Team's agenda </a:t>
            </a:r>
            <a:endParaRPr sz="1800" dirty="0">
              <a:solidFill>
                <a:srgbClr val="404040"/>
              </a:solidFill>
            </a:endParaRP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Develop an ICS Skills at a Glance Template</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Revisiting the difference between the role of Co-teaching and Co-Plan to Co-Serve to Co-Learn Teams (C3 Teams).</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PLC and how it can create inequities and equities.</a:t>
            </a:r>
          </a:p>
          <a:p>
            <a:pPr marL="571500" indent="-457200">
              <a:spcBef>
                <a:spcPts val="1400"/>
              </a:spcBef>
              <a:buSzPts val="3200"/>
              <a:buFont typeface="Calibri"/>
              <a:buAutoNum type="alphaLcPeriod"/>
            </a:pPr>
            <a:r>
              <a:rPr lang="en-US" sz="1800" dirty="0">
                <a:solidFill>
                  <a:srgbClr val="404040"/>
                </a:solidFill>
              </a:rPr>
              <a:t>The role of C3 Teams in Multi-Level Systems of Support (MLSS) through Response to Intervention (RtI). </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role of special education teachers and specially designed instruction (SDI).</a:t>
            </a:r>
          </a:p>
          <a:p>
            <a:pPr marL="571500" lvl="0" indent="-457200" algn="l" rtl="0">
              <a:lnSpc>
                <a:spcPct val="90000"/>
              </a:lnSpc>
              <a:spcBef>
                <a:spcPts val="1400"/>
              </a:spcBef>
              <a:spcAft>
                <a:spcPts val="0"/>
              </a:spcAft>
              <a:buSzPts val="3200"/>
              <a:buFont typeface="Calibri"/>
              <a:buAutoNum type="alphaLcPeriod"/>
            </a:pPr>
            <a:r>
              <a:rPr lang="en-US" sz="1800" dirty="0">
                <a:solidFill>
                  <a:srgbClr val="404040"/>
                </a:solidFill>
              </a:rPr>
              <a:t>The Evolution of Roles of Itinerant Staff (ELL, Speech and Language, etc.).</a:t>
            </a:r>
          </a:p>
          <a:p>
            <a:pPr marL="571500" indent="-457200">
              <a:spcBef>
                <a:spcPts val="1400"/>
              </a:spcBef>
              <a:buSzPts val="3200"/>
              <a:buFont typeface="Calibri"/>
              <a:buAutoNum type="alphaLcPeriod"/>
            </a:pPr>
            <a:r>
              <a:rPr lang="en-US" sz="1800" dirty="0">
                <a:solidFill>
                  <a:srgbClr val="404040"/>
                </a:solidFill>
              </a:rPr>
              <a:t>Our C3 Lesson Plan Template </a:t>
            </a:r>
          </a:p>
          <a:p>
            <a:pPr marL="571500" lvl="0" indent="-457200" algn="l" rtl="0">
              <a:lnSpc>
                <a:spcPct val="90000"/>
              </a:lnSpc>
              <a:spcBef>
                <a:spcPts val="1400"/>
              </a:spcBef>
              <a:spcAft>
                <a:spcPts val="0"/>
              </a:spcAft>
              <a:buSzPts val="3200"/>
              <a:buFont typeface="Calibri"/>
              <a:buAutoNum type="alphaLcPeriod"/>
            </a:pPr>
            <a:endParaRPr lang="en-US" sz="1800" dirty="0"/>
          </a:p>
          <a:p>
            <a:pPr marL="571500" lvl="0" indent="-457200" algn="l" rtl="0">
              <a:lnSpc>
                <a:spcPct val="90000"/>
              </a:lnSpc>
              <a:spcBef>
                <a:spcPts val="1400"/>
              </a:spcBef>
              <a:spcAft>
                <a:spcPts val="0"/>
              </a:spcAft>
              <a:buSzPts val="3200"/>
              <a:buFont typeface="Calibri"/>
              <a:buAutoNum type="alphaLcPeriod"/>
            </a:pPr>
            <a:endParaRPr sz="1800" dirty="0"/>
          </a:p>
          <a:p>
            <a:pPr marL="91440" lvl="0" indent="0" algn="l" rtl="0">
              <a:lnSpc>
                <a:spcPct val="80000"/>
              </a:lnSpc>
              <a:spcBef>
                <a:spcPts val="1600"/>
              </a:spcBef>
              <a:spcAft>
                <a:spcPts val="0"/>
              </a:spcAft>
              <a:buSzPts val="2000"/>
              <a:buNone/>
            </a:pPr>
            <a:endParaRPr dirty="0"/>
          </a:p>
        </p:txBody>
      </p:sp>
    </p:spTree>
  </p:cSld>
  <p:clrMapOvr>
    <a:masterClrMapping/>
  </p:clrMapOvr>
  <p:transition>
    <p:fade/>
  </p:transition>
</p:sld>
</file>

<file path=ppt/theme/theme1.xml><?xml version="1.0" encoding="utf-8"?>
<a:theme xmlns:a="http://schemas.openxmlformats.org/drawingml/2006/main" name="Retrospec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3345</Words>
  <Application>Microsoft Macintosh PowerPoint</Application>
  <PresentationFormat>Widescreen</PresentationFormat>
  <Paragraphs>305</Paragraphs>
  <Slides>52</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Courier New</vt:lpstr>
      <vt:lpstr>Noto Sans Symbols</vt:lpstr>
      <vt:lpstr>Retrospect</vt:lpstr>
      <vt:lpstr>School Digital Module 8/Step 8: Construct Co-Plan to Co-Serve to Co-Learn (C3) Teams (North Carolina)</vt:lpstr>
      <vt:lpstr>4 Agreements of Courageous Conversations (Singleton, 2022)</vt:lpstr>
      <vt:lpstr>Community Agreements (Continued)</vt:lpstr>
      <vt:lpstr>PowerPoint Presentation</vt:lpstr>
      <vt:lpstr>To Move Beyond the Deficit Based Cycle within the Classroom</vt:lpstr>
      <vt:lpstr>Carter and Welner (2013)</vt:lpstr>
      <vt:lpstr>C3 Proactive Structure</vt:lpstr>
      <vt:lpstr>PowerPoint Presentation</vt:lpstr>
      <vt:lpstr>Digital Module 8/Step 8: C3 Roles and Lesson Plans</vt:lpstr>
      <vt:lpstr>Digital Module 8/Step 8: C3 Roles and Lesson Plans</vt:lpstr>
      <vt:lpstr>a. Confirm Meeting Times</vt:lpstr>
      <vt:lpstr>Clarifying Consistent  Meeting Times</vt:lpstr>
      <vt:lpstr>PowerPoint Presentation</vt:lpstr>
      <vt:lpstr>PowerPoint Presentation</vt:lpstr>
      <vt:lpstr>Meeting Time Agenda</vt:lpstr>
      <vt:lpstr>Digital Module 8/Step 8: C3 Roles and Lesson Plans</vt:lpstr>
      <vt:lpstr>PowerPoint Presentation</vt:lpstr>
      <vt:lpstr>Why Use ICS Skills @ A Glance</vt:lpstr>
      <vt:lpstr>Create Your ISAAG</vt:lpstr>
      <vt:lpstr>Digital Module 8/Step 8: C3 Roles and Lesson Plans</vt:lpstr>
      <vt:lpstr>Co-Plan to Co-Serve vs.  Co-Teaching</vt:lpstr>
      <vt:lpstr>Team Time 10 Minutes</vt:lpstr>
      <vt:lpstr>Digital Module 8/Step 8: C3 Roles and Lesson Plans</vt:lpstr>
      <vt:lpstr>Aligning to PLC’s</vt:lpstr>
      <vt:lpstr>Aligning to PLC’s</vt:lpstr>
      <vt:lpstr>Digital Module 8/Step 8: C3 Roles and Lesson Plans</vt:lpstr>
      <vt:lpstr>North Carolina’s critical components were adapted from collaboration with Florida’s MTSS work, July 2019</vt:lpstr>
      <vt:lpstr>North Carolina MTSS Critical Components</vt:lpstr>
      <vt:lpstr>North Carolina MTSS Critical Components</vt:lpstr>
      <vt:lpstr>North Carolina MTSS Critical Components</vt:lpstr>
      <vt:lpstr>North Carolina MTSS Critical Components</vt:lpstr>
      <vt:lpstr>North Carolina MTSS Critical Components</vt:lpstr>
      <vt:lpstr>North Carolina MTSS Critical Components</vt:lpstr>
      <vt:lpstr>Multi-Level Systems of Support or (RtI) in Tier 1:</vt:lpstr>
      <vt:lpstr>Digital Module 8/Step 8: C3 Roles and Lesson Plans</vt:lpstr>
      <vt:lpstr>The Continuum </vt:lpstr>
      <vt:lpstr>Heterogeneous Flexible Learning Groups Based on How Each Student Learns…</vt:lpstr>
      <vt:lpstr>Specially Designed Instruction through C3 Teams</vt:lpstr>
      <vt:lpstr>Federal IEP Language</vt:lpstr>
      <vt:lpstr>IEP Objectives</vt:lpstr>
      <vt:lpstr>IEP Objectives</vt:lpstr>
      <vt:lpstr>IEP Goals and Objectives</vt:lpstr>
      <vt:lpstr>Team Time 10 Minutes</vt:lpstr>
      <vt:lpstr>Digital Module 8/Step 8:  C3 Roles</vt:lpstr>
      <vt:lpstr>Evolution of Roles</vt:lpstr>
      <vt:lpstr>ICS Lesson Plan Template  Must Include:</vt:lpstr>
      <vt:lpstr>PowerPoint Presentation</vt:lpstr>
      <vt:lpstr>Provide Step-by-Step Process to Co-Create Lesson Plans</vt:lpstr>
      <vt:lpstr> f. Determine How the Lesson Will be Staffed and Facilitated</vt:lpstr>
      <vt:lpstr>PowerPoint Presentation</vt:lpstr>
      <vt:lpstr> Thank you for your commitment to equity! </vt:lpstr>
      <vt:lpstr> Thank you for your commitment to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9/Step 9.    Co-Plan to Co-Serve to Co-Learn </dc:title>
  <cp:lastModifiedBy>ICS Equity</cp:lastModifiedBy>
  <cp:revision>21</cp:revision>
  <dcterms:modified xsi:type="dcterms:W3CDTF">2022-11-07T19:15:58Z</dcterms:modified>
</cp:coreProperties>
</file>