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9"/>
  </p:notesMasterIdLst>
  <p:sldIdLst>
    <p:sldId id="4539" r:id="rId2"/>
    <p:sldId id="4677" r:id="rId3"/>
    <p:sldId id="4678" r:id="rId4"/>
    <p:sldId id="327" r:id="rId5"/>
    <p:sldId id="260" r:id="rId6"/>
    <p:sldId id="285" r:id="rId7"/>
    <p:sldId id="261" r:id="rId8"/>
    <p:sldId id="262" r:id="rId9"/>
    <p:sldId id="4360" r:id="rId10"/>
    <p:sldId id="4679" r:id="rId11"/>
    <p:sldId id="4512" r:id="rId12"/>
    <p:sldId id="4513" r:id="rId13"/>
    <p:sldId id="4368" r:id="rId14"/>
    <p:sldId id="4367" r:id="rId15"/>
    <p:sldId id="267" r:id="rId16"/>
    <p:sldId id="4680" r:id="rId17"/>
    <p:sldId id="4516" r:id="rId18"/>
    <p:sldId id="4517" r:id="rId19"/>
    <p:sldId id="4681" r:id="rId20"/>
    <p:sldId id="4520" r:id="rId21"/>
    <p:sldId id="4541" r:id="rId22"/>
    <p:sldId id="4682" r:id="rId23"/>
    <p:sldId id="4522" r:id="rId24"/>
    <p:sldId id="4523" r:id="rId25"/>
    <p:sldId id="4683" r:id="rId26"/>
    <p:sldId id="4545" r:id="rId27"/>
    <p:sldId id="4544" r:id="rId28"/>
    <p:sldId id="4547" r:id="rId29"/>
    <p:sldId id="4546" r:id="rId30"/>
    <p:sldId id="4548" r:id="rId31"/>
    <p:sldId id="4684" r:id="rId32"/>
    <p:sldId id="4685" r:id="rId33"/>
    <p:sldId id="4686" r:id="rId34"/>
    <p:sldId id="4687" r:id="rId35"/>
    <p:sldId id="4688" r:id="rId36"/>
    <p:sldId id="4689" r:id="rId37"/>
    <p:sldId id="4690" r:id="rId38"/>
    <p:sldId id="4543" r:id="rId39"/>
    <p:sldId id="4691" r:id="rId40"/>
    <p:sldId id="291" r:id="rId41"/>
    <p:sldId id="293" r:id="rId42"/>
    <p:sldId id="294" r:id="rId43"/>
    <p:sldId id="4698" r:id="rId44"/>
    <p:sldId id="4692" r:id="rId45"/>
    <p:sldId id="328" r:id="rId46"/>
    <p:sldId id="329" r:id="rId47"/>
    <p:sldId id="330" r:id="rId48"/>
    <p:sldId id="331" r:id="rId49"/>
    <p:sldId id="4530" r:id="rId50"/>
    <p:sldId id="4531" r:id="rId51"/>
    <p:sldId id="4696" r:id="rId52"/>
    <p:sldId id="4697" r:id="rId53"/>
    <p:sldId id="4357" r:id="rId54"/>
    <p:sldId id="4355" r:id="rId55"/>
    <p:sldId id="4359" r:id="rId56"/>
    <p:sldId id="4693" r:id="rId57"/>
    <p:sldId id="4366" r:id="rId58"/>
    <p:sldId id="4555" r:id="rId59"/>
    <p:sldId id="326" r:id="rId60"/>
    <p:sldId id="4694" r:id="rId61"/>
    <p:sldId id="4388" r:id="rId62"/>
    <p:sldId id="4387" r:id="rId63"/>
    <p:sldId id="4394" r:id="rId64"/>
    <p:sldId id="4556" r:id="rId65"/>
    <p:sldId id="301" r:id="rId66"/>
    <p:sldId id="302" r:id="rId67"/>
    <p:sldId id="303" r:id="rId6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70" roundtripDataSignature="AMtx7mg7BZuBLr21u1xOxdOP12DSCaFVd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81CB86-7C44-4038-A4AC-5ADD41E6FF98}">
  <a:tblStyle styleId="{2481CB86-7C44-4038-A4AC-5ADD41E6FF9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9F9F9"/>
          </a:solidFill>
        </a:fill>
      </a:tcStyle>
    </a:wholeTbl>
    <a:band1H>
      <a:tcTxStyle b="off" i="off"/>
      <a:tcStyle>
        <a:tcBdr/>
        <a:fill>
          <a:solidFill>
            <a:srgbClr val="F2F2F2"/>
          </a:solidFill>
        </a:fill>
      </a:tcStyle>
    </a:band1H>
    <a:band2H>
      <a:tcTxStyle b="off" i="off"/>
      <a:tcStyle>
        <a:tcBdr/>
      </a:tcStyle>
    </a:band2H>
    <a:band1V>
      <a:tcTxStyle b="off" i="off"/>
      <a:tcStyle>
        <a:tcBdr/>
        <a:fill>
          <a:solidFill>
            <a:srgbClr val="F2F2F2"/>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5"/>
    <p:restoredTop sz="94754"/>
  </p:normalViewPr>
  <p:slideViewPr>
    <p:cSldViewPr snapToGrid="0" snapToObjects="1">
      <p:cViewPr varScale="1">
        <p:scale>
          <a:sx n="102" d="100"/>
          <a:sy n="102" d="100"/>
        </p:scale>
        <p:origin x="952" y="1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B625E8-D7AE-4ABE-BDBD-5E319CCA68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D9E6B9C-598E-4C7C-A497-59B914E5F16A}">
      <dgm:prSet/>
      <dgm:spPr/>
      <dgm:t>
        <a:bodyPr/>
        <a:lstStyle/>
        <a:p>
          <a:pPr algn="ctr"/>
          <a:r>
            <a:rPr lang="en-US" dirty="0">
              <a:solidFill>
                <a:srgbClr val="3F3F3F"/>
              </a:solidFill>
            </a:rPr>
            <a:t>No blame, shame, judgment.</a:t>
          </a:r>
        </a:p>
      </dgm:t>
    </dgm:pt>
    <dgm:pt modelId="{E719BF97-0CAA-464A-B340-782591155DEB}" type="parTrans" cxnId="{959CBB39-A719-4BAC-B7B7-B54C09BF9965}">
      <dgm:prSet/>
      <dgm:spPr/>
      <dgm:t>
        <a:bodyPr/>
        <a:lstStyle/>
        <a:p>
          <a:endParaRPr lang="en-US"/>
        </a:p>
      </dgm:t>
    </dgm:pt>
    <dgm:pt modelId="{7F6D3865-E17C-44C8-8EAE-511D8550B214}" type="sibTrans" cxnId="{959CBB39-A719-4BAC-B7B7-B54C09BF9965}">
      <dgm:prSet/>
      <dgm:spPr/>
      <dgm:t>
        <a:bodyPr/>
        <a:lstStyle/>
        <a:p>
          <a:endParaRPr lang="en-US"/>
        </a:p>
      </dgm:t>
    </dgm:pt>
    <dgm:pt modelId="{71C2D100-1FC2-4660-ADEB-6C5677738683}">
      <dgm:prSet/>
      <dgm:spPr/>
      <dgm:t>
        <a:bodyPr/>
        <a:lstStyle/>
        <a:p>
          <a:pPr algn="ctr"/>
          <a:r>
            <a:rPr lang="en-US" dirty="0">
              <a:solidFill>
                <a:srgbClr val="3F3F3F"/>
              </a:solidFill>
            </a:rPr>
            <a:t>Equity work life-long, never ending, at individual &amp; organizational level.</a:t>
          </a:r>
        </a:p>
      </dgm:t>
    </dgm:pt>
    <dgm:pt modelId="{AA52FA8B-7309-48E5-9493-ED01B052CE7A}" type="parTrans" cxnId="{38563953-525E-4F28-8370-5E97843B0041}">
      <dgm:prSet/>
      <dgm:spPr/>
      <dgm:t>
        <a:bodyPr/>
        <a:lstStyle/>
        <a:p>
          <a:endParaRPr lang="en-US"/>
        </a:p>
      </dgm:t>
    </dgm:pt>
    <dgm:pt modelId="{5EACD85E-D220-4131-8997-1B8BB7BD44D7}" type="sibTrans" cxnId="{38563953-525E-4F28-8370-5E97843B0041}">
      <dgm:prSet/>
      <dgm:spPr/>
      <dgm:t>
        <a:bodyPr/>
        <a:lstStyle/>
        <a:p>
          <a:endParaRPr lang="en-US"/>
        </a:p>
      </dgm:t>
    </dgm:pt>
    <dgm:pt modelId="{318B1C60-B1BA-4B9A-BFF7-B5E6B53919F1}">
      <dgm:prSet/>
      <dgm:spPr/>
      <dgm:t>
        <a:bodyPr/>
        <a:lstStyle/>
        <a:p>
          <a:pPr algn="ctr"/>
          <a:r>
            <a:rPr lang="en-US" b="1" dirty="0">
              <a:solidFill>
                <a:srgbClr val="3F3F3F"/>
              </a:solidFill>
              <a:latin typeface="Calibri" panose="020F0502020204030204" pitchFamily="34" charset="0"/>
              <a:cs typeface="Calibri" panose="020F0502020204030204" pitchFamily="34" charset="0"/>
            </a:rPr>
            <a:t>“Collective Equity Capacity” </a:t>
          </a:r>
          <a:r>
            <a:rPr lang="en-US" dirty="0">
              <a:solidFill>
                <a:srgbClr val="3F3F3F"/>
              </a:solidFill>
              <a:latin typeface="Calibri" panose="020F0502020204030204" pitchFamily="34" charset="0"/>
              <a:cs typeface="Calibri" panose="020F0502020204030204" pitchFamily="34" charset="0"/>
            </a:rPr>
            <a:t>we are in this with you - mutual learning, challenging, growing together.</a:t>
          </a:r>
        </a:p>
      </dgm:t>
    </dgm:pt>
    <dgm:pt modelId="{3770E7B0-483D-44F4-B92F-5CCC6B909769}" type="parTrans" cxnId="{D030F2A3-354F-404C-95F5-811C479E1432}">
      <dgm:prSet/>
      <dgm:spPr/>
      <dgm:t>
        <a:bodyPr/>
        <a:lstStyle/>
        <a:p>
          <a:endParaRPr lang="en-US"/>
        </a:p>
      </dgm:t>
    </dgm:pt>
    <dgm:pt modelId="{753E75FA-CA56-4FEE-B8D3-9B13F144D902}" type="sibTrans" cxnId="{D030F2A3-354F-404C-95F5-811C479E1432}">
      <dgm:prSet/>
      <dgm:spPr/>
      <dgm:t>
        <a:bodyPr/>
        <a:lstStyle/>
        <a:p>
          <a:endParaRPr lang="en-US"/>
        </a:p>
      </dgm:t>
    </dgm:pt>
    <dgm:pt modelId="{151E7B54-B9D1-6E4F-B8B5-FA4DB46A17A7}" type="pres">
      <dgm:prSet presAssocID="{44B625E8-D7AE-4ABE-BDBD-5E319CCA68D1}" presName="linear" presStyleCnt="0">
        <dgm:presLayoutVars>
          <dgm:animLvl val="lvl"/>
          <dgm:resizeHandles val="exact"/>
        </dgm:presLayoutVars>
      </dgm:prSet>
      <dgm:spPr/>
    </dgm:pt>
    <dgm:pt modelId="{CCB35080-E41D-B243-8060-7A66ACC955BC}" type="pres">
      <dgm:prSet presAssocID="{6D9E6B9C-598E-4C7C-A497-59B914E5F16A}" presName="parentText" presStyleLbl="node1" presStyleIdx="0" presStyleCnt="3">
        <dgm:presLayoutVars>
          <dgm:chMax val="0"/>
          <dgm:bulletEnabled val="1"/>
        </dgm:presLayoutVars>
      </dgm:prSet>
      <dgm:spPr/>
    </dgm:pt>
    <dgm:pt modelId="{95C7ED40-4A8A-A844-80F4-7FBD79428CFA}" type="pres">
      <dgm:prSet presAssocID="{7F6D3865-E17C-44C8-8EAE-511D8550B214}" presName="spacer" presStyleCnt="0"/>
      <dgm:spPr/>
    </dgm:pt>
    <dgm:pt modelId="{51EDFE42-D5E0-7D41-AB8E-0FA1EE16AEA0}" type="pres">
      <dgm:prSet presAssocID="{71C2D100-1FC2-4660-ADEB-6C5677738683}" presName="parentText" presStyleLbl="node1" presStyleIdx="1" presStyleCnt="3">
        <dgm:presLayoutVars>
          <dgm:chMax val="0"/>
          <dgm:bulletEnabled val="1"/>
        </dgm:presLayoutVars>
      </dgm:prSet>
      <dgm:spPr/>
    </dgm:pt>
    <dgm:pt modelId="{69B1B2B7-17BF-C946-B625-E6C1C7A13269}" type="pres">
      <dgm:prSet presAssocID="{5EACD85E-D220-4131-8997-1B8BB7BD44D7}" presName="spacer" presStyleCnt="0"/>
      <dgm:spPr/>
    </dgm:pt>
    <dgm:pt modelId="{C0F33041-E519-AC45-BC93-0F749BCB62D5}" type="pres">
      <dgm:prSet presAssocID="{318B1C60-B1BA-4B9A-BFF7-B5E6B53919F1}" presName="parentText" presStyleLbl="node1" presStyleIdx="2" presStyleCnt="3">
        <dgm:presLayoutVars>
          <dgm:chMax val="0"/>
          <dgm:bulletEnabled val="1"/>
        </dgm:presLayoutVars>
      </dgm:prSet>
      <dgm:spPr/>
    </dgm:pt>
  </dgm:ptLst>
  <dgm:cxnLst>
    <dgm:cxn modelId="{959CBB39-A719-4BAC-B7B7-B54C09BF9965}" srcId="{44B625E8-D7AE-4ABE-BDBD-5E319CCA68D1}" destId="{6D9E6B9C-598E-4C7C-A497-59B914E5F16A}" srcOrd="0" destOrd="0" parTransId="{E719BF97-0CAA-464A-B340-782591155DEB}" sibTransId="{7F6D3865-E17C-44C8-8EAE-511D8550B214}"/>
    <dgm:cxn modelId="{E8F6DB3B-97F4-FB4E-80A8-E8755F763FBD}" type="presOf" srcId="{6D9E6B9C-598E-4C7C-A497-59B914E5F16A}" destId="{CCB35080-E41D-B243-8060-7A66ACC955BC}" srcOrd="0" destOrd="0" presId="urn:microsoft.com/office/officeart/2005/8/layout/vList2"/>
    <dgm:cxn modelId="{09832845-5C0E-174A-BF4A-8539EF3BE9B1}" type="presOf" srcId="{44B625E8-D7AE-4ABE-BDBD-5E319CCA68D1}" destId="{151E7B54-B9D1-6E4F-B8B5-FA4DB46A17A7}" srcOrd="0" destOrd="0" presId="urn:microsoft.com/office/officeart/2005/8/layout/vList2"/>
    <dgm:cxn modelId="{38563953-525E-4F28-8370-5E97843B0041}" srcId="{44B625E8-D7AE-4ABE-BDBD-5E319CCA68D1}" destId="{71C2D100-1FC2-4660-ADEB-6C5677738683}" srcOrd="1" destOrd="0" parTransId="{AA52FA8B-7309-48E5-9493-ED01B052CE7A}" sibTransId="{5EACD85E-D220-4131-8997-1B8BB7BD44D7}"/>
    <dgm:cxn modelId="{6D9A3D89-7A77-C24E-B8FE-8C951F7FBCBD}" type="presOf" srcId="{318B1C60-B1BA-4B9A-BFF7-B5E6B53919F1}" destId="{C0F33041-E519-AC45-BC93-0F749BCB62D5}" srcOrd="0" destOrd="0" presId="urn:microsoft.com/office/officeart/2005/8/layout/vList2"/>
    <dgm:cxn modelId="{D030F2A3-354F-404C-95F5-811C479E1432}" srcId="{44B625E8-D7AE-4ABE-BDBD-5E319CCA68D1}" destId="{318B1C60-B1BA-4B9A-BFF7-B5E6B53919F1}" srcOrd="2" destOrd="0" parTransId="{3770E7B0-483D-44F4-B92F-5CCC6B909769}" sibTransId="{753E75FA-CA56-4FEE-B8D3-9B13F144D902}"/>
    <dgm:cxn modelId="{3949A9D0-1F48-4045-B3FC-69FF6715166D}" type="presOf" srcId="{71C2D100-1FC2-4660-ADEB-6C5677738683}" destId="{51EDFE42-D5E0-7D41-AB8E-0FA1EE16AEA0}" srcOrd="0" destOrd="0" presId="urn:microsoft.com/office/officeart/2005/8/layout/vList2"/>
    <dgm:cxn modelId="{37C50850-6B0B-7D4B-A0B7-D9004B1B229A}" type="presParOf" srcId="{151E7B54-B9D1-6E4F-B8B5-FA4DB46A17A7}" destId="{CCB35080-E41D-B243-8060-7A66ACC955BC}" srcOrd="0" destOrd="0" presId="urn:microsoft.com/office/officeart/2005/8/layout/vList2"/>
    <dgm:cxn modelId="{2313F490-3751-B645-AF08-EB4A1D7608A6}" type="presParOf" srcId="{151E7B54-B9D1-6E4F-B8B5-FA4DB46A17A7}" destId="{95C7ED40-4A8A-A844-80F4-7FBD79428CFA}" srcOrd="1" destOrd="0" presId="urn:microsoft.com/office/officeart/2005/8/layout/vList2"/>
    <dgm:cxn modelId="{35EA8BC6-EBA0-3B41-A4FB-1B3B74D48AD5}" type="presParOf" srcId="{151E7B54-B9D1-6E4F-B8B5-FA4DB46A17A7}" destId="{51EDFE42-D5E0-7D41-AB8E-0FA1EE16AEA0}" srcOrd="2" destOrd="0" presId="urn:microsoft.com/office/officeart/2005/8/layout/vList2"/>
    <dgm:cxn modelId="{501649DF-4A7A-0A4F-9748-8A0169852BBB}" type="presParOf" srcId="{151E7B54-B9D1-6E4F-B8B5-FA4DB46A17A7}" destId="{69B1B2B7-17BF-C946-B625-E6C1C7A13269}" srcOrd="3" destOrd="0" presId="urn:microsoft.com/office/officeart/2005/8/layout/vList2"/>
    <dgm:cxn modelId="{0C8D7439-2C2B-1543-A64C-BF923CB828C6}" type="presParOf" srcId="{151E7B54-B9D1-6E4F-B8B5-FA4DB46A17A7}" destId="{C0F33041-E519-AC45-BC93-0F749BCB62D5}"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35080-E41D-B243-8060-7A66ACC955BC}">
      <dsp:nvSpPr>
        <dsp:cNvPr id="0" name=""/>
        <dsp:cNvSpPr/>
      </dsp:nvSpPr>
      <dsp:spPr>
        <a:xfrm>
          <a:off x="0" y="21782"/>
          <a:ext cx="6613236" cy="13403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3F3F3F"/>
              </a:solidFill>
            </a:rPr>
            <a:t>No blame, shame, judgment.</a:t>
          </a:r>
        </a:p>
      </dsp:txBody>
      <dsp:txXfrm>
        <a:off x="65432" y="87214"/>
        <a:ext cx="6482372" cy="1209517"/>
      </dsp:txXfrm>
    </dsp:sp>
    <dsp:sp modelId="{51EDFE42-D5E0-7D41-AB8E-0FA1EE16AEA0}">
      <dsp:nvSpPr>
        <dsp:cNvPr id="0" name=""/>
        <dsp:cNvSpPr/>
      </dsp:nvSpPr>
      <dsp:spPr>
        <a:xfrm>
          <a:off x="0" y="1431283"/>
          <a:ext cx="6613236" cy="13403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3F3F3F"/>
              </a:solidFill>
            </a:rPr>
            <a:t>Equity work life-long, never ending, at individual &amp; organizational level.</a:t>
          </a:r>
        </a:p>
      </dsp:txBody>
      <dsp:txXfrm>
        <a:off x="65432" y="1496715"/>
        <a:ext cx="6482372" cy="1209517"/>
      </dsp:txXfrm>
    </dsp:sp>
    <dsp:sp modelId="{C0F33041-E519-AC45-BC93-0F749BCB62D5}">
      <dsp:nvSpPr>
        <dsp:cNvPr id="0" name=""/>
        <dsp:cNvSpPr/>
      </dsp:nvSpPr>
      <dsp:spPr>
        <a:xfrm>
          <a:off x="0" y="2840784"/>
          <a:ext cx="6613236" cy="13403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3F3F3F"/>
              </a:solidFill>
              <a:latin typeface="Calibri" panose="020F0502020204030204" pitchFamily="34" charset="0"/>
              <a:cs typeface="Calibri" panose="020F0502020204030204" pitchFamily="34" charset="0"/>
            </a:rPr>
            <a:t>“Collective Equity Capacity” </a:t>
          </a:r>
          <a:r>
            <a:rPr lang="en-US" sz="2400" kern="1200" dirty="0">
              <a:solidFill>
                <a:srgbClr val="3F3F3F"/>
              </a:solidFill>
              <a:latin typeface="Calibri" panose="020F0502020204030204" pitchFamily="34" charset="0"/>
              <a:cs typeface="Calibri" panose="020F0502020204030204" pitchFamily="34" charset="0"/>
            </a:rPr>
            <a:t>we are in this with you - mutual learning, challenging, growing together.</a:t>
          </a:r>
        </a:p>
      </dsp:txBody>
      <dsp:txXfrm>
        <a:off x="65432" y="2906216"/>
        <a:ext cx="6482372" cy="120951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9" name="Google Shape;8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04640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75" name="Google Shape;17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8" name="Google Shape;16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81" name="Google Shape;18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20862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206" name="Google Shape;20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17</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99" name="Google Shape;19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55634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4" name="Google Shape;274;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7618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8" name="Google Shape;13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0" name="Google Shape;29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9" name="Google Shape;29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8144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29000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7686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834338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098881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024472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590025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8927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6" name="Google Shape;14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69" name="Google Shape;36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95681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56" name="Google Shape;35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69" name="Google Shape;36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376" name="Google Shape;376;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42</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80899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163" name="Google Shape;16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45</a:t>
            </a:fld>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171" name="Google Shape;17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46</a:t>
            </a:fld>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2" name="Google Shape;32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9" name="Google Shape;329;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129610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43" name="Google Shape;343;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49</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597090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43" name="Google Shape;343;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50</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095245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43" name="Google Shape;343;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51</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833675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43" name="Google Shape;343;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52</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278376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95154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90" name="Google Shape;39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18034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897307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74326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1" name="Google Shape;24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65043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5" name="Google Shape;23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180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2" name="Google Shape;1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7" name="Google Shape;24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32351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684692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21" name="Google Shape;421;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28" name="Google Shape;428;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34" name="Google Shape;434;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5" name="Google Shape;31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8" name="Google Shape;14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mailto:INFO@ICSEQUITY.ORG"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mailto:INFO@ICSEQUITY.ORG"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50"/>
          <p:cNvSpPr/>
          <p:nvPr/>
        </p:nvSpPr>
        <p:spPr>
          <a:xfrm>
            <a:off x="3177"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endParaRPr>
          </a:p>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 20</a:t>
            </a:r>
            <a:r>
              <a:rPr lang="en-US" sz="1300" b="1" dirty="0">
                <a:solidFill>
                  <a:schemeClr val="tx1"/>
                </a:solidFill>
                <a:latin typeface="Calibri" panose="020F0502020204030204" pitchFamily="34" charset="0"/>
                <a:ea typeface="Calibri"/>
                <a:cs typeface="Calibri" panose="020F0502020204030204" pitchFamily="34" charset="0"/>
                <a:sym typeface="Calibri"/>
              </a:rPr>
              <a:t>22</a:t>
            </a: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 ELISE M. FRATTURA AND COLLEEN A. CAPPER. ALL RIGHTS RESERVED. YOU MAY NOT REPRODUCE, MODIFY, OR DISTRIBUTE THIS WORK WITHOUT WRITTEN CONSENT FROM THE AUTHORS. PLEASE EMAIL </a:t>
            </a:r>
            <a:r>
              <a:rPr lang="en-US" sz="1300" b="1" dirty="0">
                <a:solidFill>
                  <a:schemeClr val="tx1"/>
                </a:solidFill>
                <a:uFill>
                  <a:noFill/>
                </a:uFill>
                <a:latin typeface="Calibri" panose="020F0502020204030204" pitchFamily="34" charset="0"/>
                <a:ea typeface="Calibri"/>
                <a:cs typeface="Calibri" panose="020F0502020204030204" pitchFamily="34" charset="0"/>
                <a:sym typeface="Calibri"/>
                <a:hlinkClick r:id="rId2">
                  <a:extLst>
                    <a:ext uri="{A12FA001-AC4F-418D-AE19-62706E023703}">
                      <ahyp:hlinkClr xmlns:ahyp="http://schemas.microsoft.com/office/drawing/2018/hyperlinkcolor" val="tx"/>
                    </a:ext>
                  </a:extLst>
                </a:hlinkClick>
              </a:rPr>
              <a:t>INFO@ICSEQUITY.ORG</a:t>
            </a:r>
            <a:r>
              <a:rPr lang="en-US" sz="1300" b="1" dirty="0">
                <a:solidFill>
                  <a:schemeClr val="tx1"/>
                </a:solidFill>
                <a:latin typeface="Calibri" panose="020F0502020204030204" pitchFamily="34" charset="0"/>
                <a:ea typeface="Calibri"/>
                <a:cs typeface="Calibri" panose="020F0502020204030204" pitchFamily="34" charset="0"/>
                <a:sym typeface="Calibri"/>
              </a:rPr>
              <a:t> </a:t>
            </a: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TO OBTAIN SUCH PERMISSION. </a:t>
            </a:r>
            <a:endParaRPr lang="en-US" sz="1300" b="0" i="0" strike="noStrike" cap="none" dirty="0">
              <a:solidFill>
                <a:schemeClr val="tx1"/>
              </a:solidFill>
              <a:latin typeface="Calibri" panose="020F0502020204030204" pitchFamily="34" charset="0"/>
              <a:ea typeface="Arial"/>
              <a:cs typeface="Calibri" panose="020F0502020204030204" pitchFamily="34" charset="0"/>
              <a:sym typeface="Arial"/>
            </a:endParaRPr>
          </a:p>
          <a:p>
            <a:pPr marL="0" lvl="0" indent="0" algn="ctr" rtl="0">
              <a:spcBef>
                <a:spcPts val="0"/>
              </a:spcBef>
              <a:spcAft>
                <a:spcPts val="0"/>
              </a:spcAft>
              <a:buClr>
                <a:schemeClr val="dk1"/>
              </a:buClr>
              <a:buSzPts val="1100"/>
              <a:buFont typeface="Arial"/>
              <a:buNone/>
            </a:pPr>
            <a:endParaRPr sz="1300" b="0" i="0" u="none" strike="noStrike" cap="none" dirty="0">
              <a:solidFill>
                <a:srgbClr val="000000"/>
              </a:solidFill>
              <a:latin typeface="Arial"/>
              <a:ea typeface="Arial"/>
              <a:cs typeface="Arial"/>
              <a:sym typeface="Arial"/>
            </a:endParaRPr>
          </a:p>
        </p:txBody>
      </p:sp>
      <p:sp>
        <p:nvSpPr>
          <p:cNvPr id="18" name="Google Shape;18;p50"/>
          <p:cNvSpPr/>
          <p:nvPr/>
        </p:nvSpPr>
        <p:spPr>
          <a:xfrm>
            <a:off x="17"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59"/>
          <p:cNvSpPr/>
          <p:nvPr/>
        </p:nvSpPr>
        <p:spPr>
          <a:xfrm>
            <a:off x="1"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7" name="Google Shape;77;p59"/>
          <p:cNvSpPr/>
          <p:nvPr/>
        </p:nvSpPr>
        <p:spPr>
          <a:xfrm>
            <a:off x="17"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8" name="Google Shape;78;p59"/>
          <p:cNvSpPr txBox="1">
            <a:spLocks noGrp="1"/>
          </p:cNvSpPr>
          <p:nvPr>
            <p:ph type="title"/>
          </p:nvPr>
        </p:nvSpPr>
        <p:spPr>
          <a:xfrm>
            <a:off x="1097280" y="5074920"/>
            <a:ext cx="10113645"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59"/>
          <p:cNvSpPr>
            <a:spLocks noGrp="1"/>
          </p:cNvSpPr>
          <p:nvPr>
            <p:ph type="pic" idx="2"/>
          </p:nvPr>
        </p:nvSpPr>
        <p:spPr>
          <a:xfrm>
            <a:off x="17" y="0"/>
            <a:ext cx="12191985" cy="4915076"/>
          </a:xfrm>
          <a:prstGeom prst="rect">
            <a:avLst/>
          </a:prstGeom>
          <a:solidFill>
            <a:srgbClr val="DFDFDF"/>
          </a:solidFill>
          <a:ln>
            <a:noFill/>
          </a:ln>
        </p:spPr>
        <p:txBody>
          <a:bodyPr spcFirstLastPara="1" wrap="square" lIns="457200" tIns="457200" rIns="0" bIns="45700" anchor="t" anchorCtr="0">
            <a:noAutofit/>
          </a:bodyPr>
          <a:lstStyle>
            <a:lvl1pPr marR="0" lvl="0" algn="l" rtl="0">
              <a:lnSpc>
                <a:spcPct val="90000"/>
              </a:lnSpc>
              <a:spcBef>
                <a:spcPts val="1200"/>
              </a:spcBef>
              <a:spcAft>
                <a:spcPts val="0"/>
              </a:spcAft>
              <a:buClr>
                <a:schemeClr val="accent1"/>
              </a:buClr>
              <a:buSzPts val="3200"/>
              <a:buFont typeface="Calibri"/>
              <a:buNone/>
              <a:defRPr sz="32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2800"/>
              <a:buFont typeface="Calibri"/>
              <a:buNone/>
              <a:defRPr sz="2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2400"/>
              <a:buFont typeface="Calibri"/>
              <a:buNone/>
              <a:defRPr sz="2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dirty="0"/>
          </a:p>
        </p:txBody>
      </p:sp>
      <p:sp>
        <p:nvSpPr>
          <p:cNvPr id="80" name="Google Shape;80;p59"/>
          <p:cNvSpPr txBox="1">
            <a:spLocks noGrp="1"/>
          </p:cNvSpPr>
          <p:nvPr>
            <p:ph type="body" idx="1"/>
          </p:nvPr>
        </p:nvSpPr>
        <p:spPr>
          <a:xfrm>
            <a:off x="1097280" y="5907024"/>
            <a:ext cx="10119360" cy="594360"/>
          </a:xfrm>
          <a:prstGeom prst="rect">
            <a:avLst/>
          </a:prstGeom>
          <a:noFill/>
          <a:ln>
            <a:noFill/>
          </a:ln>
        </p:spPr>
        <p:txBody>
          <a:bodyPr spcFirstLastPara="1" wrap="square" lIns="91425" tIns="0" rIns="91425" bIns="0" anchor="t" anchorCtr="0">
            <a:no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1" name="Google Shape;81;p59"/>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2" name="Google Shape;82;p59"/>
          <p:cNvSpPr txBox="1">
            <a:spLocks noGrp="1"/>
          </p:cNvSpPr>
          <p:nvPr>
            <p:ph type="ftr" idx="11"/>
          </p:nvPr>
        </p:nvSpPr>
        <p:spPr>
          <a:xfrm>
            <a:off x="404754" y="6367315"/>
            <a:ext cx="11443448" cy="52322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3" name="Google Shape;83;p59"/>
          <p:cNvSpPr txBox="1">
            <a:spLocks noGrp="1"/>
          </p:cNvSpPr>
          <p:nvPr>
            <p:ph type="sldNum" idx="12"/>
          </p:nvPr>
        </p:nvSpPr>
        <p:spPr>
          <a:xfrm>
            <a:off x="10122457" y="6092558"/>
            <a:ext cx="1312025"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60"/>
          <p:cNvSpPr txBox="1">
            <a:spLocks noGrp="1"/>
          </p:cNvSpPr>
          <p:nvPr>
            <p:ph type="title"/>
          </p:nvPr>
        </p:nvSpPr>
        <p:spPr>
          <a:xfrm>
            <a:off x="1097280" y="286605"/>
            <a:ext cx="100584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60"/>
          <p:cNvSpPr txBox="1">
            <a:spLocks noGrp="1"/>
          </p:cNvSpPr>
          <p:nvPr>
            <p:ph type="body" idx="1"/>
          </p:nvPr>
        </p:nvSpPr>
        <p:spPr>
          <a:xfrm rot="5400000">
            <a:off x="4114799" y="-1171787"/>
            <a:ext cx="4023360" cy="10058401"/>
          </a:xfrm>
          <a:prstGeom prst="rect">
            <a:avLst/>
          </a:prstGeom>
          <a:noFill/>
          <a:ln>
            <a:noFill/>
          </a:ln>
        </p:spPr>
        <p:txBody>
          <a:bodyPr spcFirstLastPara="1" wrap="square" lIns="45700" tIns="0" rIns="45700" bIns="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9" name="Google Shape;89;p60"/>
          <p:cNvSpPr txBox="1">
            <a:spLocks noGrp="1"/>
          </p:cNvSpPr>
          <p:nvPr>
            <p:ph type="sldNum" idx="12"/>
          </p:nvPr>
        </p:nvSpPr>
        <p:spPr>
          <a:xfrm>
            <a:off x="10122457" y="6092558"/>
            <a:ext cx="1312025"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sp>
        <p:nvSpPr>
          <p:cNvPr id="92" name="Google Shape;92;p61"/>
          <p:cNvSpPr/>
          <p:nvPr/>
        </p:nvSpPr>
        <p:spPr>
          <a:xfrm>
            <a:off x="17"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3" name="Google Shape;93;p61"/>
          <p:cNvSpPr txBox="1">
            <a:spLocks noGrp="1"/>
          </p:cNvSpPr>
          <p:nvPr>
            <p:ph type="title"/>
          </p:nvPr>
        </p:nvSpPr>
        <p:spPr>
          <a:xfrm rot="5400000">
            <a:off x="7159402" y="1977801"/>
            <a:ext cx="5759898" cy="262890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61"/>
          <p:cNvSpPr txBox="1">
            <a:spLocks noGrp="1"/>
          </p:cNvSpPr>
          <p:nvPr>
            <p:ph type="body" idx="1"/>
          </p:nvPr>
        </p:nvSpPr>
        <p:spPr>
          <a:xfrm rot="5400000">
            <a:off x="1825402" y="-574899"/>
            <a:ext cx="5759898" cy="7734300"/>
          </a:xfrm>
          <a:prstGeom prst="rect">
            <a:avLst/>
          </a:prstGeom>
          <a:noFill/>
          <a:ln>
            <a:noFill/>
          </a:ln>
        </p:spPr>
        <p:txBody>
          <a:bodyPr spcFirstLastPara="1" wrap="square" lIns="45700" tIns="0" rIns="45700" bIns="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7" name="Google Shape;97;p61"/>
          <p:cNvSpPr txBox="1">
            <a:spLocks noGrp="1"/>
          </p:cNvSpPr>
          <p:nvPr>
            <p:ph type="sldNum" idx="12"/>
          </p:nvPr>
        </p:nvSpPr>
        <p:spPr>
          <a:xfrm>
            <a:off x="10122457" y="6092558"/>
            <a:ext cx="1312025"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
        <p:cNvGrpSpPr/>
        <p:nvPr/>
      </p:nvGrpSpPr>
      <p:grpSpPr>
        <a:xfrm>
          <a:off x="0" y="0"/>
          <a:ext cx="0" cy="0"/>
          <a:chOff x="0" y="0"/>
          <a:chExt cx="0" cy="0"/>
        </a:xfrm>
      </p:grpSpPr>
      <p:sp>
        <p:nvSpPr>
          <p:cNvPr id="20" name="Google Shape;20;p51"/>
          <p:cNvSpPr txBox="1">
            <a:spLocks noGrp="1"/>
          </p:cNvSpPr>
          <p:nvPr>
            <p:ph type="title"/>
          </p:nvPr>
        </p:nvSpPr>
        <p:spPr>
          <a:xfrm>
            <a:off x="1097280" y="286605"/>
            <a:ext cx="100584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1"/>
          <p:cNvSpPr txBox="1">
            <a:spLocks noGrp="1"/>
          </p:cNvSpPr>
          <p:nvPr>
            <p:ph type="body" idx="1"/>
          </p:nvPr>
        </p:nvSpPr>
        <p:spPr>
          <a:xfrm>
            <a:off x="1097280" y="1845734"/>
            <a:ext cx="4937760" cy="402336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2" name="Google Shape;22;p51"/>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5" name="Google Shape;25;p51"/>
          <p:cNvSpPr txBox="1">
            <a:spLocks noGrp="1"/>
          </p:cNvSpPr>
          <p:nvPr>
            <p:ph type="sldNum" idx="12"/>
          </p:nvPr>
        </p:nvSpPr>
        <p:spPr>
          <a:xfrm>
            <a:off x="10122457" y="6092558"/>
            <a:ext cx="1312025"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52"/>
          <p:cNvSpPr txBox="1">
            <a:spLocks noGrp="1"/>
          </p:cNvSpPr>
          <p:nvPr>
            <p:ph type="title"/>
          </p:nvPr>
        </p:nvSpPr>
        <p:spPr>
          <a:xfrm>
            <a:off x="1097280" y="286605"/>
            <a:ext cx="100584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2"/>
          <p:cNvSpPr txBox="1">
            <a:spLocks noGrp="1"/>
          </p:cNvSpPr>
          <p:nvPr>
            <p:ph type="body" idx="1"/>
          </p:nvPr>
        </p:nvSpPr>
        <p:spPr>
          <a:xfrm>
            <a:off x="1097279" y="1845734"/>
            <a:ext cx="10058401" cy="402336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52"/>
          <p:cNvSpPr txBox="1">
            <a:spLocks noGrp="1"/>
          </p:cNvSpPr>
          <p:nvPr>
            <p:ph type="sldNum" idx="12"/>
          </p:nvPr>
        </p:nvSpPr>
        <p:spPr>
          <a:xfrm>
            <a:off x="10122457" y="6092558"/>
            <a:ext cx="1312025"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53"/>
          <p:cNvSpPr txBox="1">
            <a:spLocks noGrp="1"/>
          </p:cNvSpPr>
          <p:nvPr>
            <p:ph type="title"/>
          </p:nvPr>
        </p:nvSpPr>
        <p:spPr>
          <a:xfrm>
            <a:off x="1097280" y="286605"/>
            <a:ext cx="100584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3"/>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34" name="Google Shape;34;p53"/>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5" name="Google Shape;35;p53"/>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36" name="Google Shape;36;p53"/>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9" name="Google Shape;39;p53"/>
          <p:cNvSpPr txBox="1">
            <a:spLocks noGrp="1"/>
          </p:cNvSpPr>
          <p:nvPr>
            <p:ph type="sldNum" idx="12"/>
          </p:nvPr>
        </p:nvSpPr>
        <p:spPr>
          <a:xfrm>
            <a:off x="10122457" y="6092558"/>
            <a:ext cx="1312025"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
        <p:cNvGrpSpPr/>
        <p:nvPr/>
      </p:nvGrpSpPr>
      <p:grpSpPr>
        <a:xfrm>
          <a:off x="0" y="0"/>
          <a:ext cx="0" cy="0"/>
          <a:chOff x="0" y="0"/>
          <a:chExt cx="0" cy="0"/>
        </a:xfrm>
      </p:grpSpPr>
      <p:sp>
        <p:nvSpPr>
          <p:cNvPr id="42" name="Google Shape;42;p54"/>
          <p:cNvSpPr txBox="1">
            <a:spLocks noGrp="1"/>
          </p:cNvSpPr>
          <p:nvPr>
            <p:ph type="title"/>
          </p:nvPr>
        </p:nvSpPr>
        <p:spPr>
          <a:xfrm>
            <a:off x="415600" y="593367"/>
            <a:ext cx="11360800" cy="943200"/>
          </a:xfrm>
          <a:prstGeom prst="rect">
            <a:avLst/>
          </a:prstGeom>
          <a:noFill/>
          <a:ln>
            <a:noFill/>
          </a:ln>
        </p:spPr>
        <p:txBody>
          <a:bodyPr spcFirstLastPara="1" wrap="square" lIns="91425" tIns="91425" rIns="91425" bIns="91425" anchor="t" anchorCtr="0">
            <a:noAutofit/>
          </a:bodyPr>
          <a:lstStyle>
            <a:lvl1pPr lvl="0" algn="l">
              <a:lnSpc>
                <a:spcPct val="85000"/>
              </a:lnSpc>
              <a:spcBef>
                <a:spcPts val="0"/>
              </a:spcBef>
              <a:spcAft>
                <a:spcPts val="0"/>
              </a:spcAft>
              <a:buClr>
                <a:srgbClr val="3F3F3F"/>
              </a:buClr>
              <a:buSzPts val="3600"/>
              <a:buFont typeface="Calibri"/>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43" name="Google Shape;43;p54"/>
          <p:cNvSpPr txBox="1">
            <a:spLocks noGrp="1"/>
          </p:cNvSpPr>
          <p:nvPr>
            <p:ph type="body" idx="1"/>
          </p:nvPr>
        </p:nvSpPr>
        <p:spPr>
          <a:xfrm>
            <a:off x="415600" y="1688433"/>
            <a:ext cx="11360800" cy="4403600"/>
          </a:xfrm>
          <a:prstGeom prst="rect">
            <a:avLst/>
          </a:prstGeom>
          <a:noFill/>
          <a:ln>
            <a:noFill/>
          </a:ln>
        </p:spPr>
        <p:txBody>
          <a:bodyPr spcFirstLastPara="1" wrap="square" lIns="91425" tIns="91425" rIns="91425" bIns="91425" anchor="t" anchorCtr="0">
            <a:noAutofit/>
          </a:bodyPr>
          <a:lstStyle>
            <a:lvl1pPr marL="457200" lvl="0" indent="-342900" algn="l">
              <a:lnSpc>
                <a:spcPct val="90000"/>
              </a:lnSpc>
              <a:spcBef>
                <a:spcPts val="0"/>
              </a:spcBef>
              <a:spcAft>
                <a:spcPts val="0"/>
              </a:spcAft>
              <a:buSzPts val="1800"/>
              <a:buChar char="●"/>
              <a:defRPr/>
            </a:lvl1pPr>
            <a:lvl2pPr marL="914400" lvl="1" indent="-317500" algn="l">
              <a:lnSpc>
                <a:spcPct val="90000"/>
              </a:lnSpc>
              <a:spcBef>
                <a:spcPts val="2133"/>
              </a:spcBef>
              <a:spcAft>
                <a:spcPts val="0"/>
              </a:spcAft>
              <a:buSzPts val="1400"/>
              <a:buChar char="○"/>
              <a:defRPr/>
            </a:lvl2pPr>
            <a:lvl3pPr marL="1371600" lvl="2" indent="-317500" algn="l">
              <a:lnSpc>
                <a:spcPct val="90000"/>
              </a:lnSpc>
              <a:spcBef>
                <a:spcPts val="2133"/>
              </a:spcBef>
              <a:spcAft>
                <a:spcPts val="0"/>
              </a:spcAft>
              <a:buSzPts val="1400"/>
              <a:buChar char="■"/>
              <a:defRPr/>
            </a:lvl3pPr>
            <a:lvl4pPr marL="1828800" lvl="3" indent="-317500" algn="l">
              <a:lnSpc>
                <a:spcPct val="90000"/>
              </a:lnSpc>
              <a:spcBef>
                <a:spcPts val="2133"/>
              </a:spcBef>
              <a:spcAft>
                <a:spcPts val="0"/>
              </a:spcAft>
              <a:buSzPts val="1400"/>
              <a:buChar char="●"/>
              <a:defRPr/>
            </a:lvl4pPr>
            <a:lvl5pPr marL="2286000" lvl="4" indent="-317500" algn="l">
              <a:lnSpc>
                <a:spcPct val="90000"/>
              </a:lnSpc>
              <a:spcBef>
                <a:spcPts val="2133"/>
              </a:spcBef>
              <a:spcAft>
                <a:spcPts val="0"/>
              </a:spcAft>
              <a:buSzPts val="1400"/>
              <a:buChar char="○"/>
              <a:defRPr/>
            </a:lvl5pPr>
            <a:lvl6pPr marL="2743200" lvl="5" indent="-317500" algn="l">
              <a:lnSpc>
                <a:spcPct val="90000"/>
              </a:lnSpc>
              <a:spcBef>
                <a:spcPts val="2133"/>
              </a:spcBef>
              <a:spcAft>
                <a:spcPts val="0"/>
              </a:spcAft>
              <a:buSzPts val="1400"/>
              <a:buChar char="■"/>
              <a:defRPr/>
            </a:lvl6pPr>
            <a:lvl7pPr marL="3200400" lvl="6" indent="-317500" algn="l">
              <a:lnSpc>
                <a:spcPct val="90000"/>
              </a:lnSpc>
              <a:spcBef>
                <a:spcPts val="2133"/>
              </a:spcBef>
              <a:spcAft>
                <a:spcPts val="0"/>
              </a:spcAft>
              <a:buSzPts val="1400"/>
              <a:buChar char="●"/>
              <a:defRPr/>
            </a:lvl7pPr>
            <a:lvl8pPr marL="3657600" lvl="7" indent="-317500" algn="l">
              <a:lnSpc>
                <a:spcPct val="90000"/>
              </a:lnSpc>
              <a:spcBef>
                <a:spcPts val="2133"/>
              </a:spcBef>
              <a:spcAft>
                <a:spcPts val="0"/>
              </a:spcAft>
              <a:buSzPts val="1400"/>
              <a:buChar char="○"/>
              <a:defRPr/>
            </a:lvl8pPr>
            <a:lvl9pPr marL="4114800" lvl="8" indent="-317500" algn="l">
              <a:lnSpc>
                <a:spcPct val="90000"/>
              </a:lnSpc>
              <a:spcBef>
                <a:spcPts val="2133"/>
              </a:spcBef>
              <a:spcAft>
                <a:spcPts val="2133"/>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5"/>
        <p:cNvGrpSpPr/>
        <p:nvPr/>
      </p:nvGrpSpPr>
      <p:grpSpPr>
        <a:xfrm>
          <a:off x="0" y="0"/>
          <a:ext cx="0" cy="0"/>
          <a:chOff x="0" y="0"/>
          <a:chExt cx="0" cy="0"/>
        </a:xfrm>
      </p:grpSpPr>
      <p:sp>
        <p:nvSpPr>
          <p:cNvPr id="47" name="Google Shape;47;p55"/>
          <p:cNvSpPr/>
          <p:nvPr/>
        </p:nvSpPr>
        <p:spPr>
          <a:xfrm>
            <a:off x="17"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8" name="Google Shape;48;p55"/>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5"/>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51" name="Google Shape;51;p55"/>
          <p:cNvCxnSpPr/>
          <p:nvPr/>
        </p:nvCxnSpPr>
        <p:spPr>
          <a:xfrm>
            <a:off x="1207659"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sp>
        <p:nvSpPr>
          <p:cNvPr id="53" name="Google Shape;53;p56"/>
          <p:cNvSpPr/>
          <p:nvPr/>
        </p:nvSpPr>
        <p:spPr>
          <a:xfrm>
            <a:off x="3177"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 20</a:t>
            </a:r>
            <a:r>
              <a:rPr lang="en-US" sz="1300" b="1" dirty="0">
                <a:solidFill>
                  <a:schemeClr val="tx1"/>
                </a:solidFill>
                <a:latin typeface="Calibri" panose="020F0502020204030204" pitchFamily="34" charset="0"/>
                <a:ea typeface="Calibri"/>
                <a:cs typeface="Calibri" panose="020F0502020204030204" pitchFamily="34" charset="0"/>
                <a:sym typeface="Calibri"/>
              </a:rPr>
              <a:t>22</a:t>
            </a: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 ELISE M. FRATTURA AND COLLEEN A. CAPPER. ALL RIGHTS RESERVED. YOU MAY NOT REPRODUCE, MODIFY, OR DISTRIBUTE THIS WORK WITHOUT WRITTEN CONSENT FROM THE AUTHORS. PLEASE EMAIL </a:t>
            </a:r>
            <a:r>
              <a:rPr lang="en-US" sz="1300" b="1" dirty="0">
                <a:solidFill>
                  <a:schemeClr val="tx1"/>
                </a:solidFill>
                <a:uFill>
                  <a:noFill/>
                </a:uFill>
                <a:latin typeface="Calibri" panose="020F0502020204030204" pitchFamily="34" charset="0"/>
                <a:ea typeface="Calibri"/>
                <a:cs typeface="Calibri" panose="020F0502020204030204" pitchFamily="34" charset="0"/>
                <a:sym typeface="Calibri"/>
                <a:hlinkClick r:id="rId2">
                  <a:extLst>
                    <a:ext uri="{A12FA001-AC4F-418D-AE19-62706E023703}">
                      <ahyp:hlinkClr xmlns:ahyp="http://schemas.microsoft.com/office/drawing/2018/hyperlinkcolor" val="tx"/>
                    </a:ext>
                  </a:extLst>
                </a:hlinkClick>
              </a:rPr>
              <a:t>INFO@ICSEQUITY.ORG</a:t>
            </a:r>
            <a:r>
              <a:rPr lang="en-US" sz="1300" b="1" dirty="0">
                <a:solidFill>
                  <a:schemeClr val="tx1"/>
                </a:solidFill>
                <a:latin typeface="Calibri" panose="020F0502020204030204" pitchFamily="34" charset="0"/>
                <a:ea typeface="Calibri"/>
                <a:cs typeface="Calibri" panose="020F0502020204030204" pitchFamily="34" charset="0"/>
                <a:sym typeface="Calibri"/>
              </a:rPr>
              <a:t> </a:t>
            </a: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TO OBTAIN SUCH PERMISSION. </a:t>
            </a:r>
            <a:endParaRPr lang="en-US" sz="1300" b="0" i="0" strike="noStrike" cap="none" dirty="0">
              <a:solidFill>
                <a:schemeClr val="tx1"/>
              </a:solidFill>
              <a:latin typeface="Calibri" panose="020F0502020204030204" pitchFamily="34" charset="0"/>
              <a:ea typeface="Arial"/>
              <a:cs typeface="Calibri" panose="020F0502020204030204" pitchFamily="34" charset="0"/>
              <a:sym typeface="Arial"/>
            </a:endParaRPr>
          </a:p>
        </p:txBody>
      </p:sp>
      <p:sp>
        <p:nvSpPr>
          <p:cNvPr id="54" name="Google Shape;54;p56"/>
          <p:cNvSpPr/>
          <p:nvPr/>
        </p:nvSpPr>
        <p:spPr>
          <a:xfrm>
            <a:off x="17"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5" name="Google Shape;55;p56"/>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6"/>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59" name="Google Shape;59;p56"/>
          <p:cNvSpPr txBox="1">
            <a:spLocks noGrp="1"/>
          </p:cNvSpPr>
          <p:nvPr>
            <p:ph type="sldNum" idx="12"/>
          </p:nvPr>
        </p:nvSpPr>
        <p:spPr>
          <a:xfrm>
            <a:off x="10122457" y="6092558"/>
            <a:ext cx="1312025"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cxnSp>
        <p:nvCxnSpPr>
          <p:cNvPr id="60" name="Google Shape;60;p56"/>
          <p:cNvCxnSpPr/>
          <p:nvPr/>
        </p:nvCxnSpPr>
        <p:spPr>
          <a:xfrm>
            <a:off x="1207659"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57"/>
          <p:cNvSpPr txBox="1">
            <a:spLocks noGrp="1"/>
          </p:cNvSpPr>
          <p:nvPr>
            <p:ph type="title"/>
          </p:nvPr>
        </p:nvSpPr>
        <p:spPr>
          <a:xfrm>
            <a:off x="1097280" y="286605"/>
            <a:ext cx="100584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57"/>
          <p:cNvSpPr txBox="1">
            <a:spLocks noGrp="1"/>
          </p:cNvSpPr>
          <p:nvPr>
            <p:ph type="sldNum" idx="12"/>
          </p:nvPr>
        </p:nvSpPr>
        <p:spPr>
          <a:xfrm>
            <a:off x="10122457" y="6092558"/>
            <a:ext cx="1312025"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58"/>
          <p:cNvSpPr/>
          <p:nvPr/>
        </p:nvSpPr>
        <p:spPr>
          <a:xfrm>
            <a:off x="18"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8" name="Google Shape;68;p58"/>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9" name="Google Shape;69;p58"/>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8"/>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1" name="Google Shape;71;p58"/>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2" name="Google Shape;72;p58"/>
          <p:cNvSpPr txBox="1">
            <a:spLocks noGrp="1"/>
          </p:cNvSpPr>
          <p:nvPr>
            <p:ph type="dt" idx="10"/>
          </p:nvPr>
        </p:nvSpPr>
        <p:spPr>
          <a:xfrm>
            <a:off x="465513" y="6459787"/>
            <a:ext cx="2618511"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74" name="Google Shape;74;p58"/>
          <p:cNvSpPr txBox="1">
            <a:spLocks noGrp="1"/>
          </p:cNvSpPr>
          <p:nvPr>
            <p:ph type="sldNum" idx="12"/>
          </p:nvPr>
        </p:nvSpPr>
        <p:spPr>
          <a:xfrm>
            <a:off x="10122457" y="6092558"/>
            <a:ext cx="1312025"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mailto:INFO@ICSEQUITY.OR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9"/>
          <p:cNvSpPr/>
          <p:nvPr/>
        </p:nvSpPr>
        <p:spPr>
          <a:xfrm>
            <a:off x="-1" y="6416825"/>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endParaRPr>
          </a:p>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 20</a:t>
            </a:r>
            <a:r>
              <a:rPr lang="en-US" sz="1300" b="1" dirty="0">
                <a:solidFill>
                  <a:schemeClr val="tx1"/>
                </a:solidFill>
                <a:latin typeface="Calibri" panose="020F0502020204030204" pitchFamily="34" charset="0"/>
                <a:ea typeface="Calibri"/>
                <a:cs typeface="Calibri" panose="020F0502020204030204" pitchFamily="34" charset="0"/>
                <a:sym typeface="Calibri"/>
              </a:rPr>
              <a:t>22</a:t>
            </a: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 ELISE M. FRATTURA AND COLLEEN A. CAPPER. ALL RIGHTS RESERVED. YOU MAY NOT REPRODUCE, MODIFY, OR DISTRIBUTE THIS WORK WITHOUT WRITTEN CONSENT FROM THE AUTHORS. PLEASE EMAIL </a:t>
            </a:r>
            <a:r>
              <a:rPr lang="en-US" sz="1300" b="1" dirty="0">
                <a:solidFill>
                  <a:schemeClr val="tx1"/>
                </a:solidFill>
                <a:uFill>
                  <a:noFill/>
                </a:uFill>
                <a:latin typeface="Calibri" panose="020F0502020204030204" pitchFamily="34" charset="0"/>
                <a:ea typeface="Calibri"/>
                <a:cs typeface="Calibri" panose="020F0502020204030204" pitchFamily="34" charset="0"/>
                <a:sym typeface="Calibri"/>
                <a:hlinkClick r:id="rId14">
                  <a:extLst>
                    <a:ext uri="{A12FA001-AC4F-418D-AE19-62706E023703}">
                      <ahyp:hlinkClr xmlns:ahyp="http://schemas.microsoft.com/office/drawing/2018/hyperlinkcolor" val="tx"/>
                    </a:ext>
                  </a:extLst>
                </a:hlinkClick>
              </a:rPr>
              <a:t>INFO@ICSEQUITY.ORG</a:t>
            </a:r>
            <a:r>
              <a:rPr lang="en-US" sz="1300" b="1" dirty="0">
                <a:solidFill>
                  <a:schemeClr val="tx1"/>
                </a:solidFill>
                <a:latin typeface="Calibri" panose="020F0502020204030204" pitchFamily="34" charset="0"/>
                <a:ea typeface="Calibri"/>
                <a:cs typeface="Calibri" panose="020F0502020204030204" pitchFamily="34" charset="0"/>
                <a:sym typeface="Calibri"/>
              </a:rPr>
              <a:t> </a:t>
            </a: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TO OBTAIN SUCH PERMISSION. </a:t>
            </a:r>
            <a:endParaRPr lang="en-US" sz="1300" b="0" i="0" strike="noStrike" cap="none" dirty="0">
              <a:solidFill>
                <a:schemeClr val="tx1"/>
              </a:solidFill>
              <a:latin typeface="Calibri" panose="020F0502020204030204" pitchFamily="34" charset="0"/>
              <a:ea typeface="Arial"/>
              <a:cs typeface="Calibri" panose="020F0502020204030204" pitchFamily="34" charset="0"/>
              <a:sym typeface="Arial"/>
            </a:endParaRPr>
          </a:p>
          <a:p>
            <a:pPr marL="0" lvl="0" indent="0" algn="ctr" rtl="0">
              <a:spcBef>
                <a:spcPts val="0"/>
              </a:spcBef>
              <a:spcAft>
                <a:spcPts val="0"/>
              </a:spcAft>
              <a:buClr>
                <a:schemeClr val="dk1"/>
              </a:buClr>
              <a:buSzPts val="1100"/>
              <a:buFont typeface="Arial"/>
              <a:buNone/>
            </a:pPr>
            <a:endParaRPr sz="1300" b="0" i="0" u="none" strike="noStrike" cap="none" dirty="0">
              <a:solidFill>
                <a:srgbClr val="000000"/>
              </a:solidFill>
              <a:latin typeface="Arial"/>
              <a:ea typeface="Arial"/>
              <a:cs typeface="Arial"/>
              <a:sym typeface="Arial"/>
            </a:endParaRPr>
          </a:p>
        </p:txBody>
      </p:sp>
      <p:sp>
        <p:nvSpPr>
          <p:cNvPr id="11" name="Google Shape;11;p49"/>
          <p:cNvSpPr/>
          <p:nvPr/>
        </p:nvSpPr>
        <p:spPr>
          <a:xfrm>
            <a:off x="1" y="6357466"/>
            <a:ext cx="12192000" cy="65999"/>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 name="Google Shape;12;p49"/>
          <p:cNvSpPr txBox="1">
            <a:spLocks noGrp="1"/>
          </p:cNvSpPr>
          <p:nvPr>
            <p:ph type="title"/>
          </p:nvPr>
        </p:nvSpPr>
        <p:spPr>
          <a:xfrm>
            <a:off x="1097280" y="286605"/>
            <a:ext cx="7294366" cy="1450757"/>
          </a:xfrm>
          <a:prstGeom prst="rect">
            <a:avLst/>
          </a:prstGeom>
          <a:noFill/>
          <a:ln>
            <a:noFill/>
          </a:ln>
        </p:spPr>
        <p:txBody>
          <a:bodyPr spcFirstLastPara="1" wrap="square" lIns="91425" tIns="45700" rIns="91425" bIns="45700" anchor="b" anchorCtr="0">
            <a:noAutofit/>
          </a:bodyPr>
          <a:lstStyle>
            <a:lvl1pPr marR="0" lvl="0" algn="l" rtl="0">
              <a:lnSpc>
                <a:spcPct val="85000"/>
              </a:lnSpc>
              <a:spcBef>
                <a:spcPts val="0"/>
              </a:spcBef>
              <a:spcAft>
                <a:spcPts val="0"/>
              </a:spcAft>
              <a:buClr>
                <a:srgbClr val="3F3F3F"/>
              </a:buClr>
              <a:buSzPts val="4800"/>
              <a:buFont typeface="Calibri"/>
              <a:buNone/>
              <a:defRPr sz="4800" b="1"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3" name="Google Shape;13;p49"/>
          <p:cNvSpPr txBox="1">
            <a:spLocks noGrp="1"/>
          </p:cNvSpPr>
          <p:nvPr>
            <p:ph type="body" idx="1"/>
          </p:nvPr>
        </p:nvSpPr>
        <p:spPr>
          <a:xfrm>
            <a:off x="1097279" y="1845734"/>
            <a:ext cx="10058401" cy="4023360"/>
          </a:xfrm>
          <a:prstGeom prst="rect">
            <a:avLst/>
          </a:prstGeom>
          <a:noFill/>
          <a:ln>
            <a:noFill/>
          </a:ln>
        </p:spPr>
        <p:txBody>
          <a:bodyPr spcFirstLastPara="1" wrap="square" lIns="0" tIns="45700" rIns="0" bIns="45700" anchor="t" anchorCtr="0">
            <a:no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cxnSp>
        <p:nvCxnSpPr>
          <p:cNvPr id="14" name="Google Shape;14;p49"/>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pic>
        <p:nvPicPr>
          <p:cNvPr id="8" name="Picture 7">
            <a:extLst>
              <a:ext uri="{FF2B5EF4-FFF2-40B4-BE49-F238E27FC236}">
                <a16:creationId xmlns:a16="http://schemas.microsoft.com/office/drawing/2014/main" id="{A1629E09-DE7E-AE6D-8192-4CC467B705E2}"/>
              </a:ext>
            </a:extLst>
          </p:cNvPr>
          <p:cNvPicPr>
            <a:picLocks noChangeAspect="1"/>
          </p:cNvPicPr>
          <p:nvPr userDrawn="1"/>
        </p:nvPicPr>
        <p:blipFill>
          <a:blip r:embed="rId15"/>
          <a:stretch>
            <a:fillRect/>
          </a:stretch>
        </p:blipFill>
        <p:spPr>
          <a:xfrm>
            <a:off x="8554720" y="883785"/>
            <a:ext cx="2540000" cy="736600"/>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4" name="Google Shape;94;p1"/>
          <p:cNvSpPr txBox="1">
            <a:spLocks noGrp="1"/>
          </p:cNvSpPr>
          <p:nvPr>
            <p:ph type="title"/>
          </p:nvPr>
        </p:nvSpPr>
        <p:spPr>
          <a:xfrm>
            <a:off x="1097280" y="286605"/>
            <a:ext cx="7432945" cy="1450757"/>
          </a:xfrm>
          <a:prstGeom prst="rect">
            <a:avLst/>
          </a:prstGeom>
          <a:noFill/>
          <a:ln>
            <a:noFill/>
          </a:ln>
        </p:spPr>
        <p:txBody>
          <a:bodyPr spcFirstLastPara="1" wrap="square" lIns="91425" tIns="45700" rIns="91425" bIns="45700" anchor="b" anchorCtr="0">
            <a:noAutofit/>
          </a:bodyPr>
          <a:lstStyle/>
          <a:p>
            <a:pPr lvl="0">
              <a:spcBef>
                <a:spcPts val="0"/>
              </a:spcBef>
              <a:buClr>
                <a:srgbClr val="262626"/>
              </a:buClr>
              <a:buSzPts val="6800"/>
            </a:pPr>
            <a:r>
              <a:rPr lang="en-US" sz="4000" dirty="0">
                <a:solidFill>
                  <a:srgbClr val="404040"/>
                </a:solidFill>
                <a:latin typeface="Calibri" panose="020F0502020204030204" pitchFamily="34" charset="0"/>
                <a:cs typeface="Calibri" panose="020F0502020204030204" pitchFamily="34" charset="0"/>
              </a:rPr>
              <a:t>School Digital Module 8/Step 8: Construct Co-Plan to Co-Serve to Co-Learn (C3) Teams (Multi-State)</a:t>
            </a:r>
            <a:endParaRPr sz="4000" b="1" i="0" u="none" strike="noStrike" cap="none" dirty="0">
              <a:solidFill>
                <a:srgbClr val="404040"/>
              </a:solidFill>
              <a:latin typeface="Calibri" panose="020F0502020204030204" pitchFamily="34" charset="0"/>
              <a:cs typeface="Calibri" panose="020F0502020204030204" pitchFamily="34" charset="0"/>
              <a:sym typeface="Calibri"/>
            </a:endParaRPr>
          </a:p>
        </p:txBody>
      </p:sp>
      <p:sp>
        <p:nvSpPr>
          <p:cNvPr id="95" name="Google Shape;95;p1"/>
          <p:cNvSpPr txBox="1">
            <a:spLocks noGrp="1"/>
          </p:cNvSpPr>
          <p:nvPr>
            <p:ph type="body" idx="1"/>
          </p:nvPr>
        </p:nvSpPr>
        <p:spPr>
          <a:xfrm>
            <a:off x="6389341" y="3849912"/>
            <a:ext cx="5259863" cy="13249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2400"/>
              <a:buFont typeface="Calibri"/>
              <a:buNone/>
            </a:pPr>
            <a:r>
              <a:rPr lang="en-US" sz="2400" b="0" i="0" u="none" strike="noStrike" cap="none" dirty="0">
                <a:solidFill>
                  <a:srgbClr val="404040"/>
                </a:solidFill>
                <a:latin typeface="Calibri"/>
                <a:ea typeface="Calibri"/>
                <a:cs typeface="Calibri"/>
                <a:sym typeface="Calibri"/>
              </a:rPr>
              <a:t>DR. ELISE M. FRATTURA (she/her/hers)</a:t>
            </a:r>
          </a:p>
          <a:p>
            <a:pPr marL="0" marR="0" lvl="0" indent="0" algn="l" rtl="0">
              <a:lnSpc>
                <a:spcPct val="100000"/>
              </a:lnSpc>
              <a:spcBef>
                <a:spcPts val="0"/>
              </a:spcBef>
              <a:spcAft>
                <a:spcPts val="0"/>
              </a:spcAft>
              <a:buClr>
                <a:schemeClr val="accent1"/>
              </a:buClr>
              <a:buSzPts val="2400"/>
              <a:buFont typeface="Calibri"/>
              <a:buNone/>
            </a:pPr>
            <a:r>
              <a:rPr lang="en-US" sz="2400" b="0" i="0" u="none" strike="noStrike" cap="none" dirty="0">
                <a:solidFill>
                  <a:srgbClr val="404040"/>
                </a:solidFill>
                <a:latin typeface="Calibri"/>
                <a:ea typeface="Calibri"/>
                <a:cs typeface="Calibri"/>
                <a:sym typeface="Calibri"/>
              </a:rPr>
              <a:t>DR. COLLEEN A. CAPPER (she/her/hers)</a:t>
            </a:r>
            <a:endParaRPr sz="2000" b="0" i="0" u="none" strike="noStrike" cap="none" dirty="0">
              <a:solidFill>
                <a:srgbClr val="404040"/>
              </a:solidFill>
              <a:latin typeface="Calibri"/>
              <a:ea typeface="Calibri"/>
              <a:cs typeface="Calibri"/>
              <a:sym typeface="Calibri"/>
            </a:endParaRPr>
          </a:p>
        </p:txBody>
      </p:sp>
      <p:sp>
        <p:nvSpPr>
          <p:cNvPr id="101" name="Google Shape;101;p1"/>
          <p:cNvSpPr/>
          <p:nvPr/>
        </p:nvSpPr>
        <p:spPr>
          <a:xfrm>
            <a:off x="1597572" y="2303049"/>
            <a:ext cx="9070428" cy="11541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br>
              <a:rPr lang="en-US" sz="2400" b="0" i="0" u="none" strike="noStrike" cap="none" dirty="0">
                <a:solidFill>
                  <a:srgbClr val="000000"/>
                </a:solidFill>
                <a:latin typeface="Calibri"/>
                <a:ea typeface="Calibri"/>
                <a:cs typeface="Calibri"/>
                <a:sym typeface="Calibri"/>
              </a:rPr>
            </a:br>
            <a:br>
              <a:rPr lang="en-US" sz="2700" b="0" i="0" u="none" strike="noStrike" cap="none" dirty="0">
                <a:solidFill>
                  <a:srgbClr val="000000"/>
                </a:solidFill>
                <a:latin typeface="Calibri"/>
                <a:ea typeface="Calibri"/>
                <a:cs typeface="Calibri"/>
                <a:sym typeface="Calibri"/>
              </a:rPr>
            </a:br>
            <a:endParaRPr sz="1800" b="0" i="0" u="none" strike="noStrike" cap="none" dirty="0">
              <a:solidFill>
                <a:srgbClr val="000000"/>
              </a:solidFill>
              <a:latin typeface="Calibri"/>
              <a:ea typeface="Calibri"/>
              <a:cs typeface="Calibri"/>
              <a:sym typeface="Calibri"/>
            </a:endParaRPr>
          </a:p>
        </p:txBody>
      </p:sp>
      <p:pic>
        <p:nvPicPr>
          <p:cNvPr id="13" name="Google Shape;99;p1">
            <a:extLst>
              <a:ext uri="{FF2B5EF4-FFF2-40B4-BE49-F238E27FC236}">
                <a16:creationId xmlns:a16="http://schemas.microsoft.com/office/drawing/2014/main" id="{C2ABB6A8-A20F-954C-BD2B-6A59616A1D73}"/>
              </a:ext>
            </a:extLst>
          </p:cNvPr>
          <p:cNvPicPr preferRelativeResize="0"/>
          <p:nvPr/>
        </p:nvPicPr>
        <p:blipFill>
          <a:blip r:embed="rId3">
            <a:alphaModFix/>
          </a:blip>
          <a:stretch>
            <a:fillRect/>
          </a:stretch>
        </p:blipFill>
        <p:spPr>
          <a:xfrm>
            <a:off x="1236372" y="1893194"/>
            <a:ext cx="4896414" cy="3964950"/>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title"/>
          </p:nvPr>
        </p:nvSpPr>
        <p:spPr>
          <a:xfrm>
            <a:off x="1097280" y="286605"/>
            <a:ext cx="7295158"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dirty="0">
                <a:solidFill>
                  <a:srgbClr val="404040"/>
                </a:solidFill>
              </a:rPr>
              <a:t>Digital Module 8/Step 8: C3 Roles and Lesson Plans</a:t>
            </a:r>
            <a:endParaRPr dirty="0">
              <a:solidFill>
                <a:srgbClr val="404040"/>
              </a:solidFill>
            </a:endParaRPr>
          </a:p>
        </p:txBody>
      </p:sp>
      <p:sp>
        <p:nvSpPr>
          <p:cNvPr id="151" name="Google Shape;151;p7"/>
          <p:cNvSpPr txBox="1">
            <a:spLocks noGrp="1"/>
          </p:cNvSpPr>
          <p:nvPr>
            <p:ph type="body" idx="1"/>
          </p:nvPr>
        </p:nvSpPr>
        <p:spPr>
          <a:prstGeom prst="rect">
            <a:avLst/>
          </a:prstGeom>
          <a:noFill/>
          <a:ln>
            <a:noFill/>
          </a:ln>
        </p:spPr>
        <p:txBody>
          <a:bodyPr spcFirstLastPara="1" wrap="square" lIns="0" tIns="45700" rIns="0" bIns="45700" anchor="t" anchorCtr="0">
            <a:noAutofit/>
          </a:bodyPr>
          <a:lstStyle/>
          <a:p>
            <a:pPr marL="514350" lvl="0" indent="-311150" algn="l" rtl="0">
              <a:lnSpc>
                <a:spcPct val="80000"/>
              </a:lnSpc>
              <a:spcBef>
                <a:spcPts val="0"/>
              </a:spcBef>
              <a:spcAft>
                <a:spcPts val="0"/>
              </a:spcAft>
              <a:buSzPts val="3200"/>
              <a:buFont typeface="Calibri"/>
              <a:buNone/>
            </a:pPr>
            <a:endParaRPr sz="1800" dirty="0">
              <a:solidFill>
                <a:srgbClr val="404040"/>
              </a:solidFill>
              <a:latin typeface="Calibri"/>
              <a:ea typeface="Calibri"/>
              <a:cs typeface="Calibri"/>
              <a:sym typeface="Calibri"/>
            </a:endParaRPr>
          </a:p>
          <a:p>
            <a:pPr marL="571500" lvl="0" indent="-457200" algn="l" rtl="0">
              <a:lnSpc>
                <a:spcPct val="90000"/>
              </a:lnSpc>
              <a:spcBef>
                <a:spcPts val="1200"/>
              </a:spcBef>
              <a:spcAft>
                <a:spcPts val="0"/>
              </a:spcAft>
              <a:buSzPts val="3200"/>
              <a:buFont typeface="Calibri"/>
              <a:buAutoNum type="alphaLcPeriod"/>
            </a:pPr>
            <a:r>
              <a:rPr lang="en-US" sz="1800" dirty="0">
                <a:solidFill>
                  <a:srgbClr val="404040"/>
                </a:solidFill>
                <a:highlight>
                  <a:srgbClr val="FFFF00"/>
                </a:highlight>
              </a:rPr>
              <a:t>Confirm meeting times and the C3 Team's agenda </a:t>
            </a:r>
            <a:endParaRPr sz="1800" dirty="0">
              <a:solidFill>
                <a:srgbClr val="404040"/>
              </a:solidFill>
              <a:highlight>
                <a:srgbClr val="FFFF00"/>
              </a:highlight>
            </a:endParaRP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Develop an ICS Skills at a Glance Template</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Revisiting the difference between the role of Co-teaching and Co-Plan to Co-Serve to Co-Learn Teams (C3 Teams).</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The PLC and how it can create inequities and equities.</a:t>
            </a:r>
          </a:p>
          <a:p>
            <a:pPr marL="571500" indent="-457200">
              <a:spcBef>
                <a:spcPts val="1400"/>
              </a:spcBef>
              <a:buSzPts val="3200"/>
              <a:buFont typeface="Calibri"/>
              <a:buAutoNum type="alphaLcPeriod"/>
            </a:pPr>
            <a:r>
              <a:rPr lang="en-US" sz="1800" dirty="0">
                <a:solidFill>
                  <a:srgbClr val="404040"/>
                </a:solidFill>
              </a:rPr>
              <a:t>The role of C3 Teams in Multi-Level Systems of Support (MLSS) through Response to Intervention (RtI). </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The role of special education teachers and specially designed instruction (SDI).</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The Evolution of Roles of Itinerant Staff (ELL, Speech and Language, etc.).</a:t>
            </a:r>
          </a:p>
          <a:p>
            <a:pPr marL="571500" indent="-457200">
              <a:spcBef>
                <a:spcPts val="1400"/>
              </a:spcBef>
              <a:buSzPts val="3200"/>
              <a:buFont typeface="Calibri"/>
              <a:buAutoNum type="alphaLcPeriod"/>
            </a:pPr>
            <a:r>
              <a:rPr lang="en-US" sz="1800" dirty="0">
                <a:solidFill>
                  <a:srgbClr val="404040"/>
                </a:solidFill>
              </a:rPr>
              <a:t>Our C3 Lesson Plan Template </a:t>
            </a:r>
          </a:p>
          <a:p>
            <a:pPr marL="571500" lvl="0" indent="-457200" algn="l" rtl="0">
              <a:lnSpc>
                <a:spcPct val="90000"/>
              </a:lnSpc>
              <a:spcBef>
                <a:spcPts val="1400"/>
              </a:spcBef>
              <a:spcAft>
                <a:spcPts val="0"/>
              </a:spcAft>
              <a:buSzPts val="3200"/>
              <a:buFont typeface="Calibri"/>
              <a:buAutoNum type="alphaLcPeriod"/>
            </a:pPr>
            <a:endParaRPr lang="en-US" sz="1800" dirty="0"/>
          </a:p>
          <a:p>
            <a:pPr marL="571500" lvl="0" indent="-457200" algn="l" rtl="0">
              <a:lnSpc>
                <a:spcPct val="90000"/>
              </a:lnSpc>
              <a:spcBef>
                <a:spcPts val="1400"/>
              </a:spcBef>
              <a:spcAft>
                <a:spcPts val="0"/>
              </a:spcAft>
              <a:buSzPts val="3200"/>
              <a:buFont typeface="Calibri"/>
              <a:buAutoNum type="alphaLcPeriod"/>
            </a:pPr>
            <a:endParaRPr sz="1800" dirty="0"/>
          </a:p>
          <a:p>
            <a:pPr marL="91440" lvl="0" indent="0" algn="l" rtl="0">
              <a:lnSpc>
                <a:spcPct val="80000"/>
              </a:lnSpc>
              <a:spcBef>
                <a:spcPts val="1600"/>
              </a:spcBef>
              <a:spcAft>
                <a:spcPts val="0"/>
              </a:spcAft>
              <a:buSzPts val="2000"/>
              <a:buNone/>
            </a:pPr>
            <a:endParaRPr dirty="0"/>
          </a:p>
        </p:txBody>
      </p:sp>
    </p:spTree>
    <p:extLst>
      <p:ext uri="{BB962C8B-B14F-4D97-AF65-F5344CB8AC3E}">
        <p14:creationId xmlns:p14="http://schemas.microsoft.com/office/powerpoint/2010/main" val="9891862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1"/>
          <p:cNvSpPr txBox="1">
            <a:spLocks noGrp="1"/>
          </p:cNvSpPr>
          <p:nvPr>
            <p:ph type="title"/>
          </p:nvPr>
        </p:nvSpPr>
        <p:spPr>
          <a:xfrm>
            <a:off x="1097280" y="286605"/>
            <a:ext cx="732021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DF6D31"/>
              </a:buClr>
              <a:buSzPts val="4800"/>
              <a:buFont typeface="Calibri"/>
              <a:buNone/>
            </a:pPr>
            <a:r>
              <a:rPr lang="en-US" dirty="0">
                <a:solidFill>
                  <a:srgbClr val="404040"/>
                </a:solidFill>
              </a:rPr>
              <a:t>a. Confirm Meeting Times</a:t>
            </a:r>
            <a:endParaRPr dirty="0">
              <a:solidFill>
                <a:srgbClr val="404040"/>
              </a:solidFill>
            </a:endParaRPr>
          </a:p>
        </p:txBody>
      </p:sp>
      <p:sp>
        <p:nvSpPr>
          <p:cNvPr id="178" name="Google Shape;178;p11"/>
          <p:cNvSpPr txBox="1">
            <a:spLocks noGrp="1"/>
          </p:cNvSpPr>
          <p:nvPr>
            <p:ph type="body" idx="1"/>
          </p:nvPr>
        </p:nvSpPr>
        <p:spPr>
          <a:prstGeom prst="rect">
            <a:avLst/>
          </a:prstGeom>
          <a:noFill/>
          <a:ln>
            <a:noFill/>
          </a:ln>
        </p:spPr>
        <p:txBody>
          <a:bodyPr spcFirstLastPara="1" wrap="square" lIns="0" tIns="45700" rIns="0" bIns="45700" anchor="t" anchorCtr="0">
            <a:noAutofit/>
          </a:bodyPr>
          <a:lstStyle/>
          <a:p>
            <a:pPr marL="258318" indent="-514350">
              <a:spcBef>
                <a:spcPts val="0"/>
              </a:spcBef>
              <a:buSzPts val="3200"/>
              <a:buAutoNum type="arabicPeriod"/>
            </a:pPr>
            <a:r>
              <a:rPr lang="en-US" sz="3400" dirty="0">
                <a:solidFill>
                  <a:srgbClr val="404040"/>
                </a:solidFill>
                <a:latin typeface="Calibri"/>
                <a:ea typeface="Calibri"/>
                <a:cs typeface="Calibri"/>
                <a:sym typeface="Calibri"/>
              </a:rPr>
              <a:t>Scheduling C3 Meeting Times is the Highest Priority </a:t>
            </a:r>
          </a:p>
          <a:p>
            <a:pPr marL="201168" lvl="1" indent="0" algn="l" rtl="0">
              <a:lnSpc>
                <a:spcPct val="90000"/>
              </a:lnSpc>
              <a:spcBef>
                <a:spcPts val="0"/>
              </a:spcBef>
              <a:spcAft>
                <a:spcPts val="0"/>
              </a:spcAft>
              <a:buSzPts val="3200"/>
              <a:buNone/>
            </a:pPr>
            <a:endParaRPr lang="en-US" sz="3200" dirty="0">
              <a:solidFill>
                <a:srgbClr val="404040"/>
              </a:solidFill>
              <a:latin typeface="Calibri"/>
              <a:ea typeface="Calibri"/>
              <a:cs typeface="Calibri"/>
              <a:sym typeface="Calibri"/>
            </a:endParaRPr>
          </a:p>
          <a:p>
            <a:pPr lvl="1" indent="-457200">
              <a:spcBef>
                <a:spcPts val="0"/>
              </a:spcBef>
              <a:buSzPts val="3200"/>
              <a:buFont typeface="Courier New" panose="02070309020205020404" pitchFamily="49" charset="0"/>
              <a:buChar char="o"/>
            </a:pPr>
            <a:r>
              <a:rPr lang="en-US" sz="3200" dirty="0">
                <a:solidFill>
                  <a:srgbClr val="404040"/>
                </a:solidFill>
                <a:latin typeface="Calibri"/>
                <a:ea typeface="Calibri"/>
                <a:cs typeface="Calibri"/>
                <a:sym typeface="Calibri"/>
              </a:rPr>
              <a:t>Determine at least 2 times per week </a:t>
            </a:r>
          </a:p>
          <a:p>
            <a:pPr marL="201168" lvl="1" indent="0">
              <a:spcBef>
                <a:spcPts val="0"/>
              </a:spcBef>
              <a:buSzPts val="3200"/>
              <a:buNone/>
            </a:pPr>
            <a:endParaRPr dirty="0">
              <a:solidFill>
                <a:srgbClr val="404040"/>
              </a:solidFill>
            </a:endParaRPr>
          </a:p>
          <a:p>
            <a:pPr marL="514350" lvl="0" indent="-514350" algn="l" rtl="0">
              <a:lnSpc>
                <a:spcPct val="90000"/>
              </a:lnSpc>
              <a:spcBef>
                <a:spcPts val="1600"/>
              </a:spcBef>
              <a:spcAft>
                <a:spcPts val="0"/>
              </a:spcAft>
              <a:buSzPts val="3400"/>
              <a:buAutoNum type="arabicPeriod" startAt="2"/>
            </a:pPr>
            <a:r>
              <a:rPr lang="en-US" sz="3400" dirty="0">
                <a:solidFill>
                  <a:srgbClr val="404040"/>
                </a:solidFill>
                <a:latin typeface="Calibri"/>
                <a:ea typeface="Calibri"/>
                <a:cs typeface="Calibri"/>
                <a:sym typeface="Calibri"/>
              </a:rPr>
              <a:t>Lesson plans are written for at least: </a:t>
            </a:r>
          </a:p>
          <a:p>
            <a:pPr lvl="1" indent="-457200">
              <a:spcBef>
                <a:spcPts val="1400"/>
              </a:spcBef>
              <a:buSzPts val="3400"/>
              <a:buFont typeface="Courier New" panose="02070309020205020404" pitchFamily="49" charset="0"/>
              <a:buChar char="o"/>
            </a:pPr>
            <a:r>
              <a:rPr lang="en-US" sz="3200" dirty="0">
                <a:solidFill>
                  <a:srgbClr val="404040"/>
                </a:solidFill>
                <a:latin typeface="Calibri"/>
                <a:ea typeface="Calibri"/>
                <a:cs typeface="Calibri"/>
                <a:sym typeface="Calibri"/>
              </a:rPr>
              <a:t>one week at the elementary level</a:t>
            </a:r>
            <a:endParaRPr dirty="0">
              <a:solidFill>
                <a:srgbClr val="404040"/>
              </a:solidFill>
            </a:endParaRPr>
          </a:p>
          <a:p>
            <a:pPr lvl="1" indent="-457200">
              <a:spcBef>
                <a:spcPts val="1400"/>
              </a:spcBef>
              <a:buSzPts val="3400"/>
              <a:buFont typeface="Courier New" panose="02070309020205020404" pitchFamily="49" charset="0"/>
              <a:buChar char="o"/>
            </a:pPr>
            <a:r>
              <a:rPr lang="en-US" sz="3200" dirty="0">
                <a:solidFill>
                  <a:srgbClr val="404040"/>
                </a:solidFill>
                <a:latin typeface="Calibri"/>
                <a:ea typeface="Calibri"/>
                <a:cs typeface="Calibri"/>
                <a:sym typeface="Calibri"/>
              </a:rPr>
              <a:t>1.5 weeks at the middle level and </a:t>
            </a:r>
            <a:endParaRPr dirty="0">
              <a:solidFill>
                <a:srgbClr val="404040"/>
              </a:solidFill>
            </a:endParaRPr>
          </a:p>
          <a:p>
            <a:pPr lvl="1" indent="-457200">
              <a:spcBef>
                <a:spcPts val="1400"/>
              </a:spcBef>
              <a:buSzPts val="3400"/>
              <a:buFont typeface="Courier New" panose="02070309020205020404" pitchFamily="49" charset="0"/>
              <a:buChar char="o"/>
            </a:pPr>
            <a:r>
              <a:rPr lang="en-US" sz="3200" dirty="0">
                <a:solidFill>
                  <a:srgbClr val="404040"/>
                </a:solidFill>
                <a:latin typeface="Calibri"/>
                <a:ea typeface="Calibri"/>
                <a:cs typeface="Calibri"/>
                <a:sym typeface="Calibri"/>
              </a:rPr>
              <a:t>two weeks at the secondary level</a:t>
            </a:r>
            <a:endParaRPr dirty="0">
              <a:solidFill>
                <a:srgbClr val="404040"/>
              </a:solidFill>
            </a:endParaRPr>
          </a:p>
          <a:p>
            <a:pPr marL="91440" lvl="0" indent="0" algn="l" rtl="0">
              <a:lnSpc>
                <a:spcPct val="90000"/>
              </a:lnSpc>
              <a:spcBef>
                <a:spcPts val="1400"/>
              </a:spcBef>
              <a:spcAft>
                <a:spcPts val="0"/>
              </a:spcAft>
              <a:buSzPts val="2000"/>
              <a:buNone/>
            </a:pPr>
            <a:endParaRPr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0"/>
          <p:cNvSpPr txBox="1">
            <a:spLocks noGrp="1"/>
          </p:cNvSpPr>
          <p:nvPr>
            <p:ph type="title"/>
          </p:nvPr>
        </p:nvSpPr>
        <p:spPr>
          <a:xfrm>
            <a:off x="1097280" y="286605"/>
            <a:ext cx="7395367"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4800"/>
              <a:buFont typeface="Calibri"/>
              <a:buNone/>
            </a:pPr>
            <a:r>
              <a:rPr lang="en-US" dirty="0">
                <a:solidFill>
                  <a:srgbClr val="404040"/>
                </a:solidFill>
                <a:latin typeface="Calibri" panose="020F0502020204030204" pitchFamily="34" charset="0"/>
                <a:cs typeface="Calibri" panose="020F0502020204030204" pitchFamily="34" charset="0"/>
              </a:rPr>
              <a:t>Clarifying Consistent </a:t>
            </a:r>
            <a:br>
              <a:rPr lang="en-US" dirty="0">
                <a:solidFill>
                  <a:srgbClr val="404040"/>
                </a:solidFill>
                <a:latin typeface="Calibri" panose="020F0502020204030204" pitchFamily="34" charset="0"/>
                <a:cs typeface="Calibri" panose="020F0502020204030204" pitchFamily="34" charset="0"/>
              </a:rPr>
            </a:br>
            <a:r>
              <a:rPr lang="en-US" dirty="0">
                <a:solidFill>
                  <a:srgbClr val="404040"/>
                </a:solidFill>
                <a:latin typeface="Calibri" panose="020F0502020204030204" pitchFamily="34" charset="0"/>
                <a:cs typeface="Calibri" panose="020F0502020204030204" pitchFamily="34" charset="0"/>
              </a:rPr>
              <a:t>Meeting Times</a:t>
            </a:r>
            <a:endParaRPr dirty="0">
              <a:solidFill>
                <a:srgbClr val="404040"/>
              </a:solidFill>
              <a:latin typeface="Calibri" panose="020F0502020204030204" pitchFamily="34" charset="0"/>
              <a:cs typeface="Calibri" panose="020F0502020204030204" pitchFamily="34" charset="0"/>
            </a:endParaRPr>
          </a:p>
        </p:txBody>
      </p:sp>
      <p:sp>
        <p:nvSpPr>
          <p:cNvPr id="171" name="Google Shape;171;p10"/>
          <p:cNvSpPr txBox="1">
            <a:spLocks noGrp="1"/>
          </p:cNvSpPr>
          <p:nvPr>
            <p:ph type="body" idx="1"/>
          </p:nvPr>
        </p:nvSpPr>
        <p:spPr>
          <a:prstGeom prst="rect">
            <a:avLst/>
          </a:prstGeom>
          <a:noFill/>
          <a:ln>
            <a:noFill/>
          </a:ln>
        </p:spPr>
        <p:txBody>
          <a:bodyPr spcFirstLastPara="1" wrap="square" lIns="0" tIns="45700" rIns="0" bIns="45700" anchor="t" anchorCtr="0">
            <a:normAutofit/>
          </a:bodyPr>
          <a:lstStyle/>
          <a:p>
            <a:pPr marL="292608" lvl="1" indent="0" algn="l" rtl="0">
              <a:lnSpc>
                <a:spcPct val="90000"/>
              </a:lnSpc>
              <a:spcBef>
                <a:spcPts val="0"/>
              </a:spcBef>
              <a:spcAft>
                <a:spcPts val="0"/>
              </a:spcAft>
              <a:buClr>
                <a:srgbClr val="C00000"/>
              </a:buClr>
              <a:buSzPts val="2800"/>
              <a:buNone/>
            </a:pPr>
            <a:endParaRPr sz="2800" dirty="0">
              <a:solidFill>
                <a:schemeClr val="dk1"/>
              </a:solidFill>
            </a:endParaRPr>
          </a:p>
          <a:p>
            <a:pPr marL="749808" lvl="1" indent="-266700" algn="l" rtl="0">
              <a:lnSpc>
                <a:spcPct val="90000"/>
              </a:lnSpc>
              <a:spcBef>
                <a:spcPts val="600"/>
              </a:spcBef>
              <a:spcAft>
                <a:spcPts val="0"/>
              </a:spcAft>
              <a:buClr>
                <a:srgbClr val="C00000"/>
              </a:buClr>
              <a:buSzPts val="3000"/>
              <a:buFont typeface="Arial"/>
              <a:buNone/>
            </a:pPr>
            <a:endParaRPr sz="3000" dirty="0">
              <a:solidFill>
                <a:schemeClr val="dk1"/>
              </a:solidFill>
            </a:endParaRPr>
          </a:p>
          <a:p>
            <a:pPr marL="749808" lvl="1" indent="-266700" algn="l" rtl="0">
              <a:lnSpc>
                <a:spcPct val="90000"/>
              </a:lnSpc>
              <a:spcBef>
                <a:spcPts val="600"/>
              </a:spcBef>
              <a:spcAft>
                <a:spcPts val="0"/>
              </a:spcAft>
              <a:buClr>
                <a:srgbClr val="C00000"/>
              </a:buClr>
              <a:buSzPts val="3000"/>
              <a:buNone/>
            </a:pPr>
            <a:endParaRPr sz="3000" dirty="0">
              <a:solidFill>
                <a:schemeClr val="dk1"/>
              </a:solidFill>
            </a:endParaRPr>
          </a:p>
          <a:p>
            <a:pPr marL="749808" lvl="1" indent="-266700" algn="l" rtl="0">
              <a:lnSpc>
                <a:spcPct val="90000"/>
              </a:lnSpc>
              <a:spcBef>
                <a:spcPts val="600"/>
              </a:spcBef>
              <a:spcAft>
                <a:spcPts val="0"/>
              </a:spcAft>
              <a:buClr>
                <a:srgbClr val="C00000"/>
              </a:buClr>
              <a:buSzPts val="3000"/>
              <a:buNone/>
            </a:pPr>
            <a:endParaRPr sz="3000" dirty="0">
              <a:solidFill>
                <a:schemeClr val="dk1"/>
              </a:solidFill>
            </a:endParaRPr>
          </a:p>
          <a:p>
            <a:pPr marL="91440" lvl="0" indent="0" algn="l" rtl="0">
              <a:lnSpc>
                <a:spcPct val="90000"/>
              </a:lnSpc>
              <a:spcBef>
                <a:spcPts val="1600"/>
              </a:spcBef>
              <a:spcAft>
                <a:spcPts val="0"/>
              </a:spcAft>
              <a:buSzPts val="2000"/>
              <a:buNone/>
            </a:pPr>
            <a:endParaRPr dirty="0"/>
          </a:p>
        </p:txBody>
      </p:sp>
      <p:pic>
        <p:nvPicPr>
          <p:cNvPr id="172" name="Google Shape;172;p10"/>
          <p:cNvPicPr preferRelativeResize="0"/>
          <p:nvPr/>
        </p:nvPicPr>
        <p:blipFill rotWithShape="1">
          <a:blip r:embed="rId3">
            <a:alphaModFix/>
          </a:blip>
          <a:srcRect l="1575" r="3528"/>
          <a:stretch/>
        </p:blipFill>
        <p:spPr>
          <a:xfrm>
            <a:off x="1220151" y="1845734"/>
            <a:ext cx="9812655" cy="450426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3281FC-6F9B-934A-8578-B6F18AAEE769}"/>
              </a:ext>
            </a:extLst>
          </p:cNvPr>
          <p:cNvPicPr>
            <a:picLocks noChangeAspect="1"/>
          </p:cNvPicPr>
          <p:nvPr/>
        </p:nvPicPr>
        <p:blipFill rotWithShape="1">
          <a:blip r:embed="rId2"/>
          <a:srcRect l="10671" t="12468" r="11932" b="2166"/>
          <a:stretch/>
        </p:blipFill>
        <p:spPr>
          <a:xfrm>
            <a:off x="271463" y="895433"/>
            <a:ext cx="8153784" cy="4776705"/>
          </a:xfrm>
          <a:prstGeom prst="rect">
            <a:avLst/>
          </a:prstGeom>
        </p:spPr>
      </p:pic>
    </p:spTree>
    <p:extLst>
      <p:ext uri="{BB962C8B-B14F-4D97-AF65-F5344CB8AC3E}">
        <p14:creationId xmlns:p14="http://schemas.microsoft.com/office/powerpoint/2010/main" val="192013455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F1DFACF2-9447-5248-A5CB-6E4DBBB57926}"/>
              </a:ext>
            </a:extLst>
          </p:cNvPr>
          <p:cNvPicPr>
            <a:picLocks noChangeAspect="1"/>
          </p:cNvPicPr>
          <p:nvPr/>
        </p:nvPicPr>
        <p:blipFill rotWithShape="1">
          <a:blip r:embed="rId2"/>
          <a:srcRect l="1805" t="-871" r="5416" b="-1"/>
          <a:stretch/>
        </p:blipFill>
        <p:spPr>
          <a:xfrm>
            <a:off x="918755" y="328613"/>
            <a:ext cx="10354489" cy="5893549"/>
          </a:xfrm>
          <a:prstGeom prst="rect">
            <a:avLst/>
          </a:prstGeom>
        </p:spPr>
      </p:pic>
    </p:spTree>
    <p:extLst>
      <p:ext uri="{BB962C8B-B14F-4D97-AF65-F5344CB8AC3E}">
        <p14:creationId xmlns:p14="http://schemas.microsoft.com/office/powerpoint/2010/main" val="277875797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2"/>
          <p:cNvSpPr txBox="1">
            <a:spLocks noGrp="1"/>
          </p:cNvSpPr>
          <p:nvPr>
            <p:ph type="title"/>
          </p:nvPr>
        </p:nvSpPr>
        <p:spPr>
          <a:xfrm>
            <a:off x="1097280" y="286605"/>
            <a:ext cx="747522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C00000"/>
              </a:buClr>
              <a:buSzPts val="4800"/>
              <a:buFont typeface="Calibri"/>
              <a:buNone/>
            </a:pPr>
            <a:r>
              <a:rPr lang="en-US" dirty="0">
                <a:solidFill>
                  <a:srgbClr val="404040"/>
                </a:solidFill>
              </a:rPr>
              <a:t>Meeting Time Agenda</a:t>
            </a:r>
            <a:endParaRPr dirty="0">
              <a:solidFill>
                <a:srgbClr val="404040"/>
              </a:solidFill>
            </a:endParaRPr>
          </a:p>
        </p:txBody>
      </p:sp>
      <p:sp>
        <p:nvSpPr>
          <p:cNvPr id="184" name="Google Shape;184;p12"/>
          <p:cNvSpPr txBox="1">
            <a:spLocks noGrp="1"/>
          </p:cNvSpPr>
          <p:nvPr>
            <p:ph type="body" idx="1"/>
          </p:nvPr>
        </p:nvSpPr>
        <p:spPr>
          <a:xfrm>
            <a:off x="1097280" y="1934729"/>
            <a:ext cx="10885455" cy="4237471"/>
          </a:xfrm>
          <a:prstGeom prst="rect">
            <a:avLst/>
          </a:prstGeom>
          <a:noFill/>
          <a:ln>
            <a:noFill/>
          </a:ln>
        </p:spPr>
        <p:txBody>
          <a:bodyPr spcFirstLastPara="1" wrap="square" lIns="0" tIns="45700" rIns="0" bIns="45700" anchor="t" anchorCtr="0">
            <a:noAutofit/>
          </a:bodyPr>
          <a:lstStyle/>
          <a:p>
            <a:pPr marL="0" lvl="0" indent="0" algn="l" rtl="0">
              <a:lnSpc>
                <a:spcPct val="70000"/>
              </a:lnSpc>
              <a:spcBef>
                <a:spcPts val="0"/>
              </a:spcBef>
              <a:spcAft>
                <a:spcPts val="0"/>
              </a:spcAft>
              <a:buSzPts val="2720"/>
              <a:buNone/>
            </a:pPr>
            <a:r>
              <a:rPr lang="en-US" sz="2720" dirty="0">
                <a:solidFill>
                  <a:srgbClr val="404040"/>
                </a:solidFill>
                <a:latin typeface="Calibri"/>
                <a:ea typeface="Calibri"/>
                <a:cs typeface="Calibri"/>
                <a:sym typeface="Calibri"/>
              </a:rPr>
              <a:t>3 lessons ahead</a:t>
            </a:r>
            <a:endParaRPr dirty="0">
              <a:solidFill>
                <a:srgbClr val="404040"/>
              </a:solidFill>
            </a:endParaRPr>
          </a:p>
          <a:p>
            <a:pPr marL="342900" lvl="0" algn="l" rtl="0">
              <a:lnSpc>
                <a:spcPct val="70000"/>
              </a:lnSpc>
              <a:spcBef>
                <a:spcPts val="0"/>
              </a:spcBef>
              <a:spcAft>
                <a:spcPts val="0"/>
              </a:spcAft>
              <a:buSzPts val="2720"/>
              <a:buFont typeface="Courier New" panose="02070309020205020404" pitchFamily="49" charset="0"/>
              <a:buChar char="o"/>
            </a:pPr>
            <a:endParaRPr dirty="0">
              <a:solidFill>
                <a:srgbClr val="404040"/>
              </a:solidFill>
            </a:endParaRPr>
          </a:p>
          <a:p>
            <a:pPr lvl="1" indent="-457200">
              <a:lnSpc>
                <a:spcPct val="70000"/>
              </a:lnSpc>
              <a:spcBef>
                <a:spcPts val="1400"/>
              </a:spcBef>
              <a:buSzPts val="2720"/>
              <a:buFont typeface="Courier New" panose="02070309020205020404" pitchFamily="49" charset="0"/>
              <a:buChar char="o"/>
            </a:pPr>
            <a:r>
              <a:rPr lang="en-US" sz="2520" dirty="0">
                <a:solidFill>
                  <a:srgbClr val="404040"/>
                </a:solidFill>
                <a:latin typeface="Calibri"/>
                <a:ea typeface="Calibri"/>
                <a:cs typeface="Calibri"/>
                <a:sym typeface="Calibri"/>
              </a:rPr>
              <a:t>10 minutes review implementation of previous lesson (s) – apply any </a:t>
            </a:r>
            <a:endParaRPr dirty="0">
              <a:solidFill>
                <a:srgbClr val="404040"/>
              </a:solidFill>
            </a:endParaRPr>
          </a:p>
          <a:p>
            <a:pPr lvl="1" indent="-457200">
              <a:lnSpc>
                <a:spcPct val="70000"/>
              </a:lnSpc>
              <a:spcBef>
                <a:spcPts val="1400"/>
              </a:spcBef>
              <a:buSzPts val="2720"/>
              <a:buFont typeface="Courier New" panose="02070309020205020404" pitchFamily="49" charset="0"/>
              <a:buChar char="o"/>
            </a:pPr>
            <a:r>
              <a:rPr lang="en-US" sz="2520" dirty="0">
                <a:solidFill>
                  <a:srgbClr val="404040"/>
                </a:solidFill>
                <a:latin typeface="Calibri"/>
                <a:ea typeface="Calibri"/>
                <a:cs typeface="Calibri"/>
                <a:sym typeface="Calibri"/>
              </a:rPr>
              <a:t>changes on saved document</a:t>
            </a:r>
            <a:endParaRPr dirty="0">
              <a:solidFill>
                <a:srgbClr val="404040"/>
              </a:solidFill>
            </a:endParaRPr>
          </a:p>
          <a:p>
            <a:pPr lvl="1" indent="-457200">
              <a:lnSpc>
                <a:spcPct val="70000"/>
              </a:lnSpc>
              <a:spcBef>
                <a:spcPts val="1400"/>
              </a:spcBef>
              <a:buSzPts val="2720"/>
              <a:buFont typeface="Courier New" panose="02070309020205020404" pitchFamily="49" charset="0"/>
              <a:buChar char="o"/>
            </a:pPr>
            <a:r>
              <a:rPr lang="en-US" sz="2520" dirty="0">
                <a:solidFill>
                  <a:srgbClr val="404040"/>
                </a:solidFill>
                <a:latin typeface="Calibri"/>
                <a:ea typeface="Calibri"/>
                <a:cs typeface="Calibri"/>
                <a:sym typeface="Calibri"/>
              </a:rPr>
              <a:t>10 minutes review current lesson to be implemented</a:t>
            </a:r>
            <a:endParaRPr dirty="0">
              <a:solidFill>
                <a:srgbClr val="404040"/>
              </a:solidFill>
            </a:endParaRPr>
          </a:p>
          <a:p>
            <a:pPr lvl="1" indent="-457200">
              <a:lnSpc>
                <a:spcPct val="70000"/>
              </a:lnSpc>
              <a:spcBef>
                <a:spcPts val="1400"/>
              </a:spcBef>
              <a:buSzPts val="2720"/>
              <a:buFont typeface="Courier New" panose="02070309020205020404" pitchFamily="49" charset="0"/>
              <a:buChar char="o"/>
            </a:pPr>
            <a:r>
              <a:rPr lang="en-US" sz="2520" dirty="0">
                <a:solidFill>
                  <a:srgbClr val="404040"/>
                </a:solidFill>
                <a:latin typeface="Calibri"/>
                <a:ea typeface="Calibri"/>
                <a:cs typeface="Calibri"/>
                <a:sym typeface="Calibri"/>
              </a:rPr>
              <a:t>25 minutes complete next co-developed lesson plan</a:t>
            </a:r>
            <a:endParaRPr dirty="0">
              <a:solidFill>
                <a:srgbClr val="404040"/>
              </a:solidFill>
            </a:endParaRPr>
          </a:p>
          <a:p>
            <a:pPr lvl="1" indent="-457200">
              <a:lnSpc>
                <a:spcPct val="70000"/>
              </a:lnSpc>
              <a:spcBef>
                <a:spcPts val="1400"/>
              </a:spcBef>
              <a:buSzPts val="2720"/>
              <a:buFont typeface="Courier New" panose="02070309020205020404" pitchFamily="49" charset="0"/>
              <a:buChar char="o"/>
            </a:pPr>
            <a:r>
              <a:rPr lang="en-US" sz="2520" b="1" i="1" dirty="0">
                <a:solidFill>
                  <a:srgbClr val="404040"/>
                </a:solidFill>
                <a:latin typeface="Calibri"/>
                <a:ea typeface="Calibri"/>
                <a:cs typeface="Calibri"/>
                <a:sym typeface="Calibri"/>
              </a:rPr>
              <a:t>Signatures of team members are essential</a:t>
            </a:r>
            <a:endParaRPr sz="2520" dirty="0">
              <a:solidFill>
                <a:srgbClr val="404040"/>
              </a:solidFill>
              <a:latin typeface="Calibri"/>
              <a:ea typeface="Calibri"/>
              <a:cs typeface="Calibri"/>
              <a:sym typeface="Calibri"/>
            </a:endParaRPr>
          </a:p>
          <a:p>
            <a:pPr lvl="1" indent="-457200">
              <a:lnSpc>
                <a:spcPct val="70000"/>
              </a:lnSpc>
              <a:spcBef>
                <a:spcPts val="1400"/>
              </a:spcBef>
              <a:buSzPts val="2720"/>
              <a:buFont typeface="Courier New" panose="02070309020205020404" pitchFamily="49" charset="0"/>
              <a:buChar char="o"/>
            </a:pPr>
            <a:r>
              <a:rPr lang="en-US" sz="2520" dirty="0">
                <a:solidFill>
                  <a:srgbClr val="404040"/>
                </a:solidFill>
                <a:latin typeface="Calibri"/>
                <a:ea typeface="Calibri"/>
                <a:cs typeface="Calibri"/>
                <a:sym typeface="Calibri"/>
              </a:rPr>
              <a:t>2 minutes save all lesson plans in folder</a:t>
            </a:r>
            <a:endParaRPr dirty="0">
              <a:solidFill>
                <a:srgbClr val="404040"/>
              </a:solidFill>
            </a:endParaRPr>
          </a:p>
          <a:p>
            <a:pPr lvl="1" indent="-457200">
              <a:lnSpc>
                <a:spcPct val="70000"/>
              </a:lnSpc>
              <a:spcBef>
                <a:spcPts val="1400"/>
              </a:spcBef>
              <a:buSzPts val="2720"/>
              <a:buFont typeface="Courier New" panose="02070309020205020404" pitchFamily="49" charset="0"/>
              <a:buChar char="o"/>
            </a:pPr>
            <a:r>
              <a:rPr lang="en-US" sz="2520" dirty="0">
                <a:solidFill>
                  <a:srgbClr val="404040"/>
                </a:solidFill>
                <a:latin typeface="Calibri"/>
                <a:ea typeface="Calibri"/>
                <a:cs typeface="Calibri"/>
                <a:sym typeface="Calibri"/>
              </a:rPr>
              <a:t>Then… other conversation</a:t>
            </a:r>
            <a:endParaRPr dirty="0">
              <a:solidFill>
                <a:srgbClr val="404040"/>
              </a:solidFill>
            </a:endParaRPr>
          </a:p>
          <a:p>
            <a:pPr marL="91440" lvl="0" indent="0" algn="l" rtl="0">
              <a:lnSpc>
                <a:spcPct val="70000"/>
              </a:lnSpc>
              <a:spcBef>
                <a:spcPts val="1400"/>
              </a:spcBef>
              <a:spcAft>
                <a:spcPts val="0"/>
              </a:spcAft>
              <a:buSzPts val="1700"/>
              <a:buNone/>
            </a:pPr>
            <a:endParaRPr sz="1700"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title"/>
          </p:nvPr>
        </p:nvSpPr>
        <p:spPr>
          <a:xfrm>
            <a:off x="1097280" y="286605"/>
            <a:ext cx="7295158"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dirty="0">
                <a:solidFill>
                  <a:srgbClr val="404040"/>
                </a:solidFill>
              </a:rPr>
              <a:t>Digital Module 8/Step 8: C3 Roles and Lesson Plans</a:t>
            </a:r>
            <a:endParaRPr dirty="0">
              <a:solidFill>
                <a:srgbClr val="404040"/>
              </a:solidFill>
            </a:endParaRPr>
          </a:p>
        </p:txBody>
      </p:sp>
      <p:sp>
        <p:nvSpPr>
          <p:cNvPr id="151" name="Google Shape;151;p7"/>
          <p:cNvSpPr txBox="1">
            <a:spLocks noGrp="1"/>
          </p:cNvSpPr>
          <p:nvPr>
            <p:ph type="body" idx="1"/>
          </p:nvPr>
        </p:nvSpPr>
        <p:spPr>
          <a:prstGeom prst="rect">
            <a:avLst/>
          </a:prstGeom>
          <a:noFill/>
          <a:ln>
            <a:noFill/>
          </a:ln>
        </p:spPr>
        <p:txBody>
          <a:bodyPr spcFirstLastPara="1" wrap="square" lIns="0" tIns="45700" rIns="0" bIns="45700" anchor="t" anchorCtr="0">
            <a:noAutofit/>
          </a:bodyPr>
          <a:lstStyle/>
          <a:p>
            <a:pPr marL="514350" lvl="0" indent="-311150" algn="l" rtl="0">
              <a:lnSpc>
                <a:spcPct val="80000"/>
              </a:lnSpc>
              <a:spcBef>
                <a:spcPts val="0"/>
              </a:spcBef>
              <a:spcAft>
                <a:spcPts val="0"/>
              </a:spcAft>
              <a:buSzPts val="3200"/>
              <a:buFont typeface="Calibri"/>
              <a:buNone/>
            </a:pPr>
            <a:endParaRPr sz="1800" dirty="0">
              <a:solidFill>
                <a:srgbClr val="404040"/>
              </a:solidFill>
              <a:latin typeface="Calibri"/>
              <a:ea typeface="Calibri"/>
              <a:cs typeface="Calibri"/>
              <a:sym typeface="Calibri"/>
            </a:endParaRPr>
          </a:p>
          <a:p>
            <a:pPr marL="571500" lvl="0" indent="-457200" algn="l" rtl="0">
              <a:lnSpc>
                <a:spcPct val="90000"/>
              </a:lnSpc>
              <a:spcBef>
                <a:spcPts val="1200"/>
              </a:spcBef>
              <a:spcAft>
                <a:spcPts val="0"/>
              </a:spcAft>
              <a:buSzPts val="3200"/>
              <a:buFont typeface="Calibri"/>
              <a:buAutoNum type="alphaLcPeriod"/>
            </a:pPr>
            <a:r>
              <a:rPr lang="en-US" sz="1800" dirty="0">
                <a:solidFill>
                  <a:srgbClr val="404040"/>
                </a:solidFill>
              </a:rPr>
              <a:t>Confirm meeting times and the C3 Team's agenda </a:t>
            </a:r>
            <a:endParaRPr sz="1800" dirty="0">
              <a:solidFill>
                <a:srgbClr val="404040"/>
              </a:solidFill>
            </a:endParaRP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highlight>
                  <a:srgbClr val="FFFF00"/>
                </a:highlight>
              </a:rPr>
              <a:t>Develop an ICS Skills at a Glance Template</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Revisiting the difference between the role of Co-teaching and Co-Plan to Co-Serve to Co-Learn Teams (C3 Teams).</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The PLC and how it can create inequities and equities.</a:t>
            </a:r>
          </a:p>
          <a:p>
            <a:pPr marL="571500" indent="-457200">
              <a:spcBef>
                <a:spcPts val="1400"/>
              </a:spcBef>
              <a:buSzPts val="3200"/>
              <a:buFont typeface="Calibri"/>
              <a:buAutoNum type="alphaLcPeriod"/>
            </a:pPr>
            <a:r>
              <a:rPr lang="en-US" sz="1800" dirty="0">
                <a:solidFill>
                  <a:srgbClr val="404040"/>
                </a:solidFill>
              </a:rPr>
              <a:t>The role of C3 Teams in Multi-Level Systems of Support (MLSS) through Response to Intervention (RtI). </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The role of special education teachers and specially designed instruction (SDI).</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The Evolution of Roles of Itinerant Staff (ELL, Speech and Language, etc.).</a:t>
            </a:r>
          </a:p>
          <a:p>
            <a:pPr marL="571500" indent="-457200">
              <a:spcBef>
                <a:spcPts val="1400"/>
              </a:spcBef>
              <a:buSzPts val="3200"/>
              <a:buFont typeface="Calibri"/>
              <a:buAutoNum type="alphaLcPeriod"/>
            </a:pPr>
            <a:r>
              <a:rPr lang="en-US" sz="1800" dirty="0">
                <a:solidFill>
                  <a:srgbClr val="404040"/>
                </a:solidFill>
              </a:rPr>
              <a:t>Our C3 Lesson Plan Template </a:t>
            </a:r>
          </a:p>
          <a:p>
            <a:pPr marL="571500" lvl="0" indent="-457200" algn="l" rtl="0">
              <a:lnSpc>
                <a:spcPct val="90000"/>
              </a:lnSpc>
              <a:spcBef>
                <a:spcPts val="1400"/>
              </a:spcBef>
              <a:spcAft>
                <a:spcPts val="0"/>
              </a:spcAft>
              <a:buSzPts val="3200"/>
              <a:buFont typeface="Calibri"/>
              <a:buAutoNum type="alphaLcPeriod"/>
            </a:pPr>
            <a:endParaRPr lang="en-US" sz="1800" dirty="0"/>
          </a:p>
          <a:p>
            <a:pPr marL="571500" lvl="0" indent="-457200" algn="l" rtl="0">
              <a:lnSpc>
                <a:spcPct val="90000"/>
              </a:lnSpc>
              <a:spcBef>
                <a:spcPts val="1400"/>
              </a:spcBef>
              <a:spcAft>
                <a:spcPts val="0"/>
              </a:spcAft>
              <a:buSzPts val="3200"/>
              <a:buFont typeface="Calibri"/>
              <a:buAutoNum type="alphaLcPeriod"/>
            </a:pPr>
            <a:endParaRPr sz="1800" dirty="0"/>
          </a:p>
          <a:p>
            <a:pPr marL="91440" lvl="0" indent="0" algn="l" rtl="0">
              <a:lnSpc>
                <a:spcPct val="80000"/>
              </a:lnSpc>
              <a:spcBef>
                <a:spcPts val="1600"/>
              </a:spcBef>
              <a:spcAft>
                <a:spcPts val="0"/>
              </a:spcAft>
              <a:buSzPts val="2000"/>
              <a:buNone/>
            </a:pPr>
            <a:endParaRPr dirty="0"/>
          </a:p>
        </p:txBody>
      </p:sp>
    </p:spTree>
    <p:extLst>
      <p:ext uri="{BB962C8B-B14F-4D97-AF65-F5344CB8AC3E}">
        <p14:creationId xmlns:p14="http://schemas.microsoft.com/office/powerpoint/2010/main" val="22734841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16" descr="A screenshot of a cell phone&#10;&#10;Description automatically generated"/>
          <p:cNvPicPr preferRelativeResize="0"/>
          <p:nvPr/>
        </p:nvPicPr>
        <p:blipFill rotWithShape="1">
          <a:blip r:embed="rId3">
            <a:alphaModFix/>
          </a:blip>
          <a:srcRect/>
          <a:stretch/>
        </p:blipFill>
        <p:spPr>
          <a:xfrm>
            <a:off x="146304" y="102933"/>
            <a:ext cx="8412480" cy="619558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5"/>
          <p:cNvSpPr txBox="1">
            <a:spLocks noGrp="1"/>
          </p:cNvSpPr>
          <p:nvPr>
            <p:ph type="title"/>
          </p:nvPr>
        </p:nvSpPr>
        <p:spPr>
          <a:xfrm>
            <a:off x="1097280" y="286605"/>
            <a:ext cx="725932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dirty="0">
                <a:solidFill>
                  <a:srgbClr val="404040"/>
                </a:solidFill>
              </a:rPr>
              <a:t>Why Use ICS </a:t>
            </a:r>
            <a:r>
              <a:rPr lang="en-US" i="1" dirty="0">
                <a:solidFill>
                  <a:srgbClr val="404040"/>
                </a:solidFill>
              </a:rPr>
              <a:t>Skills @ A Glance</a:t>
            </a:r>
            <a:endParaRPr dirty="0">
              <a:solidFill>
                <a:srgbClr val="404040"/>
              </a:solidFill>
            </a:endParaRPr>
          </a:p>
        </p:txBody>
      </p:sp>
      <p:sp>
        <p:nvSpPr>
          <p:cNvPr id="202" name="Google Shape;202;p15"/>
          <p:cNvSpPr txBox="1">
            <a:spLocks noGrp="1"/>
          </p:cNvSpPr>
          <p:nvPr>
            <p:ph type="body" idx="1"/>
          </p:nvPr>
        </p:nvSpPr>
        <p:spPr>
          <a:xfrm>
            <a:off x="1097279" y="1845734"/>
            <a:ext cx="10058401" cy="4023360"/>
          </a:xfrm>
          <a:prstGeom prst="rect">
            <a:avLst/>
          </a:prstGeom>
          <a:noFill/>
          <a:ln>
            <a:noFill/>
          </a:ln>
        </p:spPr>
        <p:txBody>
          <a:bodyPr spcFirstLastPara="1" wrap="square" lIns="0" tIns="45700" rIns="0" bIns="45700" anchor="t" anchorCtr="0">
            <a:noAutofit/>
          </a:bodyPr>
          <a:lstStyle/>
          <a:p>
            <a:pPr marL="91440" lvl="0" indent="0" algn="l" rtl="0">
              <a:lnSpc>
                <a:spcPct val="80000"/>
              </a:lnSpc>
              <a:spcBef>
                <a:spcPts val="0"/>
              </a:spcBef>
              <a:spcAft>
                <a:spcPts val="0"/>
              </a:spcAft>
              <a:buSzPts val="1850"/>
              <a:buNone/>
            </a:pPr>
            <a:endParaRPr sz="1850" dirty="0">
              <a:solidFill>
                <a:srgbClr val="404040"/>
              </a:solidFill>
            </a:endParaRPr>
          </a:p>
          <a:p>
            <a:pPr marL="337185" lvl="0" indent="-457200" algn="l" rtl="0">
              <a:lnSpc>
                <a:spcPct val="80000"/>
              </a:lnSpc>
              <a:spcBef>
                <a:spcPts val="1400"/>
              </a:spcBef>
              <a:spcAft>
                <a:spcPts val="0"/>
              </a:spcAft>
              <a:buSzPts val="3330"/>
              <a:buFont typeface="Courier New" panose="02070309020205020404" pitchFamily="49" charset="0"/>
              <a:buChar char="o"/>
            </a:pPr>
            <a:r>
              <a:rPr lang="en-US" sz="3330" dirty="0">
                <a:solidFill>
                  <a:srgbClr val="404040"/>
                </a:solidFill>
              </a:rPr>
              <a:t>Frequency of opportunity to practice skills </a:t>
            </a:r>
            <a:endParaRPr dirty="0">
              <a:solidFill>
                <a:srgbClr val="404040"/>
              </a:solidFill>
            </a:endParaRPr>
          </a:p>
          <a:p>
            <a:pPr marL="337185" lvl="0" indent="-457200" algn="l" rtl="0">
              <a:lnSpc>
                <a:spcPct val="80000"/>
              </a:lnSpc>
              <a:spcBef>
                <a:spcPts val="1400"/>
              </a:spcBef>
              <a:spcAft>
                <a:spcPts val="0"/>
              </a:spcAft>
              <a:buSzPts val="3330"/>
              <a:buFont typeface="Courier New" panose="02070309020205020404" pitchFamily="49" charset="0"/>
              <a:buChar char="o"/>
            </a:pPr>
            <a:r>
              <a:rPr lang="en-US" sz="3330" dirty="0">
                <a:solidFill>
                  <a:srgbClr val="404040"/>
                </a:solidFill>
              </a:rPr>
              <a:t>Consistency of instruction</a:t>
            </a:r>
            <a:endParaRPr dirty="0">
              <a:solidFill>
                <a:srgbClr val="404040"/>
              </a:solidFill>
            </a:endParaRPr>
          </a:p>
          <a:p>
            <a:pPr marL="337185" lvl="0" indent="-457200" algn="l" rtl="0">
              <a:lnSpc>
                <a:spcPct val="80000"/>
              </a:lnSpc>
              <a:spcBef>
                <a:spcPts val="1400"/>
              </a:spcBef>
              <a:spcAft>
                <a:spcPts val="0"/>
              </a:spcAft>
              <a:buSzPts val="3330"/>
              <a:buFont typeface="Courier New" panose="02070309020205020404" pitchFamily="49" charset="0"/>
              <a:buChar char="o"/>
            </a:pPr>
            <a:r>
              <a:rPr lang="en-US" sz="3330" dirty="0">
                <a:solidFill>
                  <a:srgbClr val="404040"/>
                </a:solidFill>
              </a:rPr>
              <a:t>Across co-plan to co-serve to co-learn teams</a:t>
            </a:r>
            <a:endParaRPr dirty="0">
              <a:solidFill>
                <a:srgbClr val="404040"/>
              </a:solidFill>
            </a:endParaRPr>
          </a:p>
          <a:p>
            <a:pPr marL="91440" lvl="0" indent="0" algn="l" rtl="0">
              <a:lnSpc>
                <a:spcPct val="80000"/>
              </a:lnSpc>
              <a:spcBef>
                <a:spcPts val="1400"/>
              </a:spcBef>
              <a:spcAft>
                <a:spcPts val="0"/>
              </a:spcAft>
              <a:buSzPts val="3330"/>
              <a:buFont typeface="Noto Sans Symbols"/>
              <a:buNone/>
            </a:pPr>
            <a:endParaRPr sz="3330" dirty="0">
              <a:solidFill>
                <a:srgbClr val="404040"/>
              </a:solidFill>
            </a:endParaRPr>
          </a:p>
          <a:p>
            <a:pPr marL="91440" lvl="0" indent="0" algn="l" rtl="0">
              <a:lnSpc>
                <a:spcPct val="80000"/>
              </a:lnSpc>
              <a:spcBef>
                <a:spcPts val="1400"/>
              </a:spcBef>
              <a:spcAft>
                <a:spcPts val="0"/>
              </a:spcAft>
              <a:buSzPts val="3330"/>
              <a:buFont typeface="Noto Sans Symbols"/>
              <a:buNone/>
            </a:pPr>
            <a:endParaRPr sz="3330" dirty="0">
              <a:solidFill>
                <a:srgbClr val="404040"/>
              </a:solidFill>
            </a:endParaRPr>
          </a:p>
          <a:p>
            <a:pPr marL="0" lvl="0" indent="0" algn="l" rtl="0">
              <a:lnSpc>
                <a:spcPct val="80000"/>
              </a:lnSpc>
              <a:spcBef>
                <a:spcPts val="1400"/>
              </a:spcBef>
              <a:spcAft>
                <a:spcPts val="0"/>
              </a:spcAft>
              <a:buSzPts val="3330"/>
              <a:buNone/>
            </a:pPr>
            <a:r>
              <a:rPr lang="en-US" sz="3330" dirty="0">
                <a:solidFill>
                  <a:srgbClr val="404040"/>
                </a:solidFill>
              </a:rPr>
              <a:t>Increases Learning!</a:t>
            </a:r>
            <a:endParaRPr dirty="0">
              <a:solidFill>
                <a:srgbClr val="404040"/>
              </a:solidFill>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title"/>
          </p:nvPr>
        </p:nvSpPr>
        <p:spPr>
          <a:xfrm>
            <a:off x="1097280" y="286605"/>
            <a:ext cx="7295158"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dirty="0">
                <a:solidFill>
                  <a:srgbClr val="404040"/>
                </a:solidFill>
              </a:rPr>
              <a:t>Digital Module 8/Step 8: C3 Roles and Lesson Plans</a:t>
            </a:r>
            <a:endParaRPr dirty="0">
              <a:solidFill>
                <a:srgbClr val="404040"/>
              </a:solidFill>
            </a:endParaRPr>
          </a:p>
        </p:txBody>
      </p:sp>
      <p:sp>
        <p:nvSpPr>
          <p:cNvPr id="151" name="Google Shape;151;p7"/>
          <p:cNvSpPr txBox="1">
            <a:spLocks noGrp="1"/>
          </p:cNvSpPr>
          <p:nvPr>
            <p:ph type="body" idx="1"/>
          </p:nvPr>
        </p:nvSpPr>
        <p:spPr>
          <a:prstGeom prst="rect">
            <a:avLst/>
          </a:prstGeom>
          <a:noFill/>
          <a:ln>
            <a:noFill/>
          </a:ln>
        </p:spPr>
        <p:txBody>
          <a:bodyPr spcFirstLastPara="1" wrap="square" lIns="0" tIns="45700" rIns="0" bIns="45700" anchor="t" anchorCtr="0">
            <a:noAutofit/>
          </a:bodyPr>
          <a:lstStyle/>
          <a:p>
            <a:pPr marL="514350" lvl="0" indent="-311150" algn="l" rtl="0">
              <a:lnSpc>
                <a:spcPct val="80000"/>
              </a:lnSpc>
              <a:spcBef>
                <a:spcPts val="0"/>
              </a:spcBef>
              <a:spcAft>
                <a:spcPts val="0"/>
              </a:spcAft>
              <a:buSzPts val="3200"/>
              <a:buFont typeface="Calibri"/>
              <a:buNone/>
            </a:pPr>
            <a:endParaRPr sz="1800" dirty="0">
              <a:solidFill>
                <a:srgbClr val="404040"/>
              </a:solidFill>
              <a:latin typeface="Calibri"/>
              <a:ea typeface="Calibri"/>
              <a:cs typeface="Calibri"/>
              <a:sym typeface="Calibri"/>
            </a:endParaRPr>
          </a:p>
          <a:p>
            <a:pPr marL="571500" lvl="0" indent="-457200" algn="l" rtl="0">
              <a:lnSpc>
                <a:spcPct val="90000"/>
              </a:lnSpc>
              <a:spcBef>
                <a:spcPts val="1200"/>
              </a:spcBef>
              <a:spcAft>
                <a:spcPts val="0"/>
              </a:spcAft>
              <a:buSzPts val="3200"/>
              <a:buFont typeface="Calibri"/>
              <a:buAutoNum type="alphaLcPeriod"/>
            </a:pPr>
            <a:r>
              <a:rPr lang="en-US" sz="1800" dirty="0">
                <a:solidFill>
                  <a:srgbClr val="404040"/>
                </a:solidFill>
              </a:rPr>
              <a:t>Confirm meeting times and the C3 Team's agenda </a:t>
            </a:r>
            <a:endParaRPr sz="1800" dirty="0">
              <a:solidFill>
                <a:srgbClr val="404040"/>
              </a:solidFill>
            </a:endParaRP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Develop an ICS Skills at a Glance Template</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highlight>
                  <a:srgbClr val="FFFF00"/>
                </a:highlight>
              </a:rPr>
              <a:t>Revisiting the difference between the role of Co-teaching and Co-Plan to Co-Serve to Co-Learn Teams (C3 Teams).</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The PLC and how it can create inequities and equities.</a:t>
            </a:r>
          </a:p>
          <a:p>
            <a:pPr marL="571500" indent="-457200">
              <a:spcBef>
                <a:spcPts val="1400"/>
              </a:spcBef>
              <a:buSzPts val="3200"/>
              <a:buFont typeface="Calibri"/>
              <a:buAutoNum type="alphaLcPeriod"/>
            </a:pPr>
            <a:r>
              <a:rPr lang="en-US" sz="1800" dirty="0">
                <a:solidFill>
                  <a:srgbClr val="404040"/>
                </a:solidFill>
              </a:rPr>
              <a:t>The role of C3 Teams in Multi-Level Systems of Support (MLSS) through Response to Intervention (RtI). </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The role of special education teachers and specially designed instruction (SDI).</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The Evolution of Roles of Itinerant Staff (ELL, Speech and Language, etc.).</a:t>
            </a:r>
          </a:p>
          <a:p>
            <a:pPr marL="571500" indent="-457200">
              <a:spcBef>
                <a:spcPts val="1400"/>
              </a:spcBef>
              <a:buSzPts val="3200"/>
              <a:buFont typeface="Calibri"/>
              <a:buAutoNum type="alphaLcPeriod"/>
            </a:pPr>
            <a:r>
              <a:rPr lang="en-US" sz="1800" dirty="0">
                <a:solidFill>
                  <a:srgbClr val="404040"/>
                </a:solidFill>
              </a:rPr>
              <a:t>Our C3 Lesson Plan Template </a:t>
            </a:r>
          </a:p>
          <a:p>
            <a:pPr marL="571500" lvl="0" indent="-457200" algn="l" rtl="0">
              <a:lnSpc>
                <a:spcPct val="90000"/>
              </a:lnSpc>
              <a:spcBef>
                <a:spcPts val="1400"/>
              </a:spcBef>
              <a:spcAft>
                <a:spcPts val="0"/>
              </a:spcAft>
              <a:buSzPts val="3200"/>
              <a:buFont typeface="Calibri"/>
              <a:buAutoNum type="alphaLcPeriod"/>
            </a:pPr>
            <a:endParaRPr lang="en-US" sz="1800" dirty="0"/>
          </a:p>
          <a:p>
            <a:pPr marL="571500" lvl="0" indent="-457200" algn="l" rtl="0">
              <a:lnSpc>
                <a:spcPct val="90000"/>
              </a:lnSpc>
              <a:spcBef>
                <a:spcPts val="1400"/>
              </a:spcBef>
              <a:spcAft>
                <a:spcPts val="0"/>
              </a:spcAft>
              <a:buSzPts val="3200"/>
              <a:buFont typeface="Calibri"/>
              <a:buAutoNum type="alphaLcPeriod"/>
            </a:pPr>
            <a:endParaRPr sz="1800" dirty="0"/>
          </a:p>
          <a:p>
            <a:pPr marL="91440" lvl="0" indent="0" algn="l" rtl="0">
              <a:lnSpc>
                <a:spcPct val="80000"/>
              </a:lnSpc>
              <a:spcBef>
                <a:spcPts val="1600"/>
              </a:spcBef>
              <a:spcAft>
                <a:spcPts val="0"/>
              </a:spcAft>
              <a:buSzPts val="2000"/>
              <a:buNone/>
            </a:pPr>
            <a:endParaRPr dirty="0"/>
          </a:p>
        </p:txBody>
      </p:sp>
    </p:spTree>
    <p:extLst>
      <p:ext uri="{BB962C8B-B14F-4D97-AF65-F5344CB8AC3E}">
        <p14:creationId xmlns:p14="http://schemas.microsoft.com/office/powerpoint/2010/main" val="24194153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1215025" y="515205"/>
            <a:ext cx="7240043" cy="116783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55919A"/>
              </a:buClr>
              <a:buSzPts val="3959"/>
              <a:buFont typeface="Calibri"/>
              <a:buNone/>
            </a:pPr>
            <a:r>
              <a:rPr lang="en-US" sz="3959" dirty="0"/>
              <a:t>4 Agreements of Courageous Conversations </a:t>
            </a:r>
            <a:r>
              <a:rPr lang="en-US" sz="2790" dirty="0"/>
              <a:t>(Singleton, 2022)</a:t>
            </a:r>
            <a:endParaRPr dirty="0"/>
          </a:p>
        </p:txBody>
      </p:sp>
      <p:sp>
        <p:nvSpPr>
          <p:cNvPr id="141" name="Google Shape;141;p5"/>
          <p:cNvSpPr txBox="1">
            <a:spLocks noGrp="1"/>
          </p:cNvSpPr>
          <p:nvPr>
            <p:ph type="body" idx="2"/>
          </p:nvPr>
        </p:nvSpPr>
        <p:spPr>
          <a:xfrm>
            <a:off x="6153150" y="2187178"/>
            <a:ext cx="4281018" cy="4155617"/>
          </a:xfrm>
          <a:prstGeom prst="rect">
            <a:avLst/>
          </a:prstGeom>
          <a:noFill/>
          <a:ln>
            <a:noFill/>
          </a:ln>
        </p:spPr>
        <p:txBody>
          <a:bodyPr spcFirstLastPara="1" wrap="square" lIns="0" tIns="45700" rIns="0" bIns="45700" anchor="t" anchorCtr="0">
            <a:normAutofit fontScale="92500"/>
          </a:bodyPr>
          <a:lstStyle/>
          <a:p>
            <a:pPr marL="571500" indent="-571500">
              <a:spcBef>
                <a:spcPts val="0"/>
              </a:spcBef>
              <a:buClr>
                <a:srgbClr val="55919A"/>
              </a:buClr>
              <a:buSzPts val="3200"/>
              <a:buFont typeface="Courier New" panose="02070309020205020404" pitchFamily="49" charset="0"/>
              <a:buChar char="o"/>
            </a:pPr>
            <a:r>
              <a:rPr lang="en-US" sz="4000" dirty="0">
                <a:latin typeface="Calibri"/>
                <a:ea typeface="Calibri"/>
                <a:cs typeface="Calibri"/>
                <a:sym typeface="Calibri"/>
              </a:rPr>
              <a:t>Experience discomfort</a:t>
            </a:r>
            <a:br>
              <a:rPr lang="en-US" sz="4000" dirty="0">
                <a:latin typeface="Calibri"/>
                <a:ea typeface="Calibri"/>
                <a:cs typeface="Calibri"/>
                <a:sym typeface="Calibri"/>
              </a:rPr>
            </a:br>
            <a:endParaRPr lang="en-US" dirty="0"/>
          </a:p>
          <a:p>
            <a:pPr marL="571500" indent="-571500">
              <a:spcBef>
                <a:spcPts val="0"/>
              </a:spcBef>
              <a:buClr>
                <a:srgbClr val="55919A"/>
              </a:buClr>
              <a:buSzPts val="3200"/>
              <a:buFont typeface="Courier New" panose="02070309020205020404" pitchFamily="49" charset="0"/>
              <a:buChar char="o"/>
            </a:pPr>
            <a:r>
              <a:rPr lang="en-US" sz="4000" dirty="0">
                <a:latin typeface="Calibri"/>
                <a:ea typeface="Calibri"/>
                <a:cs typeface="Calibri"/>
                <a:sym typeface="Calibri"/>
              </a:rPr>
              <a:t>Stay engaged</a:t>
            </a:r>
            <a:br>
              <a:rPr lang="en-US" sz="4000" dirty="0">
                <a:latin typeface="Calibri"/>
                <a:ea typeface="Calibri"/>
                <a:cs typeface="Calibri"/>
                <a:sym typeface="Calibri"/>
              </a:rPr>
            </a:br>
            <a:endParaRPr lang="en-US" dirty="0"/>
          </a:p>
          <a:p>
            <a:pPr marL="571500" indent="-571500">
              <a:spcBef>
                <a:spcPts val="0"/>
              </a:spcBef>
              <a:buClr>
                <a:srgbClr val="55919A"/>
              </a:buClr>
              <a:buSzPts val="3200"/>
              <a:buFont typeface="Courier New" panose="02070309020205020404" pitchFamily="49" charset="0"/>
              <a:buChar char="o"/>
            </a:pPr>
            <a:r>
              <a:rPr lang="en-US" sz="4000" dirty="0">
                <a:latin typeface="Calibri"/>
                <a:ea typeface="Calibri"/>
                <a:cs typeface="Calibri"/>
                <a:sym typeface="Calibri"/>
              </a:rPr>
              <a:t>Speak your truth</a:t>
            </a:r>
            <a:br>
              <a:rPr lang="en-US" sz="4000" dirty="0">
                <a:latin typeface="Calibri"/>
                <a:ea typeface="Calibri"/>
                <a:cs typeface="Calibri"/>
                <a:sym typeface="Calibri"/>
              </a:rPr>
            </a:br>
            <a:endParaRPr lang="en-US" dirty="0"/>
          </a:p>
          <a:p>
            <a:pPr marL="571500" indent="-571500">
              <a:spcBef>
                <a:spcPts val="0"/>
              </a:spcBef>
              <a:buClr>
                <a:srgbClr val="55919A"/>
              </a:buClr>
              <a:buSzPts val="3200"/>
              <a:buFont typeface="Courier New" panose="02070309020205020404" pitchFamily="49" charset="0"/>
              <a:buChar char="o"/>
            </a:pPr>
            <a:r>
              <a:rPr lang="en-US" sz="4000" dirty="0">
                <a:latin typeface="Calibri"/>
                <a:ea typeface="Calibri"/>
                <a:cs typeface="Calibri"/>
                <a:sym typeface="Calibri"/>
              </a:rPr>
              <a:t>Expect and accept non-closure</a:t>
            </a:r>
            <a:endParaRPr dirty="0"/>
          </a:p>
          <a:p>
            <a:pPr marL="91440" lvl="0" indent="0" algn="l" rtl="0">
              <a:lnSpc>
                <a:spcPct val="90000"/>
              </a:lnSpc>
              <a:spcBef>
                <a:spcPts val="1400"/>
              </a:spcBef>
              <a:spcAft>
                <a:spcPts val="0"/>
              </a:spcAft>
              <a:buSzPts val="2000"/>
              <a:buNone/>
            </a:pPr>
            <a:endParaRPr dirty="0"/>
          </a:p>
          <a:p>
            <a:pPr marL="91440" lvl="0" indent="-91440" algn="l" rtl="0">
              <a:lnSpc>
                <a:spcPct val="90000"/>
              </a:lnSpc>
              <a:spcBef>
                <a:spcPts val="1400"/>
              </a:spcBef>
              <a:spcAft>
                <a:spcPts val="0"/>
              </a:spcAft>
              <a:buSzPts val="2000"/>
              <a:buFont typeface="Noto Sans Symbols"/>
              <a:buNone/>
            </a:pPr>
            <a:endParaRPr dirty="0"/>
          </a:p>
        </p:txBody>
      </p:sp>
      <p:pic>
        <p:nvPicPr>
          <p:cNvPr id="142" name="Google Shape;142;p5"/>
          <p:cNvPicPr preferRelativeResize="0"/>
          <p:nvPr/>
        </p:nvPicPr>
        <p:blipFill rotWithShape="1">
          <a:blip r:embed="rId3">
            <a:alphaModFix/>
          </a:blip>
          <a:srcRect/>
          <a:stretch/>
        </p:blipFill>
        <p:spPr>
          <a:xfrm>
            <a:off x="2361606" y="2603178"/>
            <a:ext cx="3438525" cy="305229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5"/>
          <p:cNvSpPr txBox="1">
            <a:spLocks noGrp="1"/>
          </p:cNvSpPr>
          <p:nvPr>
            <p:ph type="title"/>
          </p:nvPr>
        </p:nvSpPr>
        <p:spPr>
          <a:xfrm>
            <a:off x="1198033" y="395295"/>
            <a:ext cx="7196667"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C25900"/>
              </a:buClr>
              <a:buSzPts val="4800"/>
              <a:buFont typeface="Calibri"/>
              <a:buNone/>
            </a:pPr>
            <a:r>
              <a:rPr lang="en-US" dirty="0">
                <a:solidFill>
                  <a:srgbClr val="404040"/>
                </a:solidFill>
              </a:rPr>
              <a:t>Co-Plan to Co-Serve vs. </a:t>
            </a:r>
            <a:br>
              <a:rPr lang="en-US" dirty="0">
                <a:solidFill>
                  <a:srgbClr val="404040"/>
                </a:solidFill>
              </a:rPr>
            </a:br>
            <a:r>
              <a:rPr lang="en-US" dirty="0">
                <a:solidFill>
                  <a:srgbClr val="404040"/>
                </a:solidFill>
              </a:rPr>
              <a:t>Co-Teaching</a:t>
            </a:r>
            <a:endParaRPr dirty="0">
              <a:solidFill>
                <a:srgbClr val="404040"/>
              </a:solidFill>
            </a:endParaRPr>
          </a:p>
        </p:txBody>
      </p:sp>
      <p:sp>
        <p:nvSpPr>
          <p:cNvPr id="277" name="Google Shape;277;p25"/>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000"/>
              <a:buNone/>
            </a:pPr>
            <a:r>
              <a:rPr lang="en-US" dirty="0">
                <a:solidFill>
                  <a:srgbClr val="404040"/>
                </a:solidFill>
              </a:rPr>
              <a:t>CO-TEACHING (REACTIVE)</a:t>
            </a:r>
            <a:endParaRPr dirty="0">
              <a:solidFill>
                <a:srgbClr val="404040"/>
              </a:solidFill>
            </a:endParaRPr>
          </a:p>
        </p:txBody>
      </p:sp>
      <p:sp>
        <p:nvSpPr>
          <p:cNvPr id="278" name="Google Shape;278;p25"/>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Autofit/>
          </a:bodyPr>
          <a:lstStyle/>
          <a:p>
            <a:pPr marL="91440" lvl="0" indent="-107950" algn="l" rtl="0">
              <a:lnSpc>
                <a:spcPct val="80000"/>
              </a:lnSpc>
              <a:spcBef>
                <a:spcPts val="0"/>
              </a:spcBef>
              <a:spcAft>
                <a:spcPts val="0"/>
              </a:spcAft>
              <a:buSzPts val="1700"/>
              <a:buChar char=" "/>
            </a:pPr>
            <a:r>
              <a:rPr lang="en-US" sz="1700" dirty="0">
                <a:solidFill>
                  <a:srgbClr val="404040"/>
                </a:solidFill>
              </a:rPr>
              <a:t>1. Typically about special education, not all students</a:t>
            </a:r>
            <a:endParaRPr dirty="0">
              <a:solidFill>
                <a:srgbClr val="404040"/>
              </a:solidFill>
            </a:endParaRPr>
          </a:p>
          <a:p>
            <a:pPr marL="91440" lvl="0" indent="-107950" algn="l" rtl="0">
              <a:lnSpc>
                <a:spcPct val="80000"/>
              </a:lnSpc>
              <a:spcBef>
                <a:spcPts val="1400"/>
              </a:spcBef>
              <a:spcAft>
                <a:spcPts val="0"/>
              </a:spcAft>
              <a:buSzPts val="1700"/>
              <a:buChar char=" "/>
            </a:pPr>
            <a:r>
              <a:rPr lang="en-US" sz="1700" dirty="0">
                <a:solidFill>
                  <a:srgbClr val="404040"/>
                </a:solidFill>
              </a:rPr>
              <a:t>2. “Pairing” a special education teacher with another teacher, course, or classroom</a:t>
            </a:r>
            <a:endParaRPr dirty="0">
              <a:solidFill>
                <a:srgbClr val="404040"/>
              </a:solidFill>
            </a:endParaRPr>
          </a:p>
          <a:p>
            <a:pPr marL="91440" lvl="0" indent="-107950" algn="l" rtl="0">
              <a:lnSpc>
                <a:spcPct val="80000"/>
              </a:lnSpc>
              <a:spcBef>
                <a:spcPts val="1400"/>
              </a:spcBef>
              <a:spcAft>
                <a:spcPts val="0"/>
              </a:spcAft>
              <a:buSzPts val="1700"/>
              <a:buChar char=" "/>
            </a:pPr>
            <a:r>
              <a:rPr lang="en-US" sz="1700" dirty="0">
                <a:solidFill>
                  <a:srgbClr val="404040"/>
                </a:solidFill>
              </a:rPr>
              <a:t>3. Goal – support students, mostly with IEP’s, not build general education teacher capacity.</a:t>
            </a:r>
            <a:endParaRPr dirty="0">
              <a:solidFill>
                <a:srgbClr val="404040"/>
              </a:solidFill>
            </a:endParaRPr>
          </a:p>
          <a:p>
            <a:pPr marL="91440" lvl="0" indent="-107950" algn="l" rtl="0">
              <a:lnSpc>
                <a:spcPct val="80000"/>
              </a:lnSpc>
              <a:spcBef>
                <a:spcPts val="1400"/>
              </a:spcBef>
              <a:spcAft>
                <a:spcPts val="0"/>
              </a:spcAft>
              <a:buSzPts val="1700"/>
              <a:buChar char=" "/>
            </a:pPr>
            <a:r>
              <a:rPr lang="en-US" sz="1700" dirty="0">
                <a:solidFill>
                  <a:srgbClr val="404040"/>
                </a:solidFill>
              </a:rPr>
              <a:t>4. Results in over-representation of students with IEP’s in particular classrooms/courses</a:t>
            </a:r>
            <a:endParaRPr dirty="0">
              <a:solidFill>
                <a:srgbClr val="404040"/>
              </a:solidFill>
            </a:endParaRPr>
          </a:p>
          <a:p>
            <a:pPr marL="91440" lvl="0" indent="-107950" algn="l" rtl="0">
              <a:lnSpc>
                <a:spcPct val="80000"/>
              </a:lnSpc>
              <a:spcBef>
                <a:spcPts val="1400"/>
              </a:spcBef>
              <a:spcAft>
                <a:spcPts val="0"/>
              </a:spcAft>
              <a:buSzPts val="1700"/>
              <a:buChar char=" "/>
            </a:pPr>
            <a:r>
              <a:rPr lang="en-US" sz="1700" dirty="0">
                <a:solidFill>
                  <a:srgbClr val="404040"/>
                </a:solidFill>
              </a:rPr>
              <a:t>5. General education teacher, dependent on special education teacher</a:t>
            </a:r>
            <a:endParaRPr dirty="0">
              <a:solidFill>
                <a:srgbClr val="404040"/>
              </a:solidFill>
            </a:endParaRPr>
          </a:p>
          <a:p>
            <a:pPr marL="91440" lvl="0" indent="-107950" algn="l" rtl="0">
              <a:lnSpc>
                <a:spcPct val="80000"/>
              </a:lnSpc>
              <a:spcBef>
                <a:spcPts val="1400"/>
              </a:spcBef>
              <a:spcAft>
                <a:spcPts val="0"/>
              </a:spcAft>
              <a:buSzPts val="1700"/>
              <a:buChar char=" "/>
            </a:pPr>
            <a:r>
              <a:rPr lang="en-US" sz="1700" dirty="0">
                <a:solidFill>
                  <a:srgbClr val="404040"/>
                </a:solidFill>
              </a:rPr>
              <a:t>6. Accommodations after planning vs planning together</a:t>
            </a:r>
            <a:endParaRPr dirty="0">
              <a:solidFill>
                <a:srgbClr val="404040"/>
              </a:solidFill>
            </a:endParaRPr>
          </a:p>
        </p:txBody>
      </p:sp>
      <p:sp>
        <p:nvSpPr>
          <p:cNvPr id="279" name="Google Shape;279;p25"/>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000"/>
              <a:buNone/>
            </a:pPr>
            <a:r>
              <a:rPr lang="en-US" dirty="0">
                <a:solidFill>
                  <a:srgbClr val="404040"/>
                </a:solidFill>
              </a:rPr>
              <a:t>CO-PLAN TO CO-SERVE (PRO-ACTIVE)</a:t>
            </a:r>
            <a:endParaRPr dirty="0">
              <a:solidFill>
                <a:srgbClr val="404040"/>
              </a:solidFill>
            </a:endParaRPr>
          </a:p>
        </p:txBody>
      </p:sp>
      <p:sp>
        <p:nvSpPr>
          <p:cNvPr id="280" name="Google Shape;280;p25"/>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Autofit/>
          </a:bodyPr>
          <a:lstStyle/>
          <a:p>
            <a:pPr marL="91440" lvl="0" indent="-117475" algn="l" rtl="0">
              <a:lnSpc>
                <a:spcPct val="80000"/>
              </a:lnSpc>
              <a:spcBef>
                <a:spcPts val="0"/>
              </a:spcBef>
              <a:spcAft>
                <a:spcPts val="0"/>
              </a:spcAft>
              <a:buSzPts val="1850"/>
              <a:buChar char=" "/>
            </a:pPr>
            <a:r>
              <a:rPr lang="en-US" sz="1850" dirty="0">
                <a:solidFill>
                  <a:srgbClr val="404040"/>
                </a:solidFill>
              </a:rPr>
              <a:t>1. About all students</a:t>
            </a:r>
            <a:endParaRPr dirty="0">
              <a:solidFill>
                <a:srgbClr val="404040"/>
              </a:solidFill>
            </a:endParaRPr>
          </a:p>
          <a:p>
            <a:pPr marL="91440" lvl="0" indent="-117475" algn="l" rtl="0">
              <a:lnSpc>
                <a:spcPct val="80000"/>
              </a:lnSpc>
              <a:spcBef>
                <a:spcPts val="1400"/>
              </a:spcBef>
              <a:spcAft>
                <a:spcPts val="0"/>
              </a:spcAft>
              <a:buSzPts val="1850"/>
              <a:buChar char=" "/>
            </a:pPr>
            <a:r>
              <a:rPr lang="en-US" sz="1850" dirty="0">
                <a:solidFill>
                  <a:srgbClr val="404040"/>
                </a:solidFill>
              </a:rPr>
              <a:t>2. About all staff-  All staff can teach all students. Match staff expertise with student need. </a:t>
            </a:r>
            <a:endParaRPr dirty="0">
              <a:solidFill>
                <a:srgbClr val="404040"/>
              </a:solidFill>
            </a:endParaRPr>
          </a:p>
          <a:p>
            <a:pPr marL="91440" lvl="0" indent="-117475" algn="l" rtl="0">
              <a:lnSpc>
                <a:spcPct val="80000"/>
              </a:lnSpc>
              <a:spcBef>
                <a:spcPts val="1400"/>
              </a:spcBef>
              <a:spcAft>
                <a:spcPts val="0"/>
              </a:spcAft>
              <a:buSzPts val="1850"/>
              <a:buChar char=" "/>
            </a:pPr>
            <a:r>
              <a:rPr lang="en-US" sz="1850" dirty="0">
                <a:solidFill>
                  <a:srgbClr val="404040"/>
                </a:solidFill>
              </a:rPr>
              <a:t>3. Goal – meet  learning needs of all students, share staff expertise to develop all staff capacity</a:t>
            </a:r>
            <a:endParaRPr dirty="0">
              <a:solidFill>
                <a:srgbClr val="404040"/>
              </a:solidFill>
            </a:endParaRPr>
          </a:p>
          <a:p>
            <a:pPr marL="91440" lvl="0" indent="-117475" algn="l" rtl="0">
              <a:lnSpc>
                <a:spcPct val="80000"/>
              </a:lnSpc>
              <a:spcBef>
                <a:spcPts val="1400"/>
              </a:spcBef>
              <a:spcAft>
                <a:spcPts val="0"/>
              </a:spcAft>
              <a:buSzPts val="1850"/>
              <a:buChar char=" "/>
            </a:pPr>
            <a:r>
              <a:rPr lang="en-US" sz="1850" dirty="0">
                <a:solidFill>
                  <a:srgbClr val="404040"/>
                </a:solidFill>
              </a:rPr>
              <a:t>4. Supports proportional representation of students across settings.</a:t>
            </a:r>
            <a:endParaRPr dirty="0">
              <a:solidFill>
                <a:srgbClr val="404040"/>
              </a:solidFill>
            </a:endParaRPr>
          </a:p>
          <a:p>
            <a:pPr marL="91440" lvl="0" indent="-117475" algn="l" rtl="0">
              <a:lnSpc>
                <a:spcPct val="80000"/>
              </a:lnSpc>
              <a:spcBef>
                <a:spcPts val="1400"/>
              </a:spcBef>
              <a:spcAft>
                <a:spcPts val="0"/>
              </a:spcAft>
              <a:buSzPts val="1850"/>
              <a:buChar char=" "/>
            </a:pPr>
            <a:r>
              <a:rPr lang="en-US" sz="1850" dirty="0">
                <a:solidFill>
                  <a:srgbClr val="404040"/>
                </a:solidFill>
              </a:rPr>
              <a:t>5. All staff share and further develop each other’s expertise.</a:t>
            </a:r>
            <a:endParaRPr dirty="0">
              <a:solidFill>
                <a:srgbClr val="404040"/>
              </a:solidFill>
            </a:endParaRPr>
          </a:p>
          <a:p>
            <a:pPr marL="91440" lvl="0" indent="-117475" algn="l" rtl="0">
              <a:lnSpc>
                <a:spcPct val="80000"/>
              </a:lnSpc>
              <a:spcBef>
                <a:spcPts val="1400"/>
              </a:spcBef>
              <a:spcAft>
                <a:spcPts val="0"/>
              </a:spcAft>
              <a:buSzPts val="1850"/>
              <a:buChar char=" "/>
            </a:pPr>
            <a:r>
              <a:rPr lang="en-US" sz="1850" dirty="0">
                <a:solidFill>
                  <a:srgbClr val="404040"/>
                </a:solidFill>
              </a:rPr>
              <a:t>6. Co-plan and co-serve together </a:t>
            </a:r>
            <a:endParaRPr dirty="0">
              <a:solidFill>
                <a:srgbClr val="40404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3C7A21-094D-D64E-80D5-AE88292A1542}"/>
              </a:ext>
            </a:extLst>
          </p:cNvPr>
          <p:cNvSpPr>
            <a:spLocks noGrp="1"/>
          </p:cNvSpPr>
          <p:nvPr>
            <p:ph type="title"/>
          </p:nvPr>
        </p:nvSpPr>
        <p:spPr/>
        <p:txBody>
          <a:bodyPr/>
          <a:lstStyle/>
          <a:p>
            <a:r>
              <a:rPr lang="en-US" dirty="0"/>
              <a:t>Team Time 10 Minutes</a:t>
            </a:r>
          </a:p>
        </p:txBody>
      </p:sp>
      <p:sp>
        <p:nvSpPr>
          <p:cNvPr id="6" name="Text Placeholder 5">
            <a:extLst>
              <a:ext uri="{FF2B5EF4-FFF2-40B4-BE49-F238E27FC236}">
                <a16:creationId xmlns:a16="http://schemas.microsoft.com/office/drawing/2014/main" id="{B785B503-95B0-AE40-8139-B35E63B01D2A}"/>
              </a:ext>
            </a:extLst>
          </p:cNvPr>
          <p:cNvSpPr>
            <a:spLocks noGrp="1"/>
          </p:cNvSpPr>
          <p:nvPr>
            <p:ph type="body" idx="1"/>
          </p:nvPr>
        </p:nvSpPr>
        <p:spPr/>
        <p:txBody>
          <a:bodyPr/>
          <a:lstStyle/>
          <a:p>
            <a:pPr marL="571500" lvl="0" indent="-457200">
              <a:buFont typeface="Arial"/>
              <a:buAutoNum type="alphaLcPeriod"/>
            </a:pPr>
            <a:r>
              <a:rPr lang="en-US" sz="2800" dirty="0">
                <a:solidFill>
                  <a:srgbClr val="404040"/>
                </a:solidFill>
              </a:rPr>
              <a:t>Discuss how your school could schedule meeting times and the C3 Team's agenda. </a:t>
            </a:r>
          </a:p>
          <a:p>
            <a:pPr marL="571500" lvl="0" indent="-457200">
              <a:buFont typeface="Arial"/>
              <a:buAutoNum type="alphaLcPeriod"/>
            </a:pPr>
            <a:r>
              <a:rPr lang="en-US" sz="2800" dirty="0">
                <a:solidFill>
                  <a:srgbClr val="404040"/>
                </a:solidFill>
              </a:rPr>
              <a:t>Discuss how an ICS Skills at a Glance Template could be developed.</a:t>
            </a:r>
          </a:p>
          <a:p>
            <a:pPr marL="571500" lvl="0" indent="-457200">
              <a:buFont typeface="Arial"/>
              <a:buAutoNum type="alphaLcPeriod"/>
            </a:pPr>
            <a:r>
              <a:rPr lang="en-US" sz="2800" dirty="0">
                <a:solidFill>
                  <a:srgbClr val="404040"/>
                </a:solidFill>
              </a:rPr>
              <a:t>Discuss the difference between the C3 Teams and Co-Teaching </a:t>
            </a:r>
          </a:p>
          <a:p>
            <a:endParaRPr lang="en-US" dirty="0"/>
          </a:p>
        </p:txBody>
      </p:sp>
      <p:pic>
        <p:nvPicPr>
          <p:cNvPr id="2" name="Picture 1">
            <a:extLst>
              <a:ext uri="{FF2B5EF4-FFF2-40B4-BE49-F238E27FC236}">
                <a16:creationId xmlns:a16="http://schemas.microsoft.com/office/drawing/2014/main" id="{71B74B6F-AF9A-8596-3553-2D875D8628B5}"/>
              </a:ext>
            </a:extLst>
          </p:cNvPr>
          <p:cNvPicPr>
            <a:picLocks noChangeAspect="1"/>
          </p:cNvPicPr>
          <p:nvPr/>
        </p:nvPicPr>
        <p:blipFill>
          <a:blip r:embed="rId2"/>
          <a:stretch>
            <a:fillRect/>
          </a:stretch>
        </p:blipFill>
        <p:spPr>
          <a:xfrm>
            <a:off x="198784" y="172278"/>
            <a:ext cx="812660" cy="746297"/>
          </a:xfrm>
          <a:prstGeom prst="rect">
            <a:avLst/>
          </a:prstGeom>
        </p:spPr>
      </p:pic>
    </p:spTree>
    <p:extLst>
      <p:ext uri="{BB962C8B-B14F-4D97-AF65-F5344CB8AC3E}">
        <p14:creationId xmlns:p14="http://schemas.microsoft.com/office/powerpoint/2010/main" val="196485608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title"/>
          </p:nvPr>
        </p:nvSpPr>
        <p:spPr>
          <a:xfrm>
            <a:off x="1097280" y="286605"/>
            <a:ext cx="7295158"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dirty="0">
                <a:solidFill>
                  <a:srgbClr val="404040"/>
                </a:solidFill>
              </a:rPr>
              <a:t>Digital Module 8/Step 8: C3 Roles and Lesson Plans</a:t>
            </a:r>
            <a:endParaRPr dirty="0">
              <a:solidFill>
                <a:srgbClr val="404040"/>
              </a:solidFill>
            </a:endParaRPr>
          </a:p>
        </p:txBody>
      </p:sp>
      <p:sp>
        <p:nvSpPr>
          <p:cNvPr id="151" name="Google Shape;151;p7"/>
          <p:cNvSpPr txBox="1">
            <a:spLocks noGrp="1"/>
          </p:cNvSpPr>
          <p:nvPr>
            <p:ph type="body" idx="1"/>
          </p:nvPr>
        </p:nvSpPr>
        <p:spPr>
          <a:prstGeom prst="rect">
            <a:avLst/>
          </a:prstGeom>
          <a:noFill/>
          <a:ln>
            <a:noFill/>
          </a:ln>
        </p:spPr>
        <p:txBody>
          <a:bodyPr spcFirstLastPara="1" wrap="square" lIns="0" tIns="45700" rIns="0" bIns="45700" anchor="t" anchorCtr="0">
            <a:noAutofit/>
          </a:bodyPr>
          <a:lstStyle/>
          <a:p>
            <a:pPr marL="514350" lvl="0" indent="-311150" algn="l" rtl="0">
              <a:lnSpc>
                <a:spcPct val="80000"/>
              </a:lnSpc>
              <a:spcBef>
                <a:spcPts val="0"/>
              </a:spcBef>
              <a:spcAft>
                <a:spcPts val="0"/>
              </a:spcAft>
              <a:buSzPts val="3200"/>
              <a:buFont typeface="Calibri"/>
              <a:buNone/>
            </a:pPr>
            <a:endParaRPr sz="1800" dirty="0">
              <a:solidFill>
                <a:srgbClr val="404040"/>
              </a:solidFill>
              <a:latin typeface="Calibri"/>
              <a:ea typeface="Calibri"/>
              <a:cs typeface="Calibri"/>
              <a:sym typeface="Calibri"/>
            </a:endParaRPr>
          </a:p>
          <a:p>
            <a:pPr marL="571500" lvl="0" indent="-457200" algn="l" rtl="0">
              <a:lnSpc>
                <a:spcPct val="90000"/>
              </a:lnSpc>
              <a:spcBef>
                <a:spcPts val="1200"/>
              </a:spcBef>
              <a:spcAft>
                <a:spcPts val="0"/>
              </a:spcAft>
              <a:buSzPts val="3200"/>
              <a:buFont typeface="Calibri"/>
              <a:buAutoNum type="alphaLcPeriod"/>
            </a:pPr>
            <a:r>
              <a:rPr lang="en-US" sz="1800" dirty="0">
                <a:solidFill>
                  <a:srgbClr val="404040"/>
                </a:solidFill>
              </a:rPr>
              <a:t>Confirm meeting times and the C3 Team's agenda </a:t>
            </a:r>
            <a:endParaRPr sz="1800" dirty="0">
              <a:solidFill>
                <a:srgbClr val="404040"/>
              </a:solidFill>
            </a:endParaRP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Develop an ICS Skills at a Glance Template</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Revisiting the difference between the role of Co-teaching and Co-Plan to Co-Serve to Co-Learn Teams (C3 Teams).</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highlight>
                  <a:srgbClr val="FFFF00"/>
                </a:highlight>
              </a:rPr>
              <a:t>The PLC and how it can create inequities and equities.</a:t>
            </a:r>
          </a:p>
          <a:p>
            <a:pPr marL="571500" indent="-457200">
              <a:spcBef>
                <a:spcPts val="1400"/>
              </a:spcBef>
              <a:buSzPts val="3200"/>
              <a:buFont typeface="Calibri"/>
              <a:buAutoNum type="alphaLcPeriod"/>
            </a:pPr>
            <a:r>
              <a:rPr lang="en-US" sz="1800" dirty="0">
                <a:solidFill>
                  <a:srgbClr val="404040"/>
                </a:solidFill>
              </a:rPr>
              <a:t>The role of C3 Teams in Multi-Level Systems of Support (MLSS) through Response to Intervention (RtI). </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The role of special education teachers and specially designed instruction (SDI).</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The Evolution of Roles of Itinerant Staff (ELL, Speech and Language, etc.).</a:t>
            </a:r>
          </a:p>
          <a:p>
            <a:pPr marL="571500" indent="-457200">
              <a:spcBef>
                <a:spcPts val="1400"/>
              </a:spcBef>
              <a:buSzPts val="3200"/>
              <a:buFont typeface="Calibri"/>
              <a:buAutoNum type="alphaLcPeriod"/>
            </a:pPr>
            <a:r>
              <a:rPr lang="en-US" sz="1800" dirty="0">
                <a:solidFill>
                  <a:srgbClr val="404040"/>
                </a:solidFill>
              </a:rPr>
              <a:t>Our C3 Lesson Plan Template </a:t>
            </a:r>
          </a:p>
          <a:p>
            <a:pPr marL="571500" lvl="0" indent="-457200" algn="l" rtl="0">
              <a:lnSpc>
                <a:spcPct val="90000"/>
              </a:lnSpc>
              <a:spcBef>
                <a:spcPts val="1400"/>
              </a:spcBef>
              <a:spcAft>
                <a:spcPts val="0"/>
              </a:spcAft>
              <a:buSzPts val="3200"/>
              <a:buFont typeface="Calibri"/>
              <a:buAutoNum type="alphaLcPeriod"/>
            </a:pPr>
            <a:endParaRPr lang="en-US" sz="1800" dirty="0"/>
          </a:p>
          <a:p>
            <a:pPr marL="571500" lvl="0" indent="-457200" algn="l" rtl="0">
              <a:lnSpc>
                <a:spcPct val="90000"/>
              </a:lnSpc>
              <a:spcBef>
                <a:spcPts val="1400"/>
              </a:spcBef>
              <a:spcAft>
                <a:spcPts val="0"/>
              </a:spcAft>
              <a:buSzPts val="3200"/>
              <a:buFont typeface="Calibri"/>
              <a:buAutoNum type="alphaLcPeriod"/>
            </a:pPr>
            <a:endParaRPr sz="1800" dirty="0"/>
          </a:p>
          <a:p>
            <a:pPr marL="91440" lvl="0" indent="0" algn="l" rtl="0">
              <a:lnSpc>
                <a:spcPct val="80000"/>
              </a:lnSpc>
              <a:spcBef>
                <a:spcPts val="1600"/>
              </a:spcBef>
              <a:spcAft>
                <a:spcPts val="0"/>
              </a:spcAft>
              <a:buSzPts val="2000"/>
              <a:buNone/>
            </a:pPr>
            <a:endParaRPr dirty="0"/>
          </a:p>
        </p:txBody>
      </p:sp>
    </p:spTree>
    <p:extLst>
      <p:ext uri="{BB962C8B-B14F-4D97-AF65-F5344CB8AC3E}">
        <p14:creationId xmlns:p14="http://schemas.microsoft.com/office/powerpoint/2010/main" val="287592444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7"/>
          <p:cNvSpPr txBox="1">
            <a:spLocks noGrp="1"/>
          </p:cNvSpPr>
          <p:nvPr>
            <p:ph type="title"/>
          </p:nvPr>
        </p:nvSpPr>
        <p:spPr>
          <a:xfrm>
            <a:off x="1097280" y="286605"/>
            <a:ext cx="728472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1800"/>
              <a:buNone/>
            </a:pPr>
            <a:r>
              <a:rPr lang="en-US" dirty="0"/>
              <a:t>Aligning to PLC’s</a:t>
            </a:r>
            <a:endParaRPr dirty="0"/>
          </a:p>
        </p:txBody>
      </p:sp>
      <p:sp>
        <p:nvSpPr>
          <p:cNvPr id="293" name="Google Shape;293;p27"/>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Autofit/>
          </a:bodyPr>
          <a:lstStyle/>
          <a:p>
            <a:pPr marL="457200" lvl="0" indent="-228600" algn="l" rtl="0">
              <a:lnSpc>
                <a:spcPct val="90000"/>
              </a:lnSpc>
              <a:spcBef>
                <a:spcPts val="1200"/>
              </a:spcBef>
              <a:spcAft>
                <a:spcPts val="0"/>
              </a:spcAft>
              <a:buSzPts val="2000"/>
              <a:buNone/>
            </a:pPr>
            <a:r>
              <a:rPr lang="en-US" dirty="0">
                <a:solidFill>
                  <a:srgbClr val="404040"/>
                </a:solidFill>
              </a:rPr>
              <a:t>How Can PLC’s Create Inequities?</a:t>
            </a:r>
            <a:endParaRPr dirty="0">
              <a:solidFill>
                <a:srgbClr val="404040"/>
              </a:solidFill>
            </a:endParaRPr>
          </a:p>
        </p:txBody>
      </p:sp>
      <p:sp>
        <p:nvSpPr>
          <p:cNvPr id="295" name="Google Shape;295;p27"/>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Autofit/>
          </a:bodyPr>
          <a:lstStyle/>
          <a:p>
            <a:pPr marL="457200" lvl="0" indent="-228600" algn="l" rtl="0">
              <a:lnSpc>
                <a:spcPct val="90000"/>
              </a:lnSpc>
              <a:spcBef>
                <a:spcPts val="1200"/>
              </a:spcBef>
              <a:spcAft>
                <a:spcPts val="0"/>
              </a:spcAft>
              <a:buSzPts val="2000"/>
              <a:buNone/>
            </a:pPr>
            <a:r>
              <a:rPr lang="en-US" dirty="0">
                <a:solidFill>
                  <a:srgbClr val="404040"/>
                </a:solidFill>
              </a:rPr>
              <a:t>How Can PLC’s Create Equity?</a:t>
            </a:r>
            <a:endParaRPr dirty="0">
              <a:solidFill>
                <a:srgbClr val="404040"/>
              </a:solidFill>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8"/>
          <p:cNvSpPr txBox="1">
            <a:spLocks noGrp="1"/>
          </p:cNvSpPr>
          <p:nvPr>
            <p:ph type="title"/>
          </p:nvPr>
        </p:nvSpPr>
        <p:spPr>
          <a:xfrm>
            <a:off x="1097280" y="286605"/>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1800"/>
              <a:buNone/>
            </a:pPr>
            <a:r>
              <a:rPr lang="en-US" dirty="0"/>
              <a:t>Aligning to PLC’s</a:t>
            </a:r>
            <a:endParaRPr dirty="0"/>
          </a:p>
        </p:txBody>
      </p:sp>
      <p:sp>
        <p:nvSpPr>
          <p:cNvPr id="302" name="Google Shape;302;p28"/>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Autofit/>
          </a:bodyPr>
          <a:lstStyle/>
          <a:p>
            <a:pPr marL="457200" lvl="0" indent="-228600" algn="l" rtl="0">
              <a:lnSpc>
                <a:spcPct val="90000"/>
              </a:lnSpc>
              <a:spcBef>
                <a:spcPts val="1200"/>
              </a:spcBef>
              <a:spcAft>
                <a:spcPts val="0"/>
              </a:spcAft>
              <a:buSzPts val="2000"/>
              <a:buNone/>
            </a:pPr>
            <a:r>
              <a:rPr lang="en-US" dirty="0">
                <a:solidFill>
                  <a:srgbClr val="404040"/>
                </a:solidFill>
              </a:rPr>
              <a:t>How Can PLC’s Create inequities?</a:t>
            </a:r>
            <a:endParaRPr dirty="0">
              <a:solidFill>
                <a:srgbClr val="404040"/>
              </a:solidFill>
            </a:endParaRPr>
          </a:p>
        </p:txBody>
      </p:sp>
      <p:sp>
        <p:nvSpPr>
          <p:cNvPr id="303" name="Google Shape;303;p28"/>
          <p:cNvSpPr txBox="1">
            <a:spLocks noGrp="1"/>
          </p:cNvSpPr>
          <p:nvPr>
            <p:ph type="body" idx="2"/>
          </p:nvPr>
        </p:nvSpPr>
        <p:spPr>
          <a:xfrm>
            <a:off x="914399" y="2214192"/>
            <a:ext cx="5059681" cy="4135807"/>
          </a:xfrm>
          <a:prstGeom prst="rect">
            <a:avLst/>
          </a:prstGeom>
          <a:noFill/>
          <a:ln>
            <a:noFill/>
          </a:ln>
        </p:spPr>
        <p:txBody>
          <a:bodyPr spcFirstLastPara="1" wrap="square" lIns="0" tIns="45700" rIns="0" bIns="45700" anchor="t" anchorCtr="0">
            <a:noAutofit/>
          </a:bodyPr>
          <a:lstStyle/>
          <a:p>
            <a:pPr marL="457200" lvl="0" indent="-228600" algn="l" rtl="0">
              <a:lnSpc>
                <a:spcPct val="90000"/>
              </a:lnSpc>
              <a:spcBef>
                <a:spcPts val="1200"/>
              </a:spcBef>
              <a:spcAft>
                <a:spcPts val="0"/>
              </a:spcAft>
              <a:buSzPts val="1800"/>
              <a:buNone/>
            </a:pPr>
            <a:endParaRPr sz="2400" dirty="0">
              <a:solidFill>
                <a:srgbClr val="404040"/>
              </a:solidFill>
            </a:endParaRPr>
          </a:p>
          <a:p>
            <a:pPr lvl="0" algn="l" rtl="0">
              <a:lnSpc>
                <a:spcPct val="90000"/>
              </a:lnSpc>
              <a:spcBef>
                <a:spcPts val="1200"/>
              </a:spcBef>
              <a:spcAft>
                <a:spcPts val="0"/>
              </a:spcAft>
              <a:buSzPts val="1800"/>
              <a:buFont typeface="Arial" panose="020B0604020202020204" pitchFamily="34" charset="0"/>
              <a:buChar char="•"/>
            </a:pPr>
            <a:r>
              <a:rPr lang="en-US" sz="2400" dirty="0">
                <a:solidFill>
                  <a:srgbClr val="404040"/>
                </a:solidFill>
              </a:rPr>
              <a:t>Not have Equity at their Core</a:t>
            </a:r>
            <a:endParaRPr sz="2400" dirty="0">
              <a:solidFill>
                <a:srgbClr val="404040"/>
              </a:solidFill>
            </a:endParaRPr>
          </a:p>
          <a:p>
            <a:pPr lvl="0" algn="l" rtl="0">
              <a:lnSpc>
                <a:spcPct val="90000"/>
              </a:lnSpc>
              <a:spcBef>
                <a:spcPts val="1200"/>
              </a:spcBef>
              <a:spcAft>
                <a:spcPts val="0"/>
              </a:spcAft>
              <a:buSzPts val="1800"/>
              <a:buFont typeface="Arial" panose="020B0604020202020204" pitchFamily="34" charset="0"/>
              <a:buChar char="•"/>
            </a:pPr>
            <a:r>
              <a:rPr lang="en-US" sz="2400" dirty="0">
                <a:solidFill>
                  <a:srgbClr val="404040"/>
                </a:solidFill>
              </a:rPr>
              <a:t>See the student as deficit</a:t>
            </a:r>
            <a:endParaRPr sz="2400" dirty="0">
              <a:solidFill>
                <a:srgbClr val="404040"/>
              </a:solidFill>
            </a:endParaRPr>
          </a:p>
          <a:p>
            <a:pPr lvl="0" algn="l" rtl="0">
              <a:lnSpc>
                <a:spcPct val="90000"/>
              </a:lnSpc>
              <a:spcBef>
                <a:spcPts val="1200"/>
              </a:spcBef>
              <a:spcAft>
                <a:spcPts val="0"/>
              </a:spcAft>
              <a:buSzPts val="1800"/>
              <a:buFont typeface="Arial" panose="020B0604020202020204" pitchFamily="34" charset="0"/>
              <a:buChar char="•"/>
            </a:pPr>
            <a:r>
              <a:rPr lang="en-US" sz="2400" dirty="0">
                <a:solidFill>
                  <a:srgbClr val="404040"/>
                </a:solidFill>
              </a:rPr>
              <a:t>Review data and determine the child requires and out of class removal</a:t>
            </a:r>
            <a:endParaRPr sz="2400" dirty="0">
              <a:solidFill>
                <a:srgbClr val="404040"/>
              </a:solidFill>
            </a:endParaRPr>
          </a:p>
          <a:p>
            <a:pPr lvl="0" algn="l" rtl="0">
              <a:lnSpc>
                <a:spcPct val="90000"/>
              </a:lnSpc>
              <a:spcBef>
                <a:spcPts val="1200"/>
              </a:spcBef>
              <a:spcAft>
                <a:spcPts val="0"/>
              </a:spcAft>
              <a:buSzPts val="1800"/>
              <a:buFont typeface="Arial" panose="020B0604020202020204" pitchFamily="34" charset="0"/>
              <a:buChar char="•"/>
            </a:pPr>
            <a:r>
              <a:rPr lang="en-US" sz="2400" dirty="0">
                <a:solidFill>
                  <a:srgbClr val="404040"/>
                </a:solidFill>
              </a:rPr>
              <a:t>Not align to co-plan and co-serve teams (special educators have their own PLC)</a:t>
            </a:r>
            <a:endParaRPr sz="2400" dirty="0">
              <a:solidFill>
                <a:srgbClr val="404040"/>
              </a:solidFill>
            </a:endParaRPr>
          </a:p>
        </p:txBody>
      </p:sp>
      <p:sp>
        <p:nvSpPr>
          <p:cNvPr id="304" name="Google Shape;304;p28"/>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Autofit/>
          </a:bodyPr>
          <a:lstStyle/>
          <a:p>
            <a:pPr marL="457200" lvl="0" indent="-228600" algn="l" rtl="0">
              <a:lnSpc>
                <a:spcPct val="90000"/>
              </a:lnSpc>
              <a:spcBef>
                <a:spcPts val="1200"/>
              </a:spcBef>
              <a:spcAft>
                <a:spcPts val="0"/>
              </a:spcAft>
              <a:buSzPts val="2000"/>
              <a:buNone/>
            </a:pPr>
            <a:r>
              <a:rPr lang="en-US" dirty="0">
                <a:solidFill>
                  <a:srgbClr val="404040"/>
                </a:solidFill>
              </a:rPr>
              <a:t>How Can PLC’s Create Equity?</a:t>
            </a:r>
            <a:endParaRPr dirty="0">
              <a:solidFill>
                <a:srgbClr val="404040"/>
              </a:solidFill>
            </a:endParaRPr>
          </a:p>
        </p:txBody>
      </p:sp>
      <p:sp>
        <p:nvSpPr>
          <p:cNvPr id="305" name="Google Shape;305;p28"/>
          <p:cNvSpPr txBox="1">
            <a:spLocks noGrp="1"/>
          </p:cNvSpPr>
          <p:nvPr>
            <p:ph type="body" idx="4"/>
          </p:nvPr>
        </p:nvSpPr>
        <p:spPr>
          <a:xfrm>
            <a:off x="6126480" y="2214192"/>
            <a:ext cx="5316220" cy="3378200"/>
          </a:xfrm>
          <a:prstGeom prst="rect">
            <a:avLst/>
          </a:prstGeom>
          <a:noFill/>
          <a:ln>
            <a:noFill/>
          </a:ln>
        </p:spPr>
        <p:txBody>
          <a:bodyPr spcFirstLastPara="1" wrap="square" lIns="0" tIns="45700" rIns="0" bIns="45700" anchor="t" anchorCtr="0">
            <a:noAutofit/>
          </a:bodyPr>
          <a:lstStyle/>
          <a:p>
            <a:pPr marL="457200" lvl="0" indent="-228600" algn="l" rtl="0">
              <a:lnSpc>
                <a:spcPct val="90000"/>
              </a:lnSpc>
              <a:spcBef>
                <a:spcPts val="1200"/>
              </a:spcBef>
              <a:spcAft>
                <a:spcPts val="0"/>
              </a:spcAft>
              <a:buSzPts val="1800"/>
              <a:buNone/>
            </a:pPr>
            <a:endParaRPr dirty="0">
              <a:solidFill>
                <a:srgbClr val="404040"/>
              </a:solidFill>
            </a:endParaRPr>
          </a:p>
          <a:p>
            <a:pPr lvl="0" algn="l" rtl="0">
              <a:lnSpc>
                <a:spcPct val="90000"/>
              </a:lnSpc>
              <a:spcBef>
                <a:spcPts val="1200"/>
              </a:spcBef>
              <a:spcAft>
                <a:spcPts val="0"/>
              </a:spcAft>
              <a:buSzPts val="1800"/>
              <a:buFont typeface="Arial" panose="020B0604020202020204" pitchFamily="34" charset="0"/>
              <a:buChar char="•"/>
            </a:pPr>
            <a:r>
              <a:rPr lang="en-US" sz="2400" dirty="0">
                <a:solidFill>
                  <a:srgbClr val="404040"/>
                </a:solidFill>
              </a:rPr>
              <a:t>Have Equity at their Core</a:t>
            </a:r>
            <a:endParaRPr sz="2400" dirty="0">
              <a:solidFill>
                <a:srgbClr val="404040"/>
              </a:solidFill>
            </a:endParaRPr>
          </a:p>
          <a:p>
            <a:pPr lvl="0" algn="l" rtl="0">
              <a:lnSpc>
                <a:spcPct val="90000"/>
              </a:lnSpc>
              <a:spcBef>
                <a:spcPts val="1200"/>
              </a:spcBef>
              <a:spcAft>
                <a:spcPts val="0"/>
              </a:spcAft>
              <a:buSzPts val="1800"/>
              <a:buFont typeface="Arial" panose="020B0604020202020204" pitchFamily="34" charset="0"/>
              <a:buChar char="•"/>
            </a:pPr>
            <a:r>
              <a:rPr lang="en-US" sz="2400" dirty="0">
                <a:solidFill>
                  <a:srgbClr val="404040"/>
                </a:solidFill>
              </a:rPr>
              <a:t>See the system as the deficit</a:t>
            </a:r>
            <a:endParaRPr sz="2400" dirty="0">
              <a:solidFill>
                <a:srgbClr val="404040"/>
              </a:solidFill>
            </a:endParaRPr>
          </a:p>
          <a:p>
            <a:pPr lvl="0" algn="l" rtl="0">
              <a:lnSpc>
                <a:spcPct val="90000"/>
              </a:lnSpc>
              <a:spcBef>
                <a:spcPts val="1200"/>
              </a:spcBef>
              <a:spcAft>
                <a:spcPts val="0"/>
              </a:spcAft>
              <a:buSzPts val="1800"/>
              <a:buFont typeface="Arial" panose="020B0604020202020204" pitchFamily="34" charset="0"/>
              <a:buChar char="•"/>
            </a:pPr>
            <a:r>
              <a:rPr lang="en-US" sz="2400" dirty="0">
                <a:solidFill>
                  <a:srgbClr val="404040"/>
                </a:solidFill>
              </a:rPr>
              <a:t>Review data and determine the co-plan team needs to provide instruction differently based on the child and how they bring in information</a:t>
            </a:r>
            <a:endParaRPr sz="2400" dirty="0">
              <a:solidFill>
                <a:srgbClr val="404040"/>
              </a:solidFill>
            </a:endParaRPr>
          </a:p>
          <a:p>
            <a:pPr lvl="0" algn="l" rtl="0">
              <a:lnSpc>
                <a:spcPct val="90000"/>
              </a:lnSpc>
              <a:spcBef>
                <a:spcPts val="1200"/>
              </a:spcBef>
              <a:spcAft>
                <a:spcPts val="0"/>
              </a:spcAft>
              <a:buSzPts val="1800"/>
              <a:buFont typeface="Arial" panose="020B0604020202020204" pitchFamily="34" charset="0"/>
              <a:buChar char="•"/>
            </a:pPr>
            <a:r>
              <a:rPr lang="en-US" sz="2400" dirty="0">
                <a:solidFill>
                  <a:srgbClr val="404040"/>
                </a:solidFill>
              </a:rPr>
              <a:t>Align PLC’s as co-plan and co-serve teams  (special educators do NOT have their own PLC)</a:t>
            </a:r>
            <a:endParaRPr sz="2400" dirty="0">
              <a:solidFill>
                <a:srgbClr val="404040"/>
              </a:solidFill>
            </a:endParaRPr>
          </a:p>
          <a:p>
            <a:pPr marL="457200" lvl="0" indent="-228600" algn="l" rtl="0">
              <a:lnSpc>
                <a:spcPct val="90000"/>
              </a:lnSpc>
              <a:spcBef>
                <a:spcPts val="1200"/>
              </a:spcBef>
              <a:spcAft>
                <a:spcPts val="0"/>
              </a:spcAft>
              <a:buSzPts val="1800"/>
              <a:buNone/>
            </a:pPr>
            <a:endParaRPr dirty="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title"/>
          </p:nvPr>
        </p:nvSpPr>
        <p:spPr>
          <a:xfrm>
            <a:off x="1097280" y="286605"/>
            <a:ext cx="7295158"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dirty="0">
                <a:solidFill>
                  <a:srgbClr val="404040"/>
                </a:solidFill>
              </a:rPr>
              <a:t>Digital Module 8/Step 8: C3 Roles and Lesson Plans</a:t>
            </a:r>
            <a:endParaRPr dirty="0">
              <a:solidFill>
                <a:srgbClr val="404040"/>
              </a:solidFill>
            </a:endParaRPr>
          </a:p>
        </p:txBody>
      </p:sp>
      <p:sp>
        <p:nvSpPr>
          <p:cNvPr id="151" name="Google Shape;151;p7"/>
          <p:cNvSpPr txBox="1">
            <a:spLocks noGrp="1"/>
          </p:cNvSpPr>
          <p:nvPr>
            <p:ph type="body" idx="1"/>
          </p:nvPr>
        </p:nvSpPr>
        <p:spPr>
          <a:prstGeom prst="rect">
            <a:avLst/>
          </a:prstGeom>
          <a:noFill/>
          <a:ln>
            <a:noFill/>
          </a:ln>
        </p:spPr>
        <p:txBody>
          <a:bodyPr spcFirstLastPara="1" wrap="square" lIns="0" tIns="45700" rIns="0" bIns="45700" anchor="t" anchorCtr="0">
            <a:noAutofit/>
          </a:bodyPr>
          <a:lstStyle/>
          <a:p>
            <a:pPr marL="514350" lvl="0" indent="-311150" algn="l" rtl="0">
              <a:lnSpc>
                <a:spcPct val="80000"/>
              </a:lnSpc>
              <a:spcBef>
                <a:spcPts val="0"/>
              </a:spcBef>
              <a:spcAft>
                <a:spcPts val="0"/>
              </a:spcAft>
              <a:buSzPts val="3200"/>
              <a:buFont typeface="Calibri"/>
              <a:buNone/>
            </a:pPr>
            <a:endParaRPr sz="1800" dirty="0">
              <a:solidFill>
                <a:srgbClr val="404040"/>
              </a:solidFill>
              <a:latin typeface="Calibri"/>
              <a:ea typeface="Calibri"/>
              <a:cs typeface="Calibri"/>
              <a:sym typeface="Calibri"/>
            </a:endParaRPr>
          </a:p>
          <a:p>
            <a:pPr marL="571500" lvl="0" indent="-457200" algn="l" rtl="0">
              <a:lnSpc>
                <a:spcPct val="90000"/>
              </a:lnSpc>
              <a:spcBef>
                <a:spcPts val="1200"/>
              </a:spcBef>
              <a:spcAft>
                <a:spcPts val="0"/>
              </a:spcAft>
              <a:buSzPts val="3200"/>
              <a:buFont typeface="Calibri"/>
              <a:buAutoNum type="alphaLcPeriod"/>
            </a:pPr>
            <a:r>
              <a:rPr lang="en-US" sz="1800" dirty="0">
                <a:solidFill>
                  <a:srgbClr val="404040"/>
                </a:solidFill>
              </a:rPr>
              <a:t>Confirm meeting times and the C3 Team's agenda </a:t>
            </a:r>
            <a:endParaRPr sz="1800" dirty="0">
              <a:solidFill>
                <a:srgbClr val="404040"/>
              </a:solidFill>
            </a:endParaRP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Develop an ICS Skills at a Glance Template</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Revisiting the difference between the role of Co-teaching and Co-Plan to Co-Serve to Co-Learn Teams (C3 Teams).</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The PLC and how it can create inequities and equities.</a:t>
            </a:r>
          </a:p>
          <a:p>
            <a:pPr marL="571500" indent="-457200">
              <a:spcBef>
                <a:spcPts val="1400"/>
              </a:spcBef>
              <a:buSzPts val="3200"/>
              <a:buFont typeface="Calibri"/>
              <a:buAutoNum type="alphaLcPeriod"/>
            </a:pPr>
            <a:r>
              <a:rPr lang="en-US" sz="1800" dirty="0">
                <a:solidFill>
                  <a:srgbClr val="404040"/>
                </a:solidFill>
                <a:highlight>
                  <a:srgbClr val="FFFF00"/>
                </a:highlight>
              </a:rPr>
              <a:t>The role of C3 Teams in Multi-Level Systems of Support (MLSS) through Response to Intervention (RtI). </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The role of special education teachers and specially designed instruction (SDI).</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The Evolution of Roles of Itinerant Staff (ELL, Speech and Language, etc.).</a:t>
            </a:r>
          </a:p>
          <a:p>
            <a:pPr marL="571500" indent="-457200">
              <a:spcBef>
                <a:spcPts val="1400"/>
              </a:spcBef>
              <a:buSzPts val="3200"/>
              <a:buFont typeface="Calibri"/>
              <a:buAutoNum type="alphaLcPeriod"/>
            </a:pPr>
            <a:r>
              <a:rPr lang="en-US" sz="1800" dirty="0">
                <a:solidFill>
                  <a:srgbClr val="404040"/>
                </a:solidFill>
              </a:rPr>
              <a:t>Our C3 Lesson Plan Template </a:t>
            </a:r>
          </a:p>
          <a:p>
            <a:pPr marL="571500" lvl="0" indent="-457200" algn="l" rtl="0">
              <a:lnSpc>
                <a:spcPct val="90000"/>
              </a:lnSpc>
              <a:spcBef>
                <a:spcPts val="1400"/>
              </a:spcBef>
              <a:spcAft>
                <a:spcPts val="0"/>
              </a:spcAft>
              <a:buSzPts val="3200"/>
              <a:buFont typeface="Calibri"/>
              <a:buAutoNum type="alphaLcPeriod"/>
            </a:pPr>
            <a:endParaRPr lang="en-US" sz="1800" dirty="0"/>
          </a:p>
          <a:p>
            <a:pPr marL="571500" lvl="0" indent="-457200" algn="l" rtl="0">
              <a:lnSpc>
                <a:spcPct val="90000"/>
              </a:lnSpc>
              <a:spcBef>
                <a:spcPts val="1400"/>
              </a:spcBef>
              <a:spcAft>
                <a:spcPts val="0"/>
              </a:spcAft>
              <a:buSzPts val="3200"/>
              <a:buFont typeface="Calibri"/>
              <a:buAutoNum type="alphaLcPeriod"/>
            </a:pPr>
            <a:endParaRPr sz="1800" dirty="0"/>
          </a:p>
          <a:p>
            <a:pPr marL="91440" lvl="0" indent="0" algn="l" rtl="0">
              <a:lnSpc>
                <a:spcPct val="80000"/>
              </a:lnSpc>
              <a:spcBef>
                <a:spcPts val="1600"/>
              </a:spcBef>
              <a:spcAft>
                <a:spcPts val="0"/>
              </a:spcAft>
              <a:buSzPts val="2000"/>
              <a:buNone/>
            </a:pPr>
            <a:endParaRPr dirty="0"/>
          </a:p>
        </p:txBody>
      </p:sp>
    </p:spTree>
    <p:extLst>
      <p:ext uri="{BB962C8B-B14F-4D97-AF65-F5344CB8AC3E}">
        <p14:creationId xmlns:p14="http://schemas.microsoft.com/office/powerpoint/2010/main" val="133422044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A55C7C81-D56C-3B43-8A1D-A44ECA7CC7E0}"/>
              </a:ext>
            </a:extLst>
          </p:cNvPr>
          <p:cNvPicPr>
            <a:picLocks noChangeAspect="1"/>
          </p:cNvPicPr>
          <p:nvPr/>
        </p:nvPicPr>
        <p:blipFill>
          <a:blip r:embed="rId2"/>
          <a:stretch>
            <a:fillRect/>
          </a:stretch>
        </p:blipFill>
        <p:spPr>
          <a:xfrm>
            <a:off x="68317" y="0"/>
            <a:ext cx="12055366" cy="6369269"/>
          </a:xfrm>
          <a:prstGeom prst="rect">
            <a:avLst/>
          </a:prstGeom>
        </p:spPr>
      </p:pic>
    </p:spTree>
    <p:extLst>
      <p:ext uri="{BB962C8B-B14F-4D97-AF65-F5344CB8AC3E}">
        <p14:creationId xmlns:p14="http://schemas.microsoft.com/office/powerpoint/2010/main" val="308633852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75454908-C5B2-EF4B-B62E-626A5838F803}"/>
              </a:ext>
            </a:extLst>
          </p:cNvPr>
          <p:cNvPicPr>
            <a:picLocks noChangeAspect="1"/>
          </p:cNvPicPr>
          <p:nvPr/>
        </p:nvPicPr>
        <p:blipFill>
          <a:blip r:embed="rId2"/>
          <a:stretch>
            <a:fillRect/>
          </a:stretch>
        </p:blipFill>
        <p:spPr>
          <a:xfrm>
            <a:off x="234520" y="207053"/>
            <a:ext cx="11722960" cy="5827986"/>
          </a:xfrm>
          <a:prstGeom prst="rect">
            <a:avLst/>
          </a:prstGeom>
        </p:spPr>
      </p:pic>
    </p:spTree>
    <p:extLst>
      <p:ext uri="{BB962C8B-B14F-4D97-AF65-F5344CB8AC3E}">
        <p14:creationId xmlns:p14="http://schemas.microsoft.com/office/powerpoint/2010/main" val="153031698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39FF-2D65-3644-B0B1-78DCB5994B97}"/>
              </a:ext>
            </a:extLst>
          </p:cNvPr>
          <p:cNvSpPr>
            <a:spLocks noGrp="1"/>
          </p:cNvSpPr>
          <p:nvPr>
            <p:ph type="title"/>
          </p:nvPr>
        </p:nvSpPr>
        <p:spPr>
          <a:xfrm>
            <a:off x="6957849" y="1978243"/>
            <a:ext cx="4576204" cy="1450757"/>
          </a:xfrm>
        </p:spPr>
        <p:txBody>
          <a:bodyPr/>
          <a:lstStyle/>
          <a:p>
            <a:r>
              <a:rPr lang="en-US" dirty="0"/>
              <a:t>Illinois Framework</a:t>
            </a:r>
          </a:p>
        </p:txBody>
      </p:sp>
      <p:pic>
        <p:nvPicPr>
          <p:cNvPr id="6" name="Picture 5" descr="Diagram&#10;&#10;Description automatically generated">
            <a:extLst>
              <a:ext uri="{FF2B5EF4-FFF2-40B4-BE49-F238E27FC236}">
                <a16:creationId xmlns:a16="http://schemas.microsoft.com/office/drawing/2014/main" id="{4F0386A4-C91C-E449-BB5C-6E016CB73466}"/>
              </a:ext>
            </a:extLst>
          </p:cNvPr>
          <p:cNvPicPr>
            <a:picLocks noChangeAspect="1"/>
          </p:cNvPicPr>
          <p:nvPr/>
        </p:nvPicPr>
        <p:blipFill>
          <a:blip r:embed="rId2"/>
          <a:stretch>
            <a:fillRect/>
          </a:stretch>
        </p:blipFill>
        <p:spPr>
          <a:xfrm>
            <a:off x="657947" y="531647"/>
            <a:ext cx="6053959" cy="5539515"/>
          </a:xfrm>
          <a:prstGeom prst="rect">
            <a:avLst/>
          </a:prstGeom>
        </p:spPr>
      </p:pic>
    </p:spTree>
    <p:extLst>
      <p:ext uri="{BB962C8B-B14F-4D97-AF65-F5344CB8AC3E}">
        <p14:creationId xmlns:p14="http://schemas.microsoft.com/office/powerpoint/2010/main" val="401410786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 letter&#10;&#10;Description automatically generated">
            <a:extLst>
              <a:ext uri="{FF2B5EF4-FFF2-40B4-BE49-F238E27FC236}">
                <a16:creationId xmlns:a16="http://schemas.microsoft.com/office/drawing/2014/main" id="{B72DC978-E778-E144-8D8F-8BC6D333B37E}"/>
              </a:ext>
            </a:extLst>
          </p:cNvPr>
          <p:cNvPicPr>
            <a:picLocks noChangeAspect="1"/>
          </p:cNvPicPr>
          <p:nvPr/>
        </p:nvPicPr>
        <p:blipFill>
          <a:blip r:embed="rId2"/>
          <a:stretch>
            <a:fillRect/>
          </a:stretch>
        </p:blipFill>
        <p:spPr>
          <a:xfrm>
            <a:off x="299544" y="300420"/>
            <a:ext cx="11592911" cy="5994400"/>
          </a:xfrm>
          <a:prstGeom prst="rect">
            <a:avLst/>
          </a:prstGeom>
        </p:spPr>
      </p:pic>
    </p:spTree>
    <p:extLst>
      <p:ext uri="{BB962C8B-B14F-4D97-AF65-F5344CB8AC3E}">
        <p14:creationId xmlns:p14="http://schemas.microsoft.com/office/powerpoint/2010/main" val="269741287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6"/>
          <p:cNvSpPr txBox="1">
            <a:spLocks noGrp="1"/>
          </p:cNvSpPr>
          <p:nvPr>
            <p:ph type="title"/>
          </p:nvPr>
        </p:nvSpPr>
        <p:spPr>
          <a:xfrm>
            <a:off x="1212619" y="845116"/>
            <a:ext cx="7204871" cy="836343"/>
          </a:xfrm>
          <a:prstGeom prst="rect">
            <a:avLst/>
          </a:prstGeom>
          <a:noFill/>
          <a:ln>
            <a:noFill/>
          </a:ln>
        </p:spPr>
        <p:txBody>
          <a:bodyPr spcFirstLastPara="1" wrap="square" lIns="91425" tIns="45700" rIns="91425" bIns="45700" anchor="b" anchorCtr="0">
            <a:noAutofit/>
          </a:bodyPr>
          <a:lstStyle/>
          <a:p>
            <a:pPr lvl="0">
              <a:buClr>
                <a:srgbClr val="55919A"/>
              </a:buClr>
              <a:buSzPts val="4000"/>
            </a:pPr>
            <a:r>
              <a:rPr lang="en-US" sz="4400" dirty="0"/>
              <a:t>Community Agreements (Continued)</a:t>
            </a:r>
            <a:endParaRPr sz="4400" dirty="0"/>
          </a:p>
        </p:txBody>
      </p:sp>
      <p:pic>
        <p:nvPicPr>
          <p:cNvPr id="150" name="Google Shape;150;p6"/>
          <p:cNvPicPr preferRelativeResize="0"/>
          <p:nvPr/>
        </p:nvPicPr>
        <p:blipFill rotWithShape="1">
          <a:blip r:embed="rId3">
            <a:alphaModFix/>
          </a:blip>
          <a:srcRect/>
          <a:stretch/>
        </p:blipFill>
        <p:spPr>
          <a:xfrm>
            <a:off x="695470" y="1903543"/>
            <a:ext cx="3759200" cy="4015733"/>
          </a:xfrm>
          <a:prstGeom prst="rect">
            <a:avLst/>
          </a:prstGeom>
          <a:noFill/>
          <a:ln>
            <a:noFill/>
          </a:ln>
        </p:spPr>
      </p:pic>
      <p:graphicFrame>
        <p:nvGraphicFramePr>
          <p:cNvPr id="152" name="Google Shape;149;p6">
            <a:extLst>
              <a:ext uri="{FF2B5EF4-FFF2-40B4-BE49-F238E27FC236}">
                <a16:creationId xmlns:a16="http://schemas.microsoft.com/office/drawing/2014/main" id="{6F0C80AD-66C2-4403-A9CC-5408D7C4BE20}"/>
              </a:ext>
            </a:extLst>
          </p:cNvPr>
          <p:cNvGraphicFramePr/>
          <p:nvPr/>
        </p:nvGraphicFramePr>
        <p:xfrm>
          <a:off x="4668982" y="1809936"/>
          <a:ext cx="6613236" cy="42029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143639-6FD0-BF15-2352-F1A00C8B1B44}"/>
              </a:ext>
            </a:extLst>
          </p:cNvPr>
          <p:cNvSpPr>
            <a:spLocks noGrp="1"/>
          </p:cNvSpPr>
          <p:nvPr>
            <p:ph type="title"/>
          </p:nvPr>
        </p:nvSpPr>
        <p:spPr>
          <a:xfrm>
            <a:off x="1097280" y="286605"/>
            <a:ext cx="7411720" cy="1450757"/>
          </a:xfrm>
        </p:spPr>
        <p:txBody>
          <a:bodyPr/>
          <a:lstStyle/>
          <a:p>
            <a:r>
              <a:rPr lang="en-US" sz="3200" i="1" dirty="0">
                <a:solidFill>
                  <a:srgbClr val="404040"/>
                </a:solidFill>
              </a:rPr>
              <a:t>North Carolina’s critical components were adapted from collaboration with Florida’s MTSS work, </a:t>
            </a:r>
            <a:r>
              <a:rPr lang="en-US" sz="3200" dirty="0">
                <a:solidFill>
                  <a:srgbClr val="404040"/>
                </a:solidFill>
              </a:rPr>
              <a:t>July 2019</a:t>
            </a:r>
          </a:p>
        </p:txBody>
      </p:sp>
      <p:pic>
        <p:nvPicPr>
          <p:cNvPr id="6" name="Picture 5" descr="A group of children posing for a picture&#10;&#10;Description automatically generated with low confidence">
            <a:extLst>
              <a:ext uri="{FF2B5EF4-FFF2-40B4-BE49-F238E27FC236}">
                <a16:creationId xmlns:a16="http://schemas.microsoft.com/office/drawing/2014/main" id="{857B64BC-495A-9A48-8AFF-C15A22D2667B}"/>
              </a:ext>
            </a:extLst>
          </p:cNvPr>
          <p:cNvPicPr>
            <a:picLocks noChangeAspect="1"/>
          </p:cNvPicPr>
          <p:nvPr/>
        </p:nvPicPr>
        <p:blipFill>
          <a:blip r:embed="rId2"/>
          <a:stretch>
            <a:fillRect/>
          </a:stretch>
        </p:blipFill>
        <p:spPr>
          <a:xfrm>
            <a:off x="1036320" y="1737362"/>
            <a:ext cx="8445500" cy="4572619"/>
          </a:xfrm>
          <a:prstGeom prst="rect">
            <a:avLst/>
          </a:prstGeom>
        </p:spPr>
      </p:pic>
    </p:spTree>
    <p:extLst>
      <p:ext uri="{BB962C8B-B14F-4D97-AF65-F5344CB8AC3E}">
        <p14:creationId xmlns:p14="http://schemas.microsoft.com/office/powerpoint/2010/main" val="221771992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title"/>
          </p:nvPr>
        </p:nvSpPr>
        <p:spPr>
          <a:xfrm>
            <a:off x="1097280" y="286605"/>
            <a:ext cx="7295158" cy="1450757"/>
          </a:xfrm>
          <a:prstGeom prst="rect">
            <a:avLst/>
          </a:prstGeom>
          <a:noFill/>
          <a:ln>
            <a:noFill/>
          </a:ln>
        </p:spPr>
        <p:txBody>
          <a:bodyPr spcFirstLastPara="1" wrap="square" lIns="91425" tIns="45700" rIns="91425" bIns="45700" anchor="b" anchorCtr="0">
            <a:noAutofit/>
          </a:bodyPr>
          <a:lstStyle/>
          <a:p>
            <a:pPr lvl="0">
              <a:buSzPts val="4800"/>
            </a:pPr>
            <a:r>
              <a:rPr lang="en-US" dirty="0">
                <a:solidFill>
                  <a:srgbClr val="404040"/>
                </a:solidFill>
              </a:rPr>
              <a:t>North Carolina MTSS Critical Components</a:t>
            </a:r>
            <a:endParaRPr dirty="0">
              <a:solidFill>
                <a:srgbClr val="404040"/>
              </a:solidFill>
            </a:endParaRPr>
          </a:p>
        </p:txBody>
      </p:sp>
      <p:sp>
        <p:nvSpPr>
          <p:cNvPr id="6" name="Text Placeholder 1">
            <a:extLst>
              <a:ext uri="{FF2B5EF4-FFF2-40B4-BE49-F238E27FC236}">
                <a16:creationId xmlns:a16="http://schemas.microsoft.com/office/drawing/2014/main" id="{9EF8673C-A651-0238-403E-57CC0C42E680}"/>
              </a:ext>
            </a:extLst>
          </p:cNvPr>
          <p:cNvSpPr>
            <a:spLocks noGrp="1"/>
          </p:cNvSpPr>
          <p:nvPr>
            <p:ph type="body" idx="1"/>
          </p:nvPr>
        </p:nvSpPr>
        <p:spPr>
          <a:xfrm>
            <a:off x="1097279" y="1845734"/>
            <a:ext cx="10058401" cy="4023360"/>
          </a:xfrm>
        </p:spPr>
        <p:txBody>
          <a:bodyPr/>
          <a:lstStyle/>
          <a:p>
            <a:r>
              <a:rPr lang="en-US" sz="2400" b="1" dirty="0"/>
              <a:t>Leadership </a:t>
            </a:r>
          </a:p>
          <a:p>
            <a:r>
              <a:rPr lang="en-US" sz="2400" dirty="0"/>
              <a:t>Leadership is key to successful implementation of any large-scale innovation. The building principal, assistant principal(s), and school leadership team are critical to implementing MTSS at the school level. They engage staff in ongoing professional development for implementing MTSS, plan strategically for MTSS implementation, and model a problem-solving process for school improvement. The school principal also supports the implementation of MTSS by communicating a vision and mission to school staff, providing resources for planning and implementing instruction and intervention, and ensuring that staff have the data needed for data-based problem-solving. </a:t>
            </a:r>
          </a:p>
        </p:txBody>
      </p:sp>
    </p:spTree>
    <p:extLst>
      <p:ext uri="{BB962C8B-B14F-4D97-AF65-F5344CB8AC3E}">
        <p14:creationId xmlns:p14="http://schemas.microsoft.com/office/powerpoint/2010/main" val="255825846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title"/>
          </p:nvPr>
        </p:nvSpPr>
        <p:spPr>
          <a:xfrm>
            <a:off x="1097280" y="286605"/>
            <a:ext cx="7295158" cy="1450757"/>
          </a:xfrm>
          <a:prstGeom prst="rect">
            <a:avLst/>
          </a:prstGeom>
          <a:noFill/>
          <a:ln>
            <a:noFill/>
          </a:ln>
        </p:spPr>
        <p:txBody>
          <a:bodyPr spcFirstLastPara="1" wrap="square" lIns="91425" tIns="45700" rIns="91425" bIns="45700" anchor="b" anchorCtr="0">
            <a:noAutofit/>
          </a:bodyPr>
          <a:lstStyle/>
          <a:p>
            <a:pPr lvl="0">
              <a:buSzPts val="4800"/>
            </a:pPr>
            <a:r>
              <a:rPr lang="en-US" dirty="0">
                <a:solidFill>
                  <a:srgbClr val="404040"/>
                </a:solidFill>
              </a:rPr>
              <a:t>North Carolina MTSS Critical Components</a:t>
            </a:r>
            <a:endParaRPr dirty="0">
              <a:solidFill>
                <a:srgbClr val="404040"/>
              </a:solidFill>
            </a:endParaRPr>
          </a:p>
        </p:txBody>
      </p:sp>
      <p:sp>
        <p:nvSpPr>
          <p:cNvPr id="7" name="Text Placeholder 1">
            <a:extLst>
              <a:ext uri="{FF2B5EF4-FFF2-40B4-BE49-F238E27FC236}">
                <a16:creationId xmlns:a16="http://schemas.microsoft.com/office/drawing/2014/main" id="{B299A652-D94D-552E-27ED-67FB9EF6C64D}"/>
              </a:ext>
            </a:extLst>
          </p:cNvPr>
          <p:cNvSpPr txBox="1">
            <a:spLocks/>
          </p:cNvSpPr>
          <p:nvPr/>
        </p:nvSpPr>
        <p:spPr>
          <a:xfrm>
            <a:off x="927946" y="1869965"/>
            <a:ext cx="10058401" cy="4023360"/>
          </a:xfrm>
          <a:prstGeom prst="rect">
            <a:avLst/>
          </a:prstGeom>
          <a:noFill/>
          <a:ln>
            <a:noFill/>
          </a:ln>
        </p:spPr>
        <p:txBody>
          <a:bodyPr spcFirstLastPara="1" wrap="square" lIns="0" tIns="45700" rIns="0"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200"/>
              </a:spcBef>
              <a:spcAft>
                <a:spcPts val="0"/>
              </a:spcAft>
              <a:buClr>
                <a:schemeClr val="accent1"/>
              </a:buClr>
              <a:buSzPts val="18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8pPr>
            <a:lvl9pPr marL="4114800" marR="0" lvl="8" indent="-342900" algn="l" rtl="0">
              <a:lnSpc>
                <a:spcPct val="90000"/>
              </a:lnSpc>
              <a:spcBef>
                <a:spcPts val="400"/>
              </a:spcBef>
              <a:spcAft>
                <a:spcPts val="40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9pPr>
          </a:lstStyle>
          <a:p>
            <a:r>
              <a:rPr lang="en-US" sz="2400" b="1" dirty="0"/>
              <a:t>Building the Capacity/Infrastructure for Implementation </a:t>
            </a:r>
          </a:p>
          <a:p>
            <a:r>
              <a:rPr lang="en-US" sz="2400" dirty="0"/>
              <a:t>School-wide capacity and infrastructure are required in order to implement and sustain MTSS. This capacity and infrastructure usually include ongoing professional development and coaching with an emphasis on data-based problem-solving and multi-tiered instruction and intervention, scheduling that allows staff to plan and implement instruction and intervention, and processes and procedures for engaging in data-based problem-solving. </a:t>
            </a:r>
          </a:p>
          <a:p>
            <a:br>
              <a:rPr lang="en-US" sz="2400" dirty="0"/>
            </a:br>
            <a:endParaRPr lang="en-US" sz="2400" dirty="0"/>
          </a:p>
        </p:txBody>
      </p:sp>
    </p:spTree>
    <p:extLst>
      <p:ext uri="{BB962C8B-B14F-4D97-AF65-F5344CB8AC3E}">
        <p14:creationId xmlns:p14="http://schemas.microsoft.com/office/powerpoint/2010/main" val="98032970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title"/>
          </p:nvPr>
        </p:nvSpPr>
        <p:spPr>
          <a:xfrm>
            <a:off x="1097280" y="286605"/>
            <a:ext cx="7295158" cy="1450757"/>
          </a:xfrm>
          <a:prstGeom prst="rect">
            <a:avLst/>
          </a:prstGeom>
          <a:noFill/>
          <a:ln>
            <a:noFill/>
          </a:ln>
        </p:spPr>
        <p:txBody>
          <a:bodyPr spcFirstLastPara="1" wrap="square" lIns="91425" tIns="45700" rIns="91425" bIns="45700" anchor="b" anchorCtr="0">
            <a:noAutofit/>
          </a:bodyPr>
          <a:lstStyle/>
          <a:p>
            <a:pPr lvl="0">
              <a:buSzPts val="4800"/>
            </a:pPr>
            <a:r>
              <a:rPr lang="en-US" dirty="0">
                <a:solidFill>
                  <a:srgbClr val="404040"/>
                </a:solidFill>
              </a:rPr>
              <a:t>North Carolina MTSS Critical Components</a:t>
            </a:r>
            <a:endParaRPr dirty="0">
              <a:solidFill>
                <a:srgbClr val="404040"/>
              </a:solidFill>
            </a:endParaRPr>
          </a:p>
        </p:txBody>
      </p:sp>
      <p:sp>
        <p:nvSpPr>
          <p:cNvPr id="4" name="Text Placeholder 1">
            <a:extLst>
              <a:ext uri="{FF2B5EF4-FFF2-40B4-BE49-F238E27FC236}">
                <a16:creationId xmlns:a16="http://schemas.microsoft.com/office/drawing/2014/main" id="{8A886044-AB4C-6877-D82D-AB7574167B93}"/>
              </a:ext>
            </a:extLst>
          </p:cNvPr>
          <p:cNvSpPr>
            <a:spLocks noGrp="1"/>
          </p:cNvSpPr>
          <p:nvPr>
            <p:ph type="body" idx="1"/>
          </p:nvPr>
        </p:nvSpPr>
        <p:spPr>
          <a:xfrm>
            <a:off x="1036319" y="1882665"/>
            <a:ext cx="10058401" cy="4023360"/>
          </a:xfrm>
        </p:spPr>
        <p:txBody>
          <a:bodyPr/>
          <a:lstStyle/>
          <a:p>
            <a:r>
              <a:rPr lang="en-US" sz="2400" b="1" dirty="0"/>
              <a:t>Communication and Collaboration </a:t>
            </a:r>
          </a:p>
          <a:p>
            <a:r>
              <a:rPr lang="en-US" sz="2400" dirty="0"/>
              <a:t>Ongoing communication and collaboration are essential for successful implementation of MTSS. Many innovations fail due to a lack of consensus, lack of feedback to implementers to support continuous improvement, and not involving stakeholders in planning. In addition to including stakeholders in planning and providing continuous feedback, it is also important to build the infrastructure to communicate and work with families and other community partners. These practices increase the likelihood that innovative practices will be implemented and sustained. </a:t>
            </a:r>
          </a:p>
          <a:p>
            <a:br>
              <a:rPr lang="en-US" dirty="0"/>
            </a:br>
            <a:endParaRPr lang="en-US" dirty="0"/>
          </a:p>
        </p:txBody>
      </p:sp>
    </p:spTree>
    <p:extLst>
      <p:ext uri="{BB962C8B-B14F-4D97-AF65-F5344CB8AC3E}">
        <p14:creationId xmlns:p14="http://schemas.microsoft.com/office/powerpoint/2010/main" val="242006287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title"/>
          </p:nvPr>
        </p:nvSpPr>
        <p:spPr>
          <a:xfrm>
            <a:off x="1097280" y="286605"/>
            <a:ext cx="7295158" cy="1450757"/>
          </a:xfrm>
          <a:prstGeom prst="rect">
            <a:avLst/>
          </a:prstGeom>
          <a:noFill/>
          <a:ln>
            <a:noFill/>
          </a:ln>
        </p:spPr>
        <p:txBody>
          <a:bodyPr spcFirstLastPara="1" wrap="square" lIns="91425" tIns="45700" rIns="91425" bIns="45700" anchor="b" anchorCtr="0">
            <a:noAutofit/>
          </a:bodyPr>
          <a:lstStyle/>
          <a:p>
            <a:pPr lvl="0">
              <a:buSzPts val="4800"/>
            </a:pPr>
            <a:r>
              <a:rPr lang="en-US" dirty="0">
                <a:solidFill>
                  <a:srgbClr val="404040"/>
                </a:solidFill>
              </a:rPr>
              <a:t>North Carolina MTSS Critical Components</a:t>
            </a:r>
            <a:endParaRPr dirty="0">
              <a:solidFill>
                <a:srgbClr val="404040"/>
              </a:solidFill>
            </a:endParaRPr>
          </a:p>
        </p:txBody>
      </p:sp>
      <p:sp>
        <p:nvSpPr>
          <p:cNvPr id="6" name="Text Placeholder 1">
            <a:extLst>
              <a:ext uri="{FF2B5EF4-FFF2-40B4-BE49-F238E27FC236}">
                <a16:creationId xmlns:a16="http://schemas.microsoft.com/office/drawing/2014/main" id="{CE63D196-F7F9-CD10-37E0-56D1801B784F}"/>
              </a:ext>
            </a:extLst>
          </p:cNvPr>
          <p:cNvSpPr txBox="1">
            <a:spLocks/>
          </p:cNvSpPr>
          <p:nvPr/>
        </p:nvSpPr>
        <p:spPr>
          <a:xfrm>
            <a:off x="737446" y="1737362"/>
            <a:ext cx="10058401" cy="4023360"/>
          </a:xfrm>
          <a:prstGeom prst="rect">
            <a:avLst/>
          </a:prstGeom>
          <a:noFill/>
          <a:ln>
            <a:noFill/>
          </a:ln>
        </p:spPr>
        <p:txBody>
          <a:bodyPr spcFirstLastPara="1" wrap="square" lIns="0" tIns="45700" rIns="0"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200"/>
              </a:spcBef>
              <a:spcAft>
                <a:spcPts val="0"/>
              </a:spcAft>
              <a:buClr>
                <a:schemeClr val="accent1"/>
              </a:buClr>
              <a:buSzPts val="18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8pPr>
            <a:lvl9pPr marL="4114800" marR="0" lvl="8" indent="-342900" algn="l" rtl="0">
              <a:lnSpc>
                <a:spcPct val="90000"/>
              </a:lnSpc>
              <a:spcBef>
                <a:spcPts val="400"/>
              </a:spcBef>
              <a:spcAft>
                <a:spcPts val="40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9pPr>
          </a:lstStyle>
          <a:p>
            <a:r>
              <a:rPr lang="en-US" sz="2400" b="1" dirty="0"/>
              <a:t>Data-Based Problem Solving </a:t>
            </a:r>
          </a:p>
          <a:p>
            <a:r>
              <a:rPr lang="en-US" sz="2400" dirty="0"/>
              <a:t>The use of data-based problem-solving to make education decisions is a critical element of MTSS implementation. This includes the use of data-based problem-solving for student outcomes across content areas, grade levels, and tiers, as well as the use of problem-solving to address barriers to school wide implementation of MTSS. While several models for data-based problem-solving exist, the four step problem-solving approach includes: 1) defining the goals and objectives to be attained, 2) identify possible reasons why the desired goals are not being attained, 3) developing a plan for implementing evidence-based strategies to attain goals, 4) evaluating the effectiveness of the plan. </a:t>
            </a:r>
          </a:p>
          <a:p>
            <a:br>
              <a:rPr lang="en-US" dirty="0"/>
            </a:br>
            <a:endParaRPr lang="en-US" dirty="0"/>
          </a:p>
        </p:txBody>
      </p:sp>
    </p:spTree>
    <p:extLst>
      <p:ext uri="{BB962C8B-B14F-4D97-AF65-F5344CB8AC3E}">
        <p14:creationId xmlns:p14="http://schemas.microsoft.com/office/powerpoint/2010/main" val="392060012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title"/>
          </p:nvPr>
        </p:nvSpPr>
        <p:spPr>
          <a:xfrm>
            <a:off x="1097280" y="286605"/>
            <a:ext cx="7295158" cy="1450757"/>
          </a:xfrm>
          <a:prstGeom prst="rect">
            <a:avLst/>
          </a:prstGeom>
          <a:noFill/>
          <a:ln>
            <a:noFill/>
          </a:ln>
        </p:spPr>
        <p:txBody>
          <a:bodyPr spcFirstLastPara="1" wrap="square" lIns="91425" tIns="45700" rIns="91425" bIns="45700" anchor="b" anchorCtr="0">
            <a:noAutofit/>
          </a:bodyPr>
          <a:lstStyle/>
          <a:p>
            <a:pPr lvl="0">
              <a:buSzPts val="4800"/>
            </a:pPr>
            <a:r>
              <a:rPr lang="en-US" dirty="0">
                <a:solidFill>
                  <a:srgbClr val="404040"/>
                </a:solidFill>
              </a:rPr>
              <a:t>North Carolina MTSS Critical Components</a:t>
            </a:r>
            <a:endParaRPr dirty="0">
              <a:solidFill>
                <a:srgbClr val="404040"/>
              </a:solidFill>
            </a:endParaRPr>
          </a:p>
        </p:txBody>
      </p:sp>
      <p:sp>
        <p:nvSpPr>
          <p:cNvPr id="4" name="Text Placeholder 1">
            <a:extLst>
              <a:ext uri="{FF2B5EF4-FFF2-40B4-BE49-F238E27FC236}">
                <a16:creationId xmlns:a16="http://schemas.microsoft.com/office/drawing/2014/main" id="{0A173C81-094C-1820-8B73-45545716F7F5}"/>
              </a:ext>
            </a:extLst>
          </p:cNvPr>
          <p:cNvSpPr>
            <a:spLocks noGrp="1"/>
          </p:cNvSpPr>
          <p:nvPr>
            <p:ph type="body" idx="1"/>
          </p:nvPr>
        </p:nvSpPr>
        <p:spPr>
          <a:xfrm>
            <a:off x="1036319" y="1811024"/>
            <a:ext cx="10058401" cy="4023360"/>
          </a:xfrm>
        </p:spPr>
        <p:txBody>
          <a:bodyPr/>
          <a:lstStyle/>
          <a:p>
            <a:r>
              <a:rPr lang="en-US" sz="2400" b="1" dirty="0"/>
              <a:t>Three Tiered Instructional/Intervention Model </a:t>
            </a:r>
          </a:p>
          <a:p>
            <a:r>
              <a:rPr lang="en-US" sz="2400" dirty="0"/>
              <a:t>The three-tiered instructional/intervention model is another critical element of MTSS implementation. In a typical system, Core (Tier 1) includes the instruction all students receive; Supplemental (Tier 2) includes additional instruction or intervention provided to students not meeting benchmarks; and Intensive (Tier 3) includes intense, small group or individual interventions for students showing significant barriers to learning the skills required for school success. It is important to consider both academic and social-emotional/behavioral instruction and interventions when examining this domain. </a:t>
            </a:r>
          </a:p>
        </p:txBody>
      </p:sp>
    </p:spTree>
    <p:extLst>
      <p:ext uri="{BB962C8B-B14F-4D97-AF65-F5344CB8AC3E}">
        <p14:creationId xmlns:p14="http://schemas.microsoft.com/office/powerpoint/2010/main" val="303202031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title"/>
          </p:nvPr>
        </p:nvSpPr>
        <p:spPr>
          <a:xfrm>
            <a:off x="1097280" y="286605"/>
            <a:ext cx="7295158" cy="1450757"/>
          </a:xfrm>
          <a:prstGeom prst="rect">
            <a:avLst/>
          </a:prstGeom>
          <a:noFill/>
          <a:ln>
            <a:noFill/>
          </a:ln>
        </p:spPr>
        <p:txBody>
          <a:bodyPr spcFirstLastPara="1" wrap="square" lIns="91425" tIns="45700" rIns="91425" bIns="45700" anchor="b" anchorCtr="0">
            <a:noAutofit/>
          </a:bodyPr>
          <a:lstStyle/>
          <a:p>
            <a:pPr lvl="0">
              <a:buSzPts val="4800"/>
            </a:pPr>
            <a:r>
              <a:rPr lang="en-US" dirty="0">
                <a:solidFill>
                  <a:srgbClr val="404040"/>
                </a:solidFill>
              </a:rPr>
              <a:t>North Carolina MTSS Critical Components</a:t>
            </a:r>
            <a:endParaRPr dirty="0">
              <a:solidFill>
                <a:srgbClr val="404040"/>
              </a:solidFill>
            </a:endParaRPr>
          </a:p>
        </p:txBody>
      </p:sp>
      <p:sp>
        <p:nvSpPr>
          <p:cNvPr id="6" name="Text Placeholder 1">
            <a:extLst>
              <a:ext uri="{FF2B5EF4-FFF2-40B4-BE49-F238E27FC236}">
                <a16:creationId xmlns:a16="http://schemas.microsoft.com/office/drawing/2014/main" id="{4B5368AA-143B-0583-24F5-AC67DB0FE22E}"/>
              </a:ext>
            </a:extLst>
          </p:cNvPr>
          <p:cNvSpPr>
            <a:spLocks noGrp="1"/>
          </p:cNvSpPr>
          <p:nvPr>
            <p:ph type="body" idx="1"/>
          </p:nvPr>
        </p:nvSpPr>
        <p:spPr>
          <a:xfrm>
            <a:off x="1036319" y="1811024"/>
            <a:ext cx="10058401" cy="4023360"/>
          </a:xfrm>
        </p:spPr>
        <p:txBody>
          <a:bodyPr/>
          <a:lstStyle/>
          <a:p>
            <a:r>
              <a:rPr lang="en-US" sz="2400" b="1" dirty="0"/>
              <a:t>Data-Evaluation </a:t>
            </a:r>
          </a:p>
          <a:p>
            <a:r>
              <a:rPr lang="en-US" sz="2400" dirty="0"/>
              <a:t>Given the importance of data-based problem-solving within an MTSS model, the need for data and evaluation system is clear. In order to do data-based problem-solving, school staff need to understand and have access to data sources that address the purposes of assessment. Procedures and protocols for administering assessments and data use allow school staff to use student data to make educational decisions. In addition to student data, data on the fidelity of MTSS implementation allow school leadership to examine the current practices and make changes for improving MTSS implementation. </a:t>
            </a:r>
          </a:p>
          <a:p>
            <a:r>
              <a:rPr lang="en-US" sz="2400" b="1" i="1" dirty="0">
                <a:solidFill>
                  <a:srgbClr val="404040"/>
                </a:solidFill>
              </a:rPr>
              <a:t>North Carolina’s critical components were adapted from collaboration with Florida’s MTSS work, </a:t>
            </a:r>
            <a:r>
              <a:rPr lang="en-US" sz="2400" b="1" dirty="0">
                <a:solidFill>
                  <a:srgbClr val="404040"/>
                </a:solidFill>
              </a:rPr>
              <a:t>July 2019</a:t>
            </a:r>
          </a:p>
        </p:txBody>
      </p:sp>
    </p:spTree>
    <p:extLst>
      <p:ext uri="{BB962C8B-B14F-4D97-AF65-F5344CB8AC3E}">
        <p14:creationId xmlns:p14="http://schemas.microsoft.com/office/powerpoint/2010/main" val="2519205712"/>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title"/>
          </p:nvPr>
        </p:nvSpPr>
        <p:spPr>
          <a:xfrm>
            <a:off x="1097280" y="286605"/>
            <a:ext cx="7295158" cy="1450757"/>
          </a:xfrm>
          <a:prstGeom prst="rect">
            <a:avLst/>
          </a:prstGeom>
          <a:noFill/>
          <a:ln>
            <a:noFill/>
          </a:ln>
        </p:spPr>
        <p:txBody>
          <a:bodyPr spcFirstLastPara="1" wrap="square" lIns="91425" tIns="45700" rIns="91425" bIns="45700" anchor="b" anchorCtr="0">
            <a:noAutofit/>
          </a:bodyPr>
          <a:lstStyle/>
          <a:p>
            <a:pPr lvl="0">
              <a:buSzPts val="4800"/>
            </a:pPr>
            <a:r>
              <a:rPr lang="en-US" dirty="0">
                <a:solidFill>
                  <a:srgbClr val="404040"/>
                </a:solidFill>
              </a:rPr>
              <a:t>Ohio RtI</a:t>
            </a:r>
            <a:endParaRPr dirty="0">
              <a:solidFill>
                <a:srgbClr val="404040"/>
              </a:solidFill>
            </a:endParaRPr>
          </a:p>
        </p:txBody>
      </p:sp>
      <p:pic>
        <p:nvPicPr>
          <p:cNvPr id="7" name="Picture 6" descr="Diagram&#10;&#10;Description automatically generated">
            <a:extLst>
              <a:ext uri="{FF2B5EF4-FFF2-40B4-BE49-F238E27FC236}">
                <a16:creationId xmlns:a16="http://schemas.microsoft.com/office/drawing/2014/main" id="{9E584219-B8A4-1E1C-DAE6-8F09135BE745}"/>
              </a:ext>
            </a:extLst>
          </p:cNvPr>
          <p:cNvPicPr>
            <a:picLocks noChangeAspect="1"/>
          </p:cNvPicPr>
          <p:nvPr/>
        </p:nvPicPr>
        <p:blipFill>
          <a:blip r:embed="rId3"/>
          <a:stretch>
            <a:fillRect/>
          </a:stretch>
        </p:blipFill>
        <p:spPr>
          <a:xfrm>
            <a:off x="3511550" y="2031242"/>
            <a:ext cx="4654550" cy="4178350"/>
          </a:xfrm>
          <a:prstGeom prst="rect">
            <a:avLst/>
          </a:prstGeom>
        </p:spPr>
      </p:pic>
    </p:spTree>
    <p:extLst>
      <p:ext uri="{BB962C8B-B14F-4D97-AF65-F5344CB8AC3E}">
        <p14:creationId xmlns:p14="http://schemas.microsoft.com/office/powerpoint/2010/main" val="15732025"/>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8"/>
          <p:cNvSpPr txBox="1">
            <a:spLocks noGrp="1"/>
          </p:cNvSpPr>
          <p:nvPr>
            <p:ph type="title"/>
          </p:nvPr>
        </p:nvSpPr>
        <p:spPr>
          <a:xfrm>
            <a:off x="1097280" y="286605"/>
            <a:ext cx="7310120" cy="1450757"/>
          </a:xfrm>
          <a:prstGeom prst="rect">
            <a:avLst/>
          </a:prstGeom>
          <a:noFill/>
          <a:ln>
            <a:noFill/>
          </a:ln>
        </p:spPr>
        <p:txBody>
          <a:bodyPr spcFirstLastPara="1" wrap="square" lIns="91425" tIns="45700" rIns="91425" bIns="45700" anchor="b" anchorCtr="0">
            <a:noAutofit/>
          </a:bodyPr>
          <a:lstStyle/>
          <a:p>
            <a:pPr>
              <a:buClr>
                <a:srgbClr val="FF0000"/>
              </a:buClr>
              <a:buSzPts val="4800"/>
            </a:pPr>
            <a:r>
              <a:rPr lang="en-US" sz="3200" dirty="0">
                <a:solidFill>
                  <a:srgbClr val="404040"/>
                </a:solidFill>
              </a:rPr>
              <a:t>Ohio’s Multi-Tiered System of Supports (MTSS)</a:t>
            </a:r>
            <a:endParaRPr sz="3200" dirty="0">
              <a:solidFill>
                <a:srgbClr val="404040"/>
              </a:solidFill>
            </a:endParaRPr>
          </a:p>
        </p:txBody>
      </p:sp>
      <p:sp>
        <p:nvSpPr>
          <p:cNvPr id="372" name="Google Shape;372;p38"/>
          <p:cNvSpPr txBox="1">
            <a:spLocks noGrp="1"/>
          </p:cNvSpPr>
          <p:nvPr>
            <p:ph type="body" idx="1"/>
          </p:nvPr>
        </p:nvSpPr>
        <p:spPr>
          <a:prstGeom prst="rect">
            <a:avLst/>
          </a:prstGeom>
          <a:noFill/>
          <a:ln>
            <a:noFill/>
          </a:ln>
        </p:spPr>
        <p:txBody>
          <a:bodyPr spcFirstLastPara="1" wrap="square" lIns="0" tIns="45700" rIns="0" bIns="45700" anchor="t" anchorCtr="0">
            <a:noAutofit/>
          </a:bodyPr>
          <a:lstStyle/>
          <a:p>
            <a:r>
              <a:rPr lang="en-US" b="1" dirty="0">
                <a:solidFill>
                  <a:srgbClr val="404040"/>
                </a:solidFill>
              </a:rPr>
              <a:t>Key Language Across Ohio </a:t>
            </a:r>
          </a:p>
          <a:p>
            <a:endParaRPr lang="en-US" dirty="0">
              <a:solidFill>
                <a:srgbClr val="404040"/>
              </a:solidFill>
            </a:endParaRPr>
          </a:p>
          <a:p>
            <a:r>
              <a:rPr lang="en-US" dirty="0">
                <a:solidFill>
                  <a:srgbClr val="404040"/>
                </a:solidFill>
              </a:rPr>
              <a:t>Multi-Tiered System of Supports</a:t>
            </a:r>
          </a:p>
          <a:p>
            <a:r>
              <a:rPr lang="en-US" dirty="0">
                <a:solidFill>
                  <a:srgbClr val="404040"/>
                </a:solidFill>
              </a:rPr>
              <a:t>A multi-tiered system of supports is a framework to provide all students with the best opportunities to succeed in school. A multi-tiered system of supports is defined as “the practice of providing high quality instruction and interventions matched to student need, monitoring progress frequently to make decisions about changes in instruction or goals, and applying child response data to important educational decisions (Batsche et. al, 2005).</a:t>
            </a:r>
          </a:p>
          <a:p>
            <a:pPr marL="91440" lvl="0" indent="0" algn="l" rtl="0">
              <a:lnSpc>
                <a:spcPct val="80000"/>
              </a:lnSpc>
              <a:spcBef>
                <a:spcPts val="1400"/>
              </a:spcBef>
              <a:spcAft>
                <a:spcPts val="0"/>
              </a:spcAft>
              <a:buSzPts val="1850"/>
              <a:buNone/>
            </a:pPr>
            <a:endParaRPr sz="1850" dirty="0"/>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title"/>
          </p:nvPr>
        </p:nvSpPr>
        <p:spPr>
          <a:xfrm>
            <a:off x="1097280" y="286605"/>
            <a:ext cx="7295158" cy="1450757"/>
          </a:xfrm>
          <a:prstGeom prst="rect">
            <a:avLst/>
          </a:prstGeom>
          <a:noFill/>
          <a:ln>
            <a:noFill/>
          </a:ln>
        </p:spPr>
        <p:txBody>
          <a:bodyPr spcFirstLastPara="1" wrap="square" lIns="91425" tIns="45700" rIns="91425" bIns="45700" anchor="b" anchorCtr="0">
            <a:noAutofit/>
          </a:bodyPr>
          <a:lstStyle/>
          <a:p>
            <a:pPr lvl="0">
              <a:buSzPts val="4800"/>
            </a:pPr>
            <a:r>
              <a:rPr lang="en-US" dirty="0">
                <a:solidFill>
                  <a:srgbClr val="404040"/>
                </a:solidFill>
              </a:rPr>
              <a:t>Wisconsin RtI</a:t>
            </a:r>
            <a:endParaRPr dirty="0">
              <a:solidFill>
                <a:srgbClr val="404040"/>
              </a:solidFill>
            </a:endParaRPr>
          </a:p>
        </p:txBody>
      </p:sp>
      <p:pic>
        <p:nvPicPr>
          <p:cNvPr id="4" name="Google Shape;365;p37">
            <a:extLst>
              <a:ext uri="{FF2B5EF4-FFF2-40B4-BE49-F238E27FC236}">
                <a16:creationId xmlns:a16="http://schemas.microsoft.com/office/drawing/2014/main" id="{208169E9-D1E1-0F0C-A13B-7C28FA230E47}"/>
              </a:ext>
            </a:extLst>
          </p:cNvPr>
          <p:cNvPicPr preferRelativeResize="0">
            <a:picLocks/>
          </p:cNvPicPr>
          <p:nvPr/>
        </p:nvPicPr>
        <p:blipFill rotWithShape="1">
          <a:blip r:embed="rId3">
            <a:alphaModFix/>
          </a:blip>
          <a:srcRect l="6849" r="13340"/>
          <a:stretch/>
        </p:blipFill>
        <p:spPr>
          <a:xfrm>
            <a:off x="3340100" y="1866900"/>
            <a:ext cx="4483100" cy="4469768"/>
          </a:xfrm>
          <a:prstGeom prst="rect">
            <a:avLst/>
          </a:prstGeom>
          <a:noFill/>
          <a:ln>
            <a:noFill/>
          </a:ln>
        </p:spPr>
      </p:pic>
    </p:spTree>
    <p:extLst>
      <p:ext uri="{BB962C8B-B14F-4D97-AF65-F5344CB8AC3E}">
        <p14:creationId xmlns:p14="http://schemas.microsoft.com/office/powerpoint/2010/main" val="244834418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p:nvPr/>
        </p:nvSpPr>
        <p:spPr>
          <a:xfrm>
            <a:off x="1031620" y="2428020"/>
            <a:ext cx="9070428" cy="1154162"/>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b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br>
            <a:br>
              <a:rPr kumimoji="0" lang="en-US" sz="2700" b="0" i="0" u="none" strike="noStrike" kern="0" cap="none" spc="0" normalizeH="0" baseline="0" noProof="0" dirty="0">
                <a:ln>
                  <a:noFill/>
                </a:ln>
                <a:solidFill>
                  <a:srgbClr val="000000"/>
                </a:solidFill>
                <a:effectLst/>
                <a:uLnTx/>
                <a:uFillTx/>
                <a:latin typeface="Calibri"/>
                <a:ea typeface="Calibri"/>
                <a:cs typeface="Calibri"/>
                <a:sym typeface="Calibri"/>
              </a:rPr>
            </a:b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2" name="Picture 1">
            <a:extLst>
              <a:ext uri="{FF2B5EF4-FFF2-40B4-BE49-F238E27FC236}">
                <a16:creationId xmlns:a16="http://schemas.microsoft.com/office/drawing/2014/main" id="{0E0E5314-8225-2097-DC68-86C507056B0F}"/>
              </a:ext>
            </a:extLst>
          </p:cNvPr>
          <p:cNvPicPr>
            <a:picLocks noChangeAspect="1"/>
          </p:cNvPicPr>
          <p:nvPr/>
        </p:nvPicPr>
        <p:blipFill>
          <a:blip r:embed="rId3"/>
          <a:stretch>
            <a:fillRect/>
          </a:stretch>
        </p:blipFill>
        <p:spPr>
          <a:xfrm>
            <a:off x="344814" y="920750"/>
            <a:ext cx="7569200" cy="5016500"/>
          </a:xfrm>
          <a:prstGeom prst="rect">
            <a:avLst/>
          </a:prstGeom>
        </p:spPr>
      </p:pic>
    </p:spTree>
    <p:extLst>
      <p:ext uri="{BB962C8B-B14F-4D97-AF65-F5344CB8AC3E}">
        <p14:creationId xmlns:p14="http://schemas.microsoft.com/office/powerpoint/2010/main" val="14708253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2" name="Title 1">
            <a:extLst>
              <a:ext uri="{FF2B5EF4-FFF2-40B4-BE49-F238E27FC236}">
                <a16:creationId xmlns:a16="http://schemas.microsoft.com/office/drawing/2014/main" id="{4AA02D69-0DE8-2080-C85F-478C03B9C58E}"/>
              </a:ext>
            </a:extLst>
          </p:cNvPr>
          <p:cNvSpPr>
            <a:spLocks noGrp="1"/>
          </p:cNvSpPr>
          <p:nvPr>
            <p:ph type="title"/>
          </p:nvPr>
        </p:nvSpPr>
        <p:spPr>
          <a:xfrm>
            <a:off x="1097280" y="286605"/>
            <a:ext cx="7297420" cy="1450757"/>
          </a:xfrm>
        </p:spPr>
        <p:txBody>
          <a:bodyPr/>
          <a:lstStyle/>
          <a:p>
            <a:r>
              <a:rPr lang="en-US" dirty="0"/>
              <a:t>Wisconsin’s Framework for RtI and Equity</a:t>
            </a:r>
          </a:p>
        </p:txBody>
      </p:sp>
      <p:sp>
        <p:nvSpPr>
          <p:cNvPr id="358" name="Google Shape;358;p36"/>
          <p:cNvSpPr txBox="1">
            <a:spLocks noGrp="1"/>
          </p:cNvSpPr>
          <p:nvPr>
            <p:ph type="body" idx="1"/>
          </p:nvPr>
        </p:nvSpPr>
        <p:spPr>
          <a:prstGeom prst="rect">
            <a:avLst/>
          </a:prstGeom>
          <a:noFill/>
          <a:ln>
            <a:noFill/>
          </a:ln>
        </p:spPr>
        <p:txBody>
          <a:bodyPr spcFirstLastPara="1" wrap="square" lIns="0" tIns="45700" rIns="0" bIns="45700" anchor="t" anchorCtr="0">
            <a:noAutofit/>
          </a:bodyPr>
          <a:lstStyle/>
          <a:p>
            <a:pPr marL="285750" lvl="0" indent="-285750" algn="l" rtl="0">
              <a:lnSpc>
                <a:spcPct val="70000"/>
              </a:lnSpc>
              <a:spcBef>
                <a:spcPts val="0"/>
              </a:spcBef>
              <a:spcAft>
                <a:spcPts val="0"/>
              </a:spcAft>
              <a:buClr>
                <a:srgbClr val="404040"/>
              </a:buClr>
              <a:buSzPts val="1800"/>
              <a:buFont typeface="Courier New" panose="02070309020205020404" pitchFamily="49" charset="0"/>
              <a:buChar char="o"/>
            </a:pPr>
            <a:r>
              <a:rPr lang="en-US" sz="1800" dirty="0">
                <a:solidFill>
                  <a:srgbClr val="404040"/>
                </a:solidFill>
                <a:latin typeface="Calibri Light" panose="020F0302020204030204" pitchFamily="34" charset="0"/>
                <a:cs typeface="Calibri Light" panose="020F0302020204030204" pitchFamily="34" charset="0"/>
              </a:rPr>
              <a:t>Become self-aware: Staying alert to the ways that identity and culture affect who we are and how we interact with learners and families; </a:t>
            </a:r>
            <a:endParaRPr sz="1800" dirty="0">
              <a:solidFill>
                <a:srgbClr val="404040"/>
              </a:solidFill>
              <a:latin typeface="Calibri Light" panose="020F0302020204030204" pitchFamily="34" charset="0"/>
              <a:cs typeface="Calibri Light" panose="020F0302020204030204" pitchFamily="34" charset="0"/>
            </a:endParaRPr>
          </a:p>
          <a:p>
            <a:pPr marL="285750" lvl="0" indent="-285750" algn="l" rtl="0">
              <a:lnSpc>
                <a:spcPct val="70000"/>
              </a:lnSpc>
              <a:spcBef>
                <a:spcPts val="1400"/>
              </a:spcBef>
              <a:spcAft>
                <a:spcPts val="0"/>
              </a:spcAft>
              <a:buClr>
                <a:srgbClr val="404040"/>
              </a:buClr>
              <a:buSzPts val="1800"/>
              <a:buFont typeface="Courier New" panose="02070309020205020404" pitchFamily="49" charset="0"/>
              <a:buChar char="o"/>
            </a:pPr>
            <a:r>
              <a:rPr lang="en-US" sz="1800" dirty="0">
                <a:solidFill>
                  <a:srgbClr val="404040"/>
                </a:solidFill>
                <a:latin typeface="Calibri Light" panose="020F0302020204030204" pitchFamily="34" charset="0"/>
                <a:cs typeface="Calibri Light" panose="020F0302020204030204" pitchFamily="34" charset="0"/>
              </a:rPr>
              <a:t>Examine the impact of systems, structures, policies, and practices on learners and families: Analyzing who the system serves and underserves; </a:t>
            </a:r>
            <a:endParaRPr sz="1800" dirty="0">
              <a:solidFill>
                <a:srgbClr val="404040"/>
              </a:solidFill>
              <a:latin typeface="Calibri Light" panose="020F0302020204030204" pitchFamily="34" charset="0"/>
              <a:cs typeface="Calibri Light" panose="020F0302020204030204" pitchFamily="34" charset="0"/>
            </a:endParaRPr>
          </a:p>
          <a:p>
            <a:pPr marL="285750" lvl="0" indent="-285750" algn="l" rtl="0">
              <a:lnSpc>
                <a:spcPct val="70000"/>
              </a:lnSpc>
              <a:spcBef>
                <a:spcPts val="1400"/>
              </a:spcBef>
              <a:spcAft>
                <a:spcPts val="0"/>
              </a:spcAft>
              <a:buClr>
                <a:srgbClr val="404040"/>
              </a:buClr>
              <a:buSzPts val="1800"/>
              <a:buFont typeface="Courier New" panose="02070309020205020404" pitchFamily="49" charset="0"/>
              <a:buChar char="o"/>
            </a:pPr>
            <a:r>
              <a:rPr lang="en-US" sz="1800" dirty="0">
                <a:solidFill>
                  <a:srgbClr val="404040"/>
                </a:solidFill>
                <a:latin typeface="Calibri Light" panose="020F0302020204030204" pitchFamily="34" charset="0"/>
                <a:cs typeface="Calibri Light" panose="020F0302020204030204" pitchFamily="34" charset="0"/>
              </a:rPr>
              <a:t>Believe all learners can and will achieve at high levels: Examining and intentionally pushing back on societal biases and stereotypes; </a:t>
            </a:r>
            <a:endParaRPr sz="1800" dirty="0">
              <a:solidFill>
                <a:srgbClr val="404040"/>
              </a:solidFill>
              <a:latin typeface="Calibri Light" panose="020F0302020204030204" pitchFamily="34" charset="0"/>
              <a:cs typeface="Calibri Light" panose="020F0302020204030204" pitchFamily="34" charset="0"/>
            </a:endParaRPr>
          </a:p>
          <a:p>
            <a:pPr marL="285750" lvl="0" indent="-285750" algn="l" rtl="0">
              <a:lnSpc>
                <a:spcPct val="70000"/>
              </a:lnSpc>
              <a:spcBef>
                <a:spcPts val="1400"/>
              </a:spcBef>
              <a:spcAft>
                <a:spcPts val="0"/>
              </a:spcAft>
              <a:buClr>
                <a:srgbClr val="404040"/>
              </a:buClr>
              <a:buSzPts val="1800"/>
              <a:buFont typeface="Courier New" panose="02070309020205020404" pitchFamily="49" charset="0"/>
              <a:buChar char="o"/>
            </a:pPr>
            <a:r>
              <a:rPr lang="en-US" sz="1800" dirty="0">
                <a:solidFill>
                  <a:srgbClr val="404040"/>
                </a:solidFill>
                <a:latin typeface="Calibri Light" panose="020F0302020204030204" pitchFamily="34" charset="0"/>
                <a:cs typeface="Calibri Light" panose="020F0302020204030204" pitchFamily="34" charset="0"/>
              </a:rPr>
              <a:t>Understand all learners have a unique world view: Recognizing each adult and learner represents a complex blend of cultures, identities, and roles, with singular differences; </a:t>
            </a:r>
            <a:endParaRPr sz="1800" dirty="0">
              <a:solidFill>
                <a:srgbClr val="404040"/>
              </a:solidFill>
              <a:latin typeface="Calibri Light" panose="020F0302020204030204" pitchFamily="34" charset="0"/>
              <a:cs typeface="Calibri Light" panose="020F0302020204030204" pitchFamily="34" charset="0"/>
            </a:endParaRPr>
          </a:p>
          <a:p>
            <a:pPr marL="285750" lvl="0" indent="-285750" algn="l" rtl="0">
              <a:lnSpc>
                <a:spcPct val="70000"/>
              </a:lnSpc>
              <a:spcBef>
                <a:spcPts val="1400"/>
              </a:spcBef>
              <a:spcAft>
                <a:spcPts val="0"/>
              </a:spcAft>
              <a:buClr>
                <a:srgbClr val="404040"/>
              </a:buClr>
              <a:buSzPts val="1800"/>
              <a:buFont typeface="Courier New" panose="02070309020205020404" pitchFamily="49" charset="0"/>
              <a:buChar char="o"/>
            </a:pPr>
            <a:r>
              <a:rPr lang="en-US" sz="1800" dirty="0">
                <a:solidFill>
                  <a:srgbClr val="404040"/>
                </a:solidFill>
                <a:latin typeface="Calibri Light" panose="020F0302020204030204" pitchFamily="34" charset="0"/>
                <a:cs typeface="Calibri Light" panose="020F0302020204030204" pitchFamily="34" charset="0"/>
              </a:rPr>
              <a:t>Know and respect the communities: Understanding and valuing the behaviors, beliefs, and historical experiences of families and community members served by the school; </a:t>
            </a:r>
            <a:endParaRPr sz="1800" dirty="0">
              <a:solidFill>
                <a:srgbClr val="404040"/>
              </a:solidFill>
              <a:latin typeface="Calibri Light" panose="020F0302020204030204" pitchFamily="34" charset="0"/>
              <a:cs typeface="Calibri Light" panose="020F0302020204030204" pitchFamily="34" charset="0"/>
            </a:endParaRPr>
          </a:p>
          <a:p>
            <a:pPr marL="285750" lvl="0" indent="-285750" algn="l" rtl="0">
              <a:lnSpc>
                <a:spcPct val="70000"/>
              </a:lnSpc>
              <a:spcBef>
                <a:spcPts val="1400"/>
              </a:spcBef>
              <a:spcAft>
                <a:spcPts val="0"/>
              </a:spcAft>
              <a:buClr>
                <a:srgbClr val="404040"/>
              </a:buClr>
              <a:buSzPts val="1800"/>
              <a:buFont typeface="Courier New" panose="02070309020205020404" pitchFamily="49" charset="0"/>
              <a:buChar char="o"/>
            </a:pPr>
            <a:r>
              <a:rPr lang="en-US" sz="1800" dirty="0">
                <a:solidFill>
                  <a:srgbClr val="404040"/>
                </a:solidFill>
                <a:latin typeface="Calibri Light" panose="020F0302020204030204" pitchFamily="34" charset="0"/>
                <a:cs typeface="Calibri Light" panose="020F0302020204030204" pitchFamily="34" charset="0"/>
              </a:rPr>
              <a:t>Lead, model, and advocate for equity: Challenging prejudice and discrimination as barriers to equity and giving 	voice to those inequitably impacted by school and district decisions, policies, and practices; </a:t>
            </a:r>
            <a:endParaRPr sz="1800" dirty="0">
              <a:solidFill>
                <a:srgbClr val="404040"/>
              </a:solidFill>
              <a:latin typeface="Calibri Light" panose="020F0302020204030204" pitchFamily="34" charset="0"/>
              <a:cs typeface="Calibri Light" panose="020F0302020204030204" pitchFamily="34" charset="0"/>
            </a:endParaRPr>
          </a:p>
          <a:p>
            <a:pPr marL="285750" lvl="0" indent="-285750" algn="l" rtl="0">
              <a:lnSpc>
                <a:spcPct val="70000"/>
              </a:lnSpc>
              <a:spcBef>
                <a:spcPts val="1400"/>
              </a:spcBef>
              <a:spcAft>
                <a:spcPts val="0"/>
              </a:spcAft>
              <a:buClr>
                <a:srgbClr val="404040"/>
              </a:buClr>
              <a:buSzPts val="1800"/>
              <a:buFont typeface="Courier New" panose="02070309020205020404" pitchFamily="49" charset="0"/>
              <a:buChar char="o"/>
            </a:pPr>
            <a:r>
              <a:rPr lang="en-US" sz="1800" dirty="0">
                <a:solidFill>
                  <a:srgbClr val="404040"/>
                </a:solidFill>
                <a:latin typeface="Calibri Light" panose="020F0302020204030204" pitchFamily="34" charset="0"/>
                <a:cs typeface="Calibri Light" panose="020F0302020204030204" pitchFamily="34" charset="0"/>
              </a:rPr>
              <a:t>Accept the responsibility for learner success: Recognizing that equitable outcomes depend on changing the school’s and district’s beliefs and practices, rather than fixing learners and families; and </a:t>
            </a:r>
            <a:endParaRPr sz="1800" dirty="0">
              <a:solidFill>
                <a:srgbClr val="404040"/>
              </a:solidFill>
              <a:latin typeface="Calibri Light" panose="020F0302020204030204" pitchFamily="34" charset="0"/>
              <a:cs typeface="Calibri Light" panose="020F0302020204030204" pitchFamily="34" charset="0"/>
            </a:endParaRPr>
          </a:p>
          <a:p>
            <a:pPr marL="285750" lvl="0" indent="-285750" algn="l" rtl="0">
              <a:lnSpc>
                <a:spcPct val="70000"/>
              </a:lnSpc>
              <a:spcBef>
                <a:spcPts val="1400"/>
              </a:spcBef>
              <a:spcAft>
                <a:spcPts val="0"/>
              </a:spcAft>
              <a:buClr>
                <a:srgbClr val="404040"/>
              </a:buClr>
              <a:buSzPts val="1800"/>
              <a:buFont typeface="Courier New" panose="02070309020205020404" pitchFamily="49" charset="0"/>
              <a:buChar char="o"/>
            </a:pPr>
            <a:r>
              <a:rPr lang="en-US" sz="1800" dirty="0">
                <a:solidFill>
                  <a:srgbClr val="404040"/>
                </a:solidFill>
                <a:latin typeface="Calibri Light" panose="020F0302020204030204" pitchFamily="34" charset="0"/>
                <a:cs typeface="Calibri Light" panose="020F0302020204030204" pitchFamily="34" charset="0"/>
              </a:rPr>
              <a:t>Use practices, curriculum, and policies that respect the identities and cultures of learners and families served by schools. </a:t>
            </a:r>
            <a:endParaRPr sz="1800" dirty="0">
              <a:solidFill>
                <a:srgbClr val="404040"/>
              </a:solidFill>
              <a:latin typeface="Calibri Light" panose="020F0302020204030204" pitchFamily="34" charset="0"/>
              <a:cs typeface="Calibri Light" panose="020F0302020204030204" pitchFamily="34" charset="0"/>
            </a:endParaRP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8"/>
          <p:cNvSpPr txBox="1">
            <a:spLocks noGrp="1"/>
          </p:cNvSpPr>
          <p:nvPr>
            <p:ph type="title"/>
          </p:nvPr>
        </p:nvSpPr>
        <p:spPr>
          <a:xfrm>
            <a:off x="1097280" y="286605"/>
            <a:ext cx="736092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FF0000"/>
              </a:buClr>
              <a:buSzPts val="4800"/>
              <a:buFont typeface="Calibri"/>
              <a:buNone/>
            </a:pPr>
            <a:r>
              <a:rPr lang="en-US" sz="3200" dirty="0">
                <a:solidFill>
                  <a:srgbClr val="404040"/>
                </a:solidFill>
              </a:rPr>
              <a:t>Wisconsin’s Continuum of Supports</a:t>
            </a:r>
            <a:endParaRPr sz="3200" dirty="0">
              <a:solidFill>
                <a:srgbClr val="404040"/>
              </a:solidFill>
            </a:endParaRPr>
          </a:p>
        </p:txBody>
      </p:sp>
      <p:sp>
        <p:nvSpPr>
          <p:cNvPr id="372" name="Google Shape;372;p38"/>
          <p:cNvSpPr txBox="1">
            <a:spLocks noGrp="1"/>
          </p:cNvSpPr>
          <p:nvPr>
            <p:ph type="body" idx="1"/>
          </p:nvPr>
        </p:nvSpPr>
        <p:spPr>
          <a:xfrm>
            <a:off x="1236979" y="1934634"/>
            <a:ext cx="10058401" cy="4023360"/>
          </a:xfrm>
          <a:prstGeom prst="rect">
            <a:avLst/>
          </a:prstGeom>
          <a:noFill/>
          <a:ln>
            <a:noFill/>
          </a:ln>
        </p:spPr>
        <p:txBody>
          <a:bodyPr spcFirstLastPara="1" wrap="square" lIns="0" tIns="45700" rIns="0" bIns="45700" anchor="t" anchorCtr="0">
            <a:noAutofit/>
          </a:bodyPr>
          <a:lstStyle/>
          <a:p>
            <a:pPr marL="0" lvl="0" indent="0" algn="l" rtl="0">
              <a:lnSpc>
                <a:spcPct val="80000"/>
              </a:lnSpc>
              <a:spcBef>
                <a:spcPts val="0"/>
              </a:spcBef>
              <a:spcAft>
                <a:spcPts val="0"/>
              </a:spcAft>
              <a:buSzPts val="2960"/>
              <a:buNone/>
            </a:pPr>
            <a:r>
              <a:rPr lang="en-US" sz="2960" dirty="0">
                <a:solidFill>
                  <a:srgbClr val="404040"/>
                </a:solidFill>
                <a:latin typeface="Calibri" panose="020F0502020204030204" pitchFamily="34" charset="0"/>
                <a:cs typeface="Calibri" panose="020F0502020204030204" pitchFamily="34" charset="0"/>
              </a:rPr>
              <a:t>Schools provide a continuum or multi-level system of proactive and responsive supports built to match the range of learners’ developmental, academic, behavioral, social, and emotional needs. Supports are equitable and appropriate for the learners being served, validating their knowledge and experiences and acknowledging their diverse identities. Staff, learners, families, and the community are engaged in the selection and implementation of these supports. </a:t>
            </a:r>
            <a:endParaRPr dirty="0">
              <a:solidFill>
                <a:srgbClr val="404040"/>
              </a:solidFill>
              <a:latin typeface="Calibri" panose="020F0502020204030204" pitchFamily="34" charset="0"/>
              <a:cs typeface="Calibri" panose="020F0502020204030204" pitchFamily="34" charset="0"/>
            </a:endParaRPr>
          </a:p>
          <a:p>
            <a:pPr marL="0" lvl="0" indent="0" algn="l" rtl="0">
              <a:lnSpc>
                <a:spcPct val="80000"/>
              </a:lnSpc>
              <a:spcBef>
                <a:spcPts val="1400"/>
              </a:spcBef>
              <a:spcAft>
                <a:spcPts val="0"/>
              </a:spcAft>
              <a:buSzPts val="2960"/>
              <a:buNone/>
            </a:pPr>
            <a:r>
              <a:rPr lang="en-US" sz="2960" dirty="0">
                <a:solidFill>
                  <a:srgbClr val="404040"/>
                </a:solidFill>
                <a:latin typeface="Calibri" panose="020F0502020204030204" pitchFamily="34" charset="0"/>
                <a:cs typeface="Calibri" panose="020F0502020204030204" pitchFamily="34" charset="0"/>
              </a:rPr>
              <a:t>Though not required, many schools develop a three-level system of supports to ensure the success of every learner. </a:t>
            </a:r>
            <a:endParaRPr dirty="0">
              <a:solidFill>
                <a:srgbClr val="404040"/>
              </a:solidFill>
              <a:latin typeface="Calibri" panose="020F0502020204030204" pitchFamily="34" charset="0"/>
              <a:cs typeface="Calibri" panose="020F0502020204030204" pitchFamily="34" charset="0"/>
            </a:endParaRPr>
          </a:p>
          <a:p>
            <a:pPr marL="91440" lvl="0" indent="0" algn="l" rtl="0">
              <a:lnSpc>
                <a:spcPct val="80000"/>
              </a:lnSpc>
              <a:spcBef>
                <a:spcPts val="1400"/>
              </a:spcBef>
              <a:spcAft>
                <a:spcPts val="0"/>
              </a:spcAft>
              <a:buSzPts val="1850"/>
              <a:buNone/>
            </a:pPr>
            <a:endParaRPr sz="1850" dirty="0"/>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9"/>
          <p:cNvSpPr txBox="1">
            <a:spLocks noGrp="1"/>
          </p:cNvSpPr>
          <p:nvPr>
            <p:ph type="title"/>
          </p:nvPr>
        </p:nvSpPr>
        <p:spPr>
          <a:xfrm>
            <a:off x="1097280" y="286605"/>
            <a:ext cx="732282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1800"/>
              <a:buNone/>
            </a:pPr>
            <a:r>
              <a:rPr lang="en-US" dirty="0">
                <a:solidFill>
                  <a:srgbClr val="404040"/>
                </a:solidFill>
                <a:latin typeface="Calibri" panose="020F0502020204030204" pitchFamily="34" charset="0"/>
                <a:cs typeface="Calibri" panose="020F0502020204030204" pitchFamily="34" charset="0"/>
                <a:sym typeface="Calibri"/>
              </a:rPr>
              <a:t>Multi-Level Systems of Support or (RtI) in Tier 1:</a:t>
            </a:r>
            <a:endParaRPr dirty="0">
              <a:solidFill>
                <a:srgbClr val="404040"/>
              </a:solidFill>
              <a:latin typeface="Calibri" panose="020F0502020204030204" pitchFamily="34" charset="0"/>
              <a:cs typeface="Calibri" panose="020F0502020204030204" pitchFamily="34" charset="0"/>
            </a:endParaRPr>
          </a:p>
        </p:txBody>
      </p:sp>
      <p:sp>
        <p:nvSpPr>
          <p:cNvPr id="379" name="Google Shape;379;p39"/>
          <p:cNvSpPr txBox="1">
            <a:spLocks noGrp="1"/>
          </p:cNvSpPr>
          <p:nvPr>
            <p:ph type="body" idx="1"/>
          </p:nvPr>
        </p:nvSpPr>
        <p:spPr>
          <a:prstGeom prst="rect">
            <a:avLst/>
          </a:prstGeom>
          <a:noFill/>
          <a:ln>
            <a:noFill/>
          </a:ln>
        </p:spPr>
        <p:txBody>
          <a:bodyPr spcFirstLastPara="1" wrap="square" lIns="0" tIns="45700" rIns="0" bIns="45700" anchor="t" anchorCtr="0">
            <a:noAutofit/>
          </a:bodyPr>
          <a:lstStyle/>
          <a:p>
            <a:pPr lvl="0" algn="l" rtl="0">
              <a:lnSpc>
                <a:spcPct val="90000"/>
              </a:lnSpc>
              <a:spcBef>
                <a:spcPts val="1200"/>
              </a:spcBef>
              <a:spcAft>
                <a:spcPts val="0"/>
              </a:spcAft>
              <a:buSzPts val="1800"/>
              <a:buFont typeface="Courier New" panose="02070309020205020404" pitchFamily="49" charset="0"/>
              <a:buChar char="o"/>
            </a:pPr>
            <a:r>
              <a:rPr lang="en-US" sz="2400" dirty="0">
                <a:solidFill>
                  <a:srgbClr val="404040"/>
                </a:solidFill>
                <a:latin typeface="Calibri" panose="020F0502020204030204" pitchFamily="34" charset="0"/>
                <a:cs typeface="Calibri" panose="020F0502020204030204" pitchFamily="34" charset="0"/>
              </a:rPr>
              <a:t>Use c</a:t>
            </a:r>
            <a:r>
              <a:rPr lang="en-US" sz="2400" dirty="0">
                <a:solidFill>
                  <a:srgbClr val="404040"/>
                </a:solidFill>
                <a:latin typeface="Calibri" panose="020F0502020204030204" pitchFamily="34" charset="0"/>
                <a:cs typeface="Calibri" panose="020F0502020204030204" pitchFamily="34" charset="0"/>
                <a:sym typeface="Calibri"/>
              </a:rPr>
              <a:t>urrent data/research (Module 4) that disputes success of pullout instruction.</a:t>
            </a:r>
            <a:endParaRPr sz="2400" dirty="0">
              <a:solidFill>
                <a:srgbClr val="404040"/>
              </a:solidFill>
              <a:latin typeface="Calibri" panose="020F0502020204030204" pitchFamily="34" charset="0"/>
              <a:cs typeface="Calibri" panose="020F0502020204030204" pitchFamily="34" charset="0"/>
            </a:endParaRPr>
          </a:p>
          <a:p>
            <a:pPr lvl="0" algn="l" rtl="0">
              <a:lnSpc>
                <a:spcPct val="90000"/>
              </a:lnSpc>
              <a:spcBef>
                <a:spcPts val="1200"/>
              </a:spcBef>
              <a:spcAft>
                <a:spcPts val="0"/>
              </a:spcAft>
              <a:buSzPts val="1800"/>
              <a:buFont typeface="Courier New" panose="02070309020205020404" pitchFamily="49" charset="0"/>
              <a:buChar char="o"/>
            </a:pPr>
            <a:r>
              <a:rPr lang="en-US" sz="2400" dirty="0">
                <a:solidFill>
                  <a:srgbClr val="404040"/>
                </a:solidFill>
                <a:latin typeface="Calibri" panose="020F0502020204030204" pitchFamily="34" charset="0"/>
                <a:cs typeface="Calibri" panose="020F0502020204030204" pitchFamily="34" charset="0"/>
                <a:sym typeface="Calibri"/>
              </a:rPr>
              <a:t>Increase learning when we move from 2x a week for 30 minutes to across the curriculum in Tier 1:</a:t>
            </a:r>
            <a:endParaRPr sz="2400" dirty="0">
              <a:solidFill>
                <a:srgbClr val="404040"/>
              </a:solidFill>
              <a:latin typeface="Calibri" panose="020F0502020204030204" pitchFamily="34" charset="0"/>
              <a:cs typeface="Calibri" panose="020F0502020204030204" pitchFamily="34" charset="0"/>
            </a:endParaRPr>
          </a:p>
          <a:p>
            <a:pPr lvl="1" algn="l" rtl="0">
              <a:lnSpc>
                <a:spcPct val="90000"/>
              </a:lnSpc>
              <a:spcBef>
                <a:spcPts val="200"/>
              </a:spcBef>
              <a:spcAft>
                <a:spcPts val="0"/>
              </a:spcAft>
              <a:buSzPts val="1800"/>
              <a:buFont typeface="Courier New" panose="02070309020205020404" pitchFamily="49" charset="0"/>
              <a:buChar char="o"/>
            </a:pPr>
            <a:r>
              <a:rPr lang="en-US" sz="2400" dirty="0">
                <a:solidFill>
                  <a:srgbClr val="404040"/>
                </a:solidFill>
                <a:latin typeface="Calibri" panose="020F0502020204030204" pitchFamily="34" charset="0"/>
                <a:cs typeface="Calibri" panose="020F0502020204030204" pitchFamily="34" charset="0"/>
                <a:sym typeface="Calibri"/>
              </a:rPr>
              <a:t>C3 Team </a:t>
            </a:r>
            <a:r>
              <a:rPr lang="en-US" sz="2400" b="1" dirty="0">
                <a:solidFill>
                  <a:srgbClr val="404040"/>
                </a:solidFill>
                <a:latin typeface="Calibri" panose="020F0502020204030204" pitchFamily="34" charset="0"/>
                <a:cs typeface="Calibri" panose="020F0502020204030204" pitchFamily="34" charset="0"/>
                <a:sym typeface="Calibri"/>
              </a:rPr>
              <a:t>synthesizes</a:t>
            </a:r>
            <a:r>
              <a:rPr lang="en-US" sz="2400" dirty="0">
                <a:solidFill>
                  <a:srgbClr val="404040"/>
                </a:solidFill>
                <a:latin typeface="Calibri" panose="020F0502020204030204" pitchFamily="34" charset="0"/>
                <a:cs typeface="Calibri" panose="020F0502020204030204" pitchFamily="34" charset="0"/>
                <a:sym typeface="Calibri"/>
              </a:rPr>
              <a:t> across content rather than the student</a:t>
            </a:r>
            <a:endParaRPr sz="2400" dirty="0">
              <a:solidFill>
                <a:srgbClr val="404040"/>
              </a:solidFill>
              <a:latin typeface="Calibri" panose="020F0502020204030204" pitchFamily="34" charset="0"/>
              <a:cs typeface="Calibri" panose="020F0502020204030204" pitchFamily="34" charset="0"/>
            </a:endParaRPr>
          </a:p>
          <a:p>
            <a:pPr lvl="1" algn="l" rtl="0">
              <a:lnSpc>
                <a:spcPct val="90000"/>
              </a:lnSpc>
              <a:spcBef>
                <a:spcPts val="200"/>
              </a:spcBef>
              <a:spcAft>
                <a:spcPts val="0"/>
              </a:spcAft>
              <a:buSzPts val="1800"/>
              <a:buFont typeface="Courier New" panose="02070309020205020404" pitchFamily="49" charset="0"/>
              <a:buChar char="o"/>
            </a:pPr>
            <a:r>
              <a:rPr lang="en-US" sz="2400" dirty="0">
                <a:solidFill>
                  <a:srgbClr val="404040"/>
                </a:solidFill>
                <a:latin typeface="Calibri" panose="020F0502020204030204" pitchFamily="34" charset="0"/>
                <a:cs typeface="Calibri" panose="020F0502020204030204" pitchFamily="34" charset="0"/>
                <a:sym typeface="Calibri"/>
              </a:rPr>
              <a:t>C3 Team provides </a:t>
            </a:r>
            <a:r>
              <a:rPr lang="en-US" sz="2400" b="1" dirty="0">
                <a:solidFill>
                  <a:srgbClr val="404040"/>
                </a:solidFill>
                <a:latin typeface="Calibri" panose="020F0502020204030204" pitchFamily="34" charset="0"/>
                <a:cs typeface="Calibri" panose="020F0502020204030204" pitchFamily="34" charset="0"/>
              </a:rPr>
              <a:t>r</a:t>
            </a:r>
            <a:r>
              <a:rPr lang="en-US" sz="2400" b="1" dirty="0">
                <a:solidFill>
                  <a:srgbClr val="404040"/>
                </a:solidFill>
                <a:latin typeface="Calibri" panose="020F0502020204030204" pitchFamily="34" charset="0"/>
                <a:cs typeface="Calibri" panose="020F0502020204030204" pitchFamily="34" charset="0"/>
                <a:sym typeface="Calibri"/>
              </a:rPr>
              <a:t>epetition</a:t>
            </a:r>
            <a:r>
              <a:rPr lang="en-US" sz="2400" dirty="0">
                <a:solidFill>
                  <a:srgbClr val="404040"/>
                </a:solidFill>
                <a:latin typeface="Calibri" panose="020F0502020204030204" pitchFamily="34" charset="0"/>
                <a:cs typeface="Calibri" panose="020F0502020204030204" pitchFamily="34" charset="0"/>
                <a:sym typeface="Calibri"/>
              </a:rPr>
              <a:t> in trials across content areas </a:t>
            </a:r>
            <a:endParaRPr sz="2400" dirty="0">
              <a:solidFill>
                <a:srgbClr val="404040"/>
              </a:solidFill>
              <a:latin typeface="Calibri" panose="020F0502020204030204" pitchFamily="34" charset="0"/>
              <a:cs typeface="Calibri" panose="020F0502020204030204" pitchFamily="34" charset="0"/>
            </a:endParaRPr>
          </a:p>
          <a:p>
            <a:pPr lvl="1" algn="l" rtl="0">
              <a:lnSpc>
                <a:spcPct val="90000"/>
              </a:lnSpc>
              <a:spcBef>
                <a:spcPts val="200"/>
              </a:spcBef>
              <a:spcAft>
                <a:spcPts val="0"/>
              </a:spcAft>
              <a:buSzPts val="1800"/>
              <a:buFont typeface="Courier New" panose="02070309020205020404" pitchFamily="49" charset="0"/>
              <a:buChar char="o"/>
            </a:pPr>
            <a:r>
              <a:rPr lang="en-US" sz="2400" dirty="0">
                <a:solidFill>
                  <a:srgbClr val="404040"/>
                </a:solidFill>
                <a:latin typeface="Calibri" panose="020F0502020204030204" pitchFamily="34" charset="0"/>
                <a:cs typeface="Calibri" panose="020F0502020204030204" pitchFamily="34" charset="0"/>
                <a:sym typeface="Calibri"/>
              </a:rPr>
              <a:t>C3 Team provide </a:t>
            </a:r>
            <a:r>
              <a:rPr lang="en-US" sz="2400" b="1" dirty="0">
                <a:solidFill>
                  <a:srgbClr val="404040"/>
                </a:solidFill>
                <a:latin typeface="Calibri" panose="020F0502020204030204" pitchFamily="34" charset="0"/>
                <a:cs typeface="Calibri" panose="020F0502020204030204" pitchFamily="34" charset="0"/>
                <a:sym typeface="Calibri"/>
              </a:rPr>
              <a:t>consistent</a:t>
            </a:r>
            <a:r>
              <a:rPr lang="en-US" sz="2400" dirty="0">
                <a:solidFill>
                  <a:srgbClr val="404040"/>
                </a:solidFill>
                <a:latin typeface="Calibri" panose="020F0502020204030204" pitchFamily="34" charset="0"/>
                <a:cs typeface="Calibri" panose="020F0502020204030204" pitchFamily="34" charset="0"/>
                <a:sym typeface="Calibri"/>
              </a:rPr>
              <a:t> instruction based on a shared lesson plan</a:t>
            </a:r>
            <a:endParaRPr sz="2400" dirty="0">
              <a:solidFill>
                <a:srgbClr val="404040"/>
              </a:solidFill>
              <a:latin typeface="Calibri" panose="020F0502020204030204" pitchFamily="34" charset="0"/>
              <a:cs typeface="Calibri" panose="020F0502020204030204" pitchFamily="34" charset="0"/>
            </a:endParaRPr>
          </a:p>
          <a:p>
            <a:pPr lvl="0" algn="l" rtl="0">
              <a:lnSpc>
                <a:spcPct val="90000"/>
              </a:lnSpc>
              <a:spcBef>
                <a:spcPts val="1200"/>
              </a:spcBef>
              <a:spcAft>
                <a:spcPts val="0"/>
              </a:spcAft>
              <a:buSzPts val="1800"/>
              <a:buFont typeface="Courier New" panose="02070309020205020404" pitchFamily="49" charset="0"/>
              <a:buChar char="o"/>
            </a:pPr>
            <a:r>
              <a:rPr lang="en-US" sz="2400" dirty="0">
                <a:solidFill>
                  <a:srgbClr val="404040"/>
                </a:solidFill>
                <a:latin typeface="Calibri" panose="020F0502020204030204" pitchFamily="34" charset="0"/>
                <a:cs typeface="Calibri" panose="020F0502020204030204" pitchFamily="34" charset="0"/>
                <a:sym typeface="Calibri"/>
              </a:rPr>
              <a:t>The use of the ICS Skills at a Glance (ISAAG) to provide consistent, </a:t>
            </a:r>
            <a:r>
              <a:rPr lang="en-US" sz="2400" b="1" dirty="0">
                <a:solidFill>
                  <a:srgbClr val="404040"/>
                </a:solidFill>
                <a:latin typeface="Calibri" panose="020F0502020204030204" pitchFamily="34" charset="0"/>
                <a:cs typeface="Calibri" panose="020F0502020204030204" pitchFamily="34" charset="0"/>
                <a:sym typeface="Calibri"/>
              </a:rPr>
              <a:t>synthesized and repetitive </a:t>
            </a:r>
            <a:r>
              <a:rPr lang="en-US" sz="2400" dirty="0">
                <a:solidFill>
                  <a:srgbClr val="404040"/>
                </a:solidFill>
                <a:latin typeface="Calibri" panose="020F0502020204030204" pitchFamily="34" charset="0"/>
                <a:cs typeface="Calibri" panose="020F0502020204030204" pitchFamily="34" charset="0"/>
              </a:rPr>
              <a:t>research based instructional strategies.</a:t>
            </a:r>
          </a:p>
          <a:p>
            <a:pPr lvl="0" algn="l" rtl="0">
              <a:lnSpc>
                <a:spcPct val="90000"/>
              </a:lnSpc>
              <a:spcBef>
                <a:spcPts val="1200"/>
              </a:spcBef>
              <a:spcAft>
                <a:spcPts val="0"/>
              </a:spcAft>
              <a:buSzPts val="1800"/>
              <a:buFont typeface="Courier New" panose="02070309020205020404" pitchFamily="49" charset="0"/>
              <a:buChar char="o"/>
            </a:pPr>
            <a:r>
              <a:rPr lang="en-US" sz="2400" dirty="0">
                <a:solidFill>
                  <a:srgbClr val="404040"/>
                </a:solidFill>
                <a:latin typeface="Calibri" panose="020F0502020204030204" pitchFamily="34" charset="0"/>
                <a:cs typeface="Calibri" panose="020F0502020204030204" pitchFamily="34" charset="0"/>
                <a:sym typeface="Calibri"/>
              </a:rPr>
              <a:t>Document instructional strategies and student progress through progress monitoring tools.</a:t>
            </a:r>
            <a:endParaRPr sz="2400" dirty="0">
              <a:solidFill>
                <a:srgbClr val="404040"/>
              </a:solidFill>
              <a:latin typeface="Calibri" panose="020F0502020204030204" pitchFamily="34" charset="0"/>
              <a:cs typeface="Calibri" panose="020F0502020204030204" pitchFamily="34" charset="0"/>
            </a:endParaRPr>
          </a:p>
          <a:p>
            <a:pPr marL="114300" lvl="0" indent="0" algn="l" rtl="0">
              <a:lnSpc>
                <a:spcPct val="90000"/>
              </a:lnSpc>
              <a:spcBef>
                <a:spcPts val="1200"/>
              </a:spcBef>
              <a:spcAft>
                <a:spcPts val="0"/>
              </a:spcAft>
              <a:buSzPts val="1800"/>
              <a:buNone/>
            </a:pPr>
            <a:endParaRPr sz="2800" dirty="0">
              <a:latin typeface="Calibri"/>
              <a:ea typeface="Calibri"/>
              <a:cs typeface="Calibri"/>
              <a:sym typeface="Calibri"/>
            </a:endParaRP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3C7A21-094D-D64E-80D5-AE88292A1542}"/>
              </a:ext>
            </a:extLst>
          </p:cNvPr>
          <p:cNvSpPr>
            <a:spLocks noGrp="1"/>
          </p:cNvSpPr>
          <p:nvPr>
            <p:ph type="title"/>
          </p:nvPr>
        </p:nvSpPr>
        <p:spPr/>
        <p:txBody>
          <a:bodyPr/>
          <a:lstStyle/>
          <a:p>
            <a:r>
              <a:rPr lang="en-US" dirty="0"/>
              <a:t>Team Time 7 Minutes</a:t>
            </a:r>
          </a:p>
        </p:txBody>
      </p:sp>
      <p:sp>
        <p:nvSpPr>
          <p:cNvPr id="6" name="Text Placeholder 5">
            <a:extLst>
              <a:ext uri="{FF2B5EF4-FFF2-40B4-BE49-F238E27FC236}">
                <a16:creationId xmlns:a16="http://schemas.microsoft.com/office/drawing/2014/main" id="{B785B503-95B0-AE40-8139-B35E63B01D2A}"/>
              </a:ext>
            </a:extLst>
          </p:cNvPr>
          <p:cNvSpPr>
            <a:spLocks noGrp="1"/>
          </p:cNvSpPr>
          <p:nvPr>
            <p:ph type="body" idx="2"/>
          </p:nvPr>
        </p:nvSpPr>
        <p:spPr>
          <a:xfrm>
            <a:off x="4403834" y="1845735"/>
            <a:ext cx="7556517" cy="4023360"/>
          </a:xfrm>
        </p:spPr>
        <p:txBody>
          <a:bodyPr/>
          <a:lstStyle/>
          <a:p>
            <a:pPr lvl="0">
              <a:buFont typeface="Courier New" panose="02070309020205020404" pitchFamily="49" charset="0"/>
              <a:buChar char="o"/>
            </a:pPr>
            <a:r>
              <a:rPr lang="en-US" sz="2800" dirty="0"/>
              <a:t>Discuss how PLC’s can create inequities and equities.</a:t>
            </a:r>
          </a:p>
          <a:p>
            <a:pPr lvl="0">
              <a:buFont typeface="Courier New" panose="02070309020205020404" pitchFamily="49" charset="0"/>
              <a:buChar char="o"/>
            </a:pPr>
            <a:r>
              <a:rPr lang="en-US" sz="2800" dirty="0"/>
              <a:t>Discuss the role of C3 Teams in Multi-Level Systems of Support (MLSS) through Response to Intervention (RtI) in Tier 1.</a:t>
            </a:r>
          </a:p>
          <a:p>
            <a:endParaRPr lang="en-US" dirty="0"/>
          </a:p>
        </p:txBody>
      </p:sp>
      <p:pic>
        <p:nvPicPr>
          <p:cNvPr id="2" name="Picture 1">
            <a:extLst>
              <a:ext uri="{FF2B5EF4-FFF2-40B4-BE49-F238E27FC236}">
                <a16:creationId xmlns:a16="http://schemas.microsoft.com/office/drawing/2014/main" id="{E475F75D-5856-CDBD-881F-BDE869B15F58}"/>
              </a:ext>
            </a:extLst>
          </p:cNvPr>
          <p:cNvPicPr>
            <a:picLocks noChangeAspect="1"/>
          </p:cNvPicPr>
          <p:nvPr/>
        </p:nvPicPr>
        <p:blipFill>
          <a:blip r:embed="rId2"/>
          <a:stretch>
            <a:fillRect/>
          </a:stretch>
        </p:blipFill>
        <p:spPr>
          <a:xfrm>
            <a:off x="1539068" y="2251598"/>
            <a:ext cx="2963214" cy="2721234"/>
          </a:xfrm>
          <a:prstGeom prst="rect">
            <a:avLst/>
          </a:prstGeom>
        </p:spPr>
      </p:pic>
    </p:spTree>
    <p:extLst>
      <p:ext uri="{BB962C8B-B14F-4D97-AF65-F5344CB8AC3E}">
        <p14:creationId xmlns:p14="http://schemas.microsoft.com/office/powerpoint/2010/main" val="1334645631"/>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title"/>
          </p:nvPr>
        </p:nvSpPr>
        <p:spPr>
          <a:xfrm>
            <a:off x="1097280" y="286605"/>
            <a:ext cx="7295158"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dirty="0">
                <a:solidFill>
                  <a:srgbClr val="404040"/>
                </a:solidFill>
              </a:rPr>
              <a:t>Digital Module 8/Step 8: C3 Roles and Lesson Plans</a:t>
            </a:r>
            <a:endParaRPr dirty="0">
              <a:solidFill>
                <a:srgbClr val="404040"/>
              </a:solidFill>
            </a:endParaRPr>
          </a:p>
        </p:txBody>
      </p:sp>
      <p:sp>
        <p:nvSpPr>
          <p:cNvPr id="151" name="Google Shape;151;p7"/>
          <p:cNvSpPr txBox="1">
            <a:spLocks noGrp="1"/>
          </p:cNvSpPr>
          <p:nvPr>
            <p:ph type="body" idx="1"/>
          </p:nvPr>
        </p:nvSpPr>
        <p:spPr>
          <a:prstGeom prst="rect">
            <a:avLst/>
          </a:prstGeom>
          <a:noFill/>
          <a:ln>
            <a:noFill/>
          </a:ln>
        </p:spPr>
        <p:txBody>
          <a:bodyPr spcFirstLastPara="1" wrap="square" lIns="0" tIns="45700" rIns="0" bIns="45700" anchor="t" anchorCtr="0">
            <a:noAutofit/>
          </a:bodyPr>
          <a:lstStyle/>
          <a:p>
            <a:pPr marL="514350" lvl="0" indent="-311150" algn="l" rtl="0">
              <a:lnSpc>
                <a:spcPct val="80000"/>
              </a:lnSpc>
              <a:spcBef>
                <a:spcPts val="0"/>
              </a:spcBef>
              <a:spcAft>
                <a:spcPts val="0"/>
              </a:spcAft>
              <a:buSzPts val="3200"/>
              <a:buFont typeface="Calibri"/>
              <a:buNone/>
            </a:pPr>
            <a:endParaRPr sz="1800" dirty="0">
              <a:solidFill>
                <a:srgbClr val="404040"/>
              </a:solidFill>
              <a:latin typeface="Calibri"/>
              <a:ea typeface="Calibri"/>
              <a:cs typeface="Calibri"/>
              <a:sym typeface="Calibri"/>
            </a:endParaRPr>
          </a:p>
          <a:p>
            <a:pPr marL="571500" lvl="0" indent="-457200" algn="l" rtl="0">
              <a:lnSpc>
                <a:spcPct val="90000"/>
              </a:lnSpc>
              <a:spcBef>
                <a:spcPts val="1200"/>
              </a:spcBef>
              <a:spcAft>
                <a:spcPts val="0"/>
              </a:spcAft>
              <a:buSzPts val="3200"/>
              <a:buFont typeface="Calibri"/>
              <a:buAutoNum type="alphaLcPeriod"/>
            </a:pPr>
            <a:r>
              <a:rPr lang="en-US" sz="1800" dirty="0">
                <a:solidFill>
                  <a:srgbClr val="404040"/>
                </a:solidFill>
              </a:rPr>
              <a:t>Confirm meeting times and the C3 Team's agenda </a:t>
            </a:r>
            <a:endParaRPr sz="1800" dirty="0">
              <a:solidFill>
                <a:srgbClr val="404040"/>
              </a:solidFill>
            </a:endParaRP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Develop an ICS Skills at a Glance Template</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Revisiting the difference between the role of Co-teaching and Co-Plan to Co-Serve to Co-Learn Teams (C3 Teams).</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The PLC and how it can create inequities and equities.</a:t>
            </a:r>
          </a:p>
          <a:p>
            <a:pPr marL="571500" indent="-457200">
              <a:spcBef>
                <a:spcPts val="1400"/>
              </a:spcBef>
              <a:buSzPts val="3200"/>
              <a:buFont typeface="Calibri"/>
              <a:buAutoNum type="alphaLcPeriod"/>
            </a:pPr>
            <a:r>
              <a:rPr lang="en-US" sz="1800" dirty="0">
                <a:solidFill>
                  <a:srgbClr val="404040"/>
                </a:solidFill>
              </a:rPr>
              <a:t>The role of C3 Teams in Multi-Level Systems of Support (MLSS) through Response to Intervention (RtI). </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highlight>
                  <a:srgbClr val="FFFF00"/>
                </a:highlight>
              </a:rPr>
              <a:t>The role of special education teachers and specially designed instruction (SDI).</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The Evolution of Roles of Itinerant Staff (ELL, Speech and Language, etc.).</a:t>
            </a:r>
          </a:p>
          <a:p>
            <a:pPr marL="571500" indent="-457200">
              <a:spcBef>
                <a:spcPts val="1400"/>
              </a:spcBef>
              <a:buSzPts val="3200"/>
              <a:buFont typeface="Calibri"/>
              <a:buAutoNum type="alphaLcPeriod"/>
            </a:pPr>
            <a:r>
              <a:rPr lang="en-US" sz="1800" dirty="0">
                <a:solidFill>
                  <a:srgbClr val="404040"/>
                </a:solidFill>
              </a:rPr>
              <a:t>Our C3 Lesson Plan Template </a:t>
            </a:r>
          </a:p>
          <a:p>
            <a:pPr marL="571500" lvl="0" indent="-457200" algn="l" rtl="0">
              <a:lnSpc>
                <a:spcPct val="90000"/>
              </a:lnSpc>
              <a:spcBef>
                <a:spcPts val="1400"/>
              </a:spcBef>
              <a:spcAft>
                <a:spcPts val="0"/>
              </a:spcAft>
              <a:buSzPts val="3200"/>
              <a:buFont typeface="Calibri"/>
              <a:buAutoNum type="alphaLcPeriod"/>
            </a:pPr>
            <a:endParaRPr lang="en-US" sz="1800" dirty="0"/>
          </a:p>
          <a:p>
            <a:pPr marL="571500" lvl="0" indent="-457200" algn="l" rtl="0">
              <a:lnSpc>
                <a:spcPct val="90000"/>
              </a:lnSpc>
              <a:spcBef>
                <a:spcPts val="1400"/>
              </a:spcBef>
              <a:spcAft>
                <a:spcPts val="0"/>
              </a:spcAft>
              <a:buSzPts val="3200"/>
              <a:buFont typeface="Calibri"/>
              <a:buAutoNum type="alphaLcPeriod"/>
            </a:pPr>
            <a:endParaRPr sz="1800" dirty="0"/>
          </a:p>
          <a:p>
            <a:pPr marL="91440" lvl="0" indent="0" algn="l" rtl="0">
              <a:lnSpc>
                <a:spcPct val="80000"/>
              </a:lnSpc>
              <a:spcBef>
                <a:spcPts val="1600"/>
              </a:spcBef>
              <a:spcAft>
                <a:spcPts val="0"/>
              </a:spcAft>
              <a:buSzPts val="2000"/>
              <a:buNone/>
            </a:pPr>
            <a:endParaRPr dirty="0"/>
          </a:p>
        </p:txBody>
      </p:sp>
    </p:spTree>
    <p:extLst>
      <p:ext uri="{BB962C8B-B14F-4D97-AF65-F5344CB8AC3E}">
        <p14:creationId xmlns:p14="http://schemas.microsoft.com/office/powerpoint/2010/main" val="625319972"/>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8"/>
          <p:cNvSpPr txBox="1">
            <a:spLocks noGrp="1"/>
          </p:cNvSpPr>
          <p:nvPr>
            <p:ph type="title"/>
          </p:nvPr>
        </p:nvSpPr>
        <p:spPr>
          <a:xfrm>
            <a:off x="1097280" y="286605"/>
            <a:ext cx="729742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800"/>
              <a:buNone/>
            </a:pPr>
            <a:r>
              <a:rPr lang="en-US" sz="3600" dirty="0">
                <a:solidFill>
                  <a:srgbClr val="404040"/>
                </a:solidFill>
              </a:rPr>
              <a:t>The Continuum </a:t>
            </a:r>
            <a:endParaRPr dirty="0">
              <a:solidFill>
                <a:srgbClr val="404040"/>
              </a:solidFill>
            </a:endParaRPr>
          </a:p>
        </p:txBody>
      </p:sp>
      <p:pic>
        <p:nvPicPr>
          <p:cNvPr id="167" name="Google Shape;167;p8"/>
          <p:cNvPicPr preferRelativeResize="0"/>
          <p:nvPr/>
        </p:nvPicPr>
        <p:blipFill rotWithShape="1">
          <a:blip r:embed="rId3">
            <a:alphaModFix/>
          </a:blip>
          <a:srcRect/>
          <a:stretch/>
        </p:blipFill>
        <p:spPr>
          <a:xfrm>
            <a:off x="4655177" y="114732"/>
            <a:ext cx="3409323" cy="6149741"/>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txBox="1">
            <a:spLocks noGrp="1"/>
          </p:cNvSpPr>
          <p:nvPr>
            <p:ph type="title"/>
          </p:nvPr>
        </p:nvSpPr>
        <p:spPr>
          <a:xfrm>
            <a:off x="1097280" y="286605"/>
            <a:ext cx="728472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800"/>
              <a:buNone/>
            </a:pPr>
            <a:r>
              <a:rPr lang="en-US" sz="3600" dirty="0">
                <a:solidFill>
                  <a:srgbClr val="404040"/>
                </a:solidFill>
              </a:rPr>
              <a:t>Heterogeneous Flexible Learning Groups Based on How Each Student Learns…</a:t>
            </a:r>
            <a:endParaRPr dirty="0">
              <a:solidFill>
                <a:srgbClr val="404040"/>
              </a:solidFill>
            </a:endParaRPr>
          </a:p>
        </p:txBody>
      </p:sp>
      <p:pic>
        <p:nvPicPr>
          <p:cNvPr id="175" name="Google Shape;175;p9"/>
          <p:cNvPicPr preferRelativeResize="0"/>
          <p:nvPr/>
        </p:nvPicPr>
        <p:blipFill rotWithShape="1">
          <a:blip r:embed="rId3">
            <a:alphaModFix/>
          </a:blip>
          <a:srcRect/>
          <a:stretch/>
        </p:blipFill>
        <p:spPr>
          <a:xfrm>
            <a:off x="1371600" y="1905000"/>
            <a:ext cx="9334500" cy="426719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1"/>
          <p:cNvSpPr txBox="1">
            <a:spLocks noGrp="1"/>
          </p:cNvSpPr>
          <p:nvPr>
            <p:ph type="title"/>
          </p:nvPr>
        </p:nvSpPr>
        <p:spPr>
          <a:xfrm>
            <a:off x="1097280" y="286605"/>
            <a:ext cx="738632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1800"/>
              <a:buNone/>
            </a:pPr>
            <a:r>
              <a:rPr lang="en-US" sz="4000" dirty="0">
                <a:solidFill>
                  <a:srgbClr val="404040"/>
                </a:solidFill>
                <a:latin typeface="Calibri"/>
                <a:ea typeface="Calibri"/>
                <a:cs typeface="Calibri"/>
                <a:sym typeface="Calibri"/>
              </a:rPr>
              <a:t>Specially Designed Instruction through C3 Teams</a:t>
            </a:r>
            <a:endParaRPr lang="en-US" sz="4000" dirty="0">
              <a:solidFill>
                <a:srgbClr val="404040"/>
              </a:solidFill>
            </a:endParaRPr>
          </a:p>
        </p:txBody>
      </p:sp>
      <p:sp>
        <p:nvSpPr>
          <p:cNvPr id="325" name="Google Shape;325;p31"/>
          <p:cNvSpPr txBox="1">
            <a:spLocks noGrp="1"/>
          </p:cNvSpPr>
          <p:nvPr>
            <p:ph type="body" idx="1"/>
          </p:nvPr>
        </p:nvSpPr>
        <p:spPr>
          <a:xfrm>
            <a:off x="1097279" y="1845734"/>
            <a:ext cx="10320021" cy="4224866"/>
          </a:xfrm>
          <a:prstGeom prst="rect">
            <a:avLst/>
          </a:prstGeom>
          <a:noFill/>
          <a:ln>
            <a:noFill/>
          </a:ln>
        </p:spPr>
        <p:txBody>
          <a:bodyPr spcFirstLastPara="1" wrap="square" lIns="0" tIns="45700" rIns="0" bIns="45700" anchor="t" anchorCtr="0">
            <a:noAutofit/>
          </a:bodyPr>
          <a:lstStyle/>
          <a:p>
            <a:pPr>
              <a:buFont typeface="Courier New" panose="02070309020205020404" pitchFamily="49" charset="0"/>
              <a:buChar char="o"/>
            </a:pPr>
            <a:r>
              <a:rPr lang="en-US" sz="2400" dirty="0">
                <a:solidFill>
                  <a:srgbClr val="404040"/>
                </a:solidFill>
              </a:rPr>
              <a:t>The ICS Skills at a Glance (ISAAG) provides the map to consistently attend to skills and concepts (academic, behavioral, social-emotional) using specified instructional strategies consistently</a:t>
            </a:r>
          </a:p>
          <a:p>
            <a:pPr lvl="0" algn="l" rtl="0">
              <a:lnSpc>
                <a:spcPct val="90000"/>
              </a:lnSpc>
              <a:spcBef>
                <a:spcPts val="1200"/>
              </a:spcBef>
              <a:spcAft>
                <a:spcPts val="0"/>
              </a:spcAft>
              <a:buSzPts val="1800"/>
              <a:buFont typeface="Courier New" panose="02070309020205020404" pitchFamily="49" charset="0"/>
              <a:buChar char="o"/>
            </a:pPr>
            <a:r>
              <a:rPr lang="en-US" sz="2400" dirty="0">
                <a:solidFill>
                  <a:srgbClr val="404040"/>
                </a:solidFill>
                <a:latin typeface="Calibri"/>
                <a:ea typeface="Calibri"/>
                <a:cs typeface="Calibri"/>
                <a:sym typeface="Calibri"/>
              </a:rPr>
              <a:t>The C3 Team </a:t>
            </a:r>
            <a:r>
              <a:rPr lang="en-US" sz="2400" b="1" dirty="0">
                <a:solidFill>
                  <a:srgbClr val="404040"/>
                </a:solidFill>
                <a:latin typeface="Calibri"/>
                <a:ea typeface="Calibri"/>
                <a:cs typeface="Calibri"/>
                <a:sym typeface="Calibri"/>
              </a:rPr>
              <a:t>synthesizes </a:t>
            </a:r>
            <a:r>
              <a:rPr lang="en-US" sz="2400" dirty="0">
                <a:solidFill>
                  <a:srgbClr val="404040"/>
                </a:solidFill>
              </a:rPr>
              <a:t>specially designed instruction </a:t>
            </a:r>
            <a:r>
              <a:rPr lang="en-US" sz="2400" dirty="0">
                <a:solidFill>
                  <a:srgbClr val="404040"/>
                </a:solidFill>
                <a:latin typeface="Calibri"/>
                <a:ea typeface="Calibri"/>
                <a:cs typeface="Calibri"/>
                <a:sym typeface="Calibri"/>
              </a:rPr>
              <a:t>across content rather than the student</a:t>
            </a:r>
            <a:endParaRPr lang="en-US" sz="2400" dirty="0">
              <a:solidFill>
                <a:srgbClr val="404040"/>
              </a:solidFill>
            </a:endParaRPr>
          </a:p>
          <a:p>
            <a:pPr>
              <a:buFont typeface="Courier New" panose="02070309020205020404" pitchFamily="49" charset="0"/>
              <a:buChar char="o"/>
            </a:pPr>
            <a:r>
              <a:rPr lang="en-US" sz="2400" dirty="0">
                <a:solidFill>
                  <a:srgbClr val="404040"/>
                </a:solidFill>
              </a:rPr>
              <a:t>The C3 Team provides</a:t>
            </a:r>
            <a:r>
              <a:rPr lang="en-US" sz="2400" b="1" dirty="0">
                <a:solidFill>
                  <a:srgbClr val="404040"/>
                </a:solidFill>
              </a:rPr>
              <a:t> consistent </a:t>
            </a:r>
            <a:r>
              <a:rPr lang="en-US" sz="2400" dirty="0">
                <a:solidFill>
                  <a:srgbClr val="404040"/>
                </a:solidFill>
              </a:rPr>
              <a:t>instructional practices based on a shared lesson plan</a:t>
            </a:r>
          </a:p>
          <a:p>
            <a:pPr lvl="0" algn="l" rtl="0">
              <a:lnSpc>
                <a:spcPct val="90000"/>
              </a:lnSpc>
              <a:spcBef>
                <a:spcPts val="1200"/>
              </a:spcBef>
              <a:spcAft>
                <a:spcPts val="0"/>
              </a:spcAft>
              <a:buSzPts val="1800"/>
              <a:buFont typeface="Courier New" panose="02070309020205020404" pitchFamily="49" charset="0"/>
              <a:buChar char="o"/>
            </a:pPr>
            <a:r>
              <a:rPr lang="en-US" sz="2400" dirty="0">
                <a:solidFill>
                  <a:srgbClr val="404040"/>
                </a:solidFill>
                <a:latin typeface="Calibri"/>
                <a:ea typeface="Calibri"/>
                <a:cs typeface="Calibri"/>
                <a:sym typeface="Calibri"/>
              </a:rPr>
              <a:t>The C3 Team provides </a:t>
            </a:r>
            <a:r>
              <a:rPr lang="en-US" sz="2400" b="1" dirty="0">
                <a:solidFill>
                  <a:srgbClr val="404040"/>
                </a:solidFill>
              </a:rPr>
              <a:t>r</a:t>
            </a:r>
            <a:r>
              <a:rPr lang="en-US" sz="2400" b="1" dirty="0">
                <a:solidFill>
                  <a:srgbClr val="404040"/>
                </a:solidFill>
                <a:latin typeface="Calibri"/>
                <a:ea typeface="Calibri"/>
                <a:cs typeface="Calibri"/>
                <a:sym typeface="Calibri"/>
              </a:rPr>
              <a:t>epetition</a:t>
            </a:r>
            <a:r>
              <a:rPr lang="en-US" sz="2400" dirty="0">
                <a:solidFill>
                  <a:srgbClr val="404040"/>
                </a:solidFill>
                <a:latin typeface="Calibri"/>
                <a:ea typeface="Calibri"/>
                <a:cs typeface="Calibri"/>
                <a:sym typeface="Calibri"/>
              </a:rPr>
              <a:t> in trials across content areas </a:t>
            </a:r>
            <a:endParaRPr lang="en-US" sz="2400" dirty="0">
              <a:solidFill>
                <a:srgbClr val="404040"/>
              </a:solidFill>
            </a:endParaRPr>
          </a:p>
          <a:p>
            <a:pPr lvl="0" algn="l" rtl="0">
              <a:lnSpc>
                <a:spcPct val="90000"/>
              </a:lnSpc>
              <a:spcBef>
                <a:spcPts val="1200"/>
              </a:spcBef>
              <a:spcAft>
                <a:spcPts val="0"/>
              </a:spcAft>
              <a:buSzPts val="1800"/>
              <a:buFont typeface="Courier New" panose="02070309020205020404" pitchFamily="49" charset="0"/>
              <a:buChar char="o"/>
            </a:pPr>
            <a:r>
              <a:rPr lang="en-US" sz="2400" dirty="0">
                <a:solidFill>
                  <a:srgbClr val="404040"/>
                </a:solidFill>
                <a:latin typeface="Calibri"/>
                <a:ea typeface="Calibri"/>
                <a:cs typeface="Calibri"/>
                <a:sym typeface="Calibri"/>
              </a:rPr>
              <a:t>The C3 Team </a:t>
            </a:r>
            <a:r>
              <a:rPr lang="en-US" sz="2400" b="1" dirty="0">
                <a:solidFill>
                  <a:srgbClr val="404040"/>
                </a:solidFill>
                <a:latin typeface="Calibri"/>
                <a:ea typeface="Calibri"/>
                <a:cs typeface="Calibri"/>
                <a:sym typeface="Calibri"/>
              </a:rPr>
              <a:t>documents instructional strategies</a:t>
            </a:r>
            <a:r>
              <a:rPr lang="en-US" sz="2400" dirty="0">
                <a:solidFill>
                  <a:srgbClr val="404040"/>
                </a:solidFill>
                <a:latin typeface="Calibri"/>
                <a:ea typeface="Calibri"/>
                <a:cs typeface="Calibri"/>
                <a:sym typeface="Calibri"/>
              </a:rPr>
              <a:t> and student progress through progress monitoring tools</a:t>
            </a:r>
            <a:endParaRPr lang="en-US" sz="2400" dirty="0">
              <a:solidFill>
                <a:srgbClr val="404040"/>
              </a:solidFill>
            </a:endParaRPr>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1097280" y="286605"/>
            <a:ext cx="738632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C25900"/>
              </a:buClr>
              <a:buSzPts val="4800"/>
              <a:buFont typeface="Calibri"/>
              <a:buNone/>
            </a:pPr>
            <a:r>
              <a:rPr lang="en-US" dirty="0">
                <a:solidFill>
                  <a:srgbClr val="404040"/>
                </a:solidFill>
              </a:rPr>
              <a:t>Federal IEP Language</a:t>
            </a:r>
            <a:endParaRPr dirty="0">
              <a:solidFill>
                <a:srgbClr val="404040"/>
              </a:solidFill>
            </a:endParaRPr>
          </a:p>
        </p:txBody>
      </p:sp>
      <p:sp>
        <p:nvSpPr>
          <p:cNvPr id="332" name="Google Shape;332;p32"/>
          <p:cNvSpPr txBox="1">
            <a:spLocks noGrp="1"/>
          </p:cNvSpPr>
          <p:nvPr>
            <p:ph type="body" idx="1"/>
          </p:nvPr>
        </p:nvSpPr>
        <p:spPr>
          <a:prstGeom prst="rect">
            <a:avLst/>
          </a:prstGeom>
          <a:noFill/>
          <a:ln>
            <a:noFill/>
          </a:ln>
        </p:spPr>
        <p:txBody>
          <a:bodyPr spcFirstLastPara="1" wrap="square" lIns="0" tIns="45700" rIns="0" bIns="45700" anchor="t" anchorCtr="0">
            <a:noAutofit/>
          </a:bodyPr>
          <a:lstStyle/>
          <a:p>
            <a:pPr lvl="0" indent="-457200" algn="l" rtl="0">
              <a:lnSpc>
                <a:spcPct val="90000"/>
              </a:lnSpc>
              <a:spcBef>
                <a:spcPts val="0"/>
              </a:spcBef>
              <a:spcAft>
                <a:spcPts val="0"/>
              </a:spcAft>
              <a:buClr>
                <a:srgbClr val="404040"/>
              </a:buClr>
              <a:buSzPts val="2800"/>
              <a:buFont typeface="Courier New" panose="02070309020205020404" pitchFamily="49" charset="0"/>
              <a:buChar char="o"/>
            </a:pPr>
            <a:r>
              <a:rPr lang="en-US" sz="2800" dirty="0"/>
              <a:t> …placement in the general education classroom at the child’s home school… (iii)</a:t>
            </a:r>
            <a:endParaRPr sz="2800" dirty="0"/>
          </a:p>
          <a:p>
            <a:pPr lvl="1" indent="-457200">
              <a:spcBef>
                <a:spcPts val="0"/>
              </a:spcBef>
              <a:buClr>
                <a:srgbClr val="404040"/>
              </a:buClr>
              <a:buSzPts val="2800"/>
              <a:buFont typeface="Courier New" panose="02070309020205020404" pitchFamily="49" charset="0"/>
              <a:buChar char="o"/>
            </a:pPr>
            <a:r>
              <a:rPr lang="en-US" sz="2600" dirty="0"/>
              <a:t>Special education is a service, not a place</a:t>
            </a:r>
            <a:endParaRPr sz="2800" dirty="0"/>
          </a:p>
          <a:p>
            <a:pPr lvl="0" indent="-457200" algn="l" rtl="0">
              <a:lnSpc>
                <a:spcPct val="90000"/>
              </a:lnSpc>
              <a:spcBef>
                <a:spcPts val="1400"/>
              </a:spcBef>
              <a:spcAft>
                <a:spcPts val="0"/>
              </a:spcAft>
              <a:buClr>
                <a:srgbClr val="404040"/>
              </a:buClr>
              <a:buSzPts val="2800"/>
              <a:buFont typeface="Courier New" panose="02070309020205020404" pitchFamily="49" charset="0"/>
              <a:buChar char="o"/>
            </a:pPr>
            <a:r>
              <a:rPr lang="en-US" sz="2800" dirty="0"/>
              <a:t>Other language… if this doesn’t work… </a:t>
            </a:r>
            <a:endParaRPr sz="26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4"/>
          <p:cNvSpPr txBox="1">
            <a:spLocks noGrp="1"/>
          </p:cNvSpPr>
          <p:nvPr>
            <p:ph type="title"/>
          </p:nvPr>
        </p:nvSpPr>
        <p:spPr>
          <a:xfrm>
            <a:off x="1097280" y="286605"/>
            <a:ext cx="7246620" cy="1450757"/>
          </a:xfrm>
          <a:prstGeom prst="rect">
            <a:avLst/>
          </a:prstGeom>
          <a:noFill/>
          <a:ln>
            <a:noFill/>
          </a:ln>
        </p:spPr>
        <p:txBody>
          <a:bodyPr spcFirstLastPara="1" wrap="square" lIns="91425" tIns="45700" rIns="91425" bIns="45700" anchor="b" anchorCtr="0">
            <a:noAutofit/>
          </a:bodyPr>
          <a:lstStyle/>
          <a:p>
            <a:pPr lvl="0">
              <a:buClr>
                <a:srgbClr val="C25900"/>
              </a:buClr>
              <a:buSzPts val="4800"/>
            </a:pPr>
            <a:r>
              <a:rPr lang="en-US" dirty="0">
                <a:solidFill>
                  <a:srgbClr val="404040"/>
                </a:solidFill>
                <a:latin typeface="Calibri" panose="020F0502020204030204" pitchFamily="34" charset="0"/>
                <a:cs typeface="Calibri" panose="020F0502020204030204" pitchFamily="34" charset="0"/>
              </a:rPr>
              <a:t>Agreement:</a:t>
            </a:r>
            <a:endParaRPr dirty="0">
              <a:solidFill>
                <a:srgbClr val="404040"/>
              </a:solidFill>
            </a:endParaRPr>
          </a:p>
        </p:txBody>
      </p:sp>
      <p:sp>
        <p:nvSpPr>
          <p:cNvPr id="346" name="Google Shape;346;p34"/>
          <p:cNvSpPr txBox="1">
            <a:spLocks noGrp="1"/>
          </p:cNvSpPr>
          <p:nvPr>
            <p:ph type="body" idx="1"/>
          </p:nvPr>
        </p:nvSpPr>
        <p:spPr>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Clr>
                <a:srgbClr val="C25900"/>
              </a:buClr>
              <a:buSzPts val="2800"/>
              <a:buNone/>
            </a:pPr>
            <a:br>
              <a:rPr lang="en-US" sz="2400" dirty="0">
                <a:solidFill>
                  <a:srgbClr val="404040"/>
                </a:solidFill>
                <a:latin typeface="Calibri" panose="020F0502020204030204" pitchFamily="34" charset="0"/>
                <a:cs typeface="Calibri" panose="020F0502020204030204" pitchFamily="34" charset="0"/>
              </a:rPr>
            </a:br>
            <a:endParaRPr lang="en-US" sz="2400" dirty="0">
              <a:solidFill>
                <a:srgbClr val="404040"/>
              </a:solidFill>
              <a:latin typeface="Calibri" panose="020F0502020204030204" pitchFamily="34" charset="0"/>
              <a:cs typeface="Calibri" panose="020F0502020204030204" pitchFamily="34" charset="0"/>
            </a:endParaRPr>
          </a:p>
          <a:p>
            <a:pPr marL="0" lvl="0" indent="0" algn="l" rtl="0">
              <a:lnSpc>
                <a:spcPct val="90000"/>
              </a:lnSpc>
              <a:spcBef>
                <a:spcPts val="0"/>
              </a:spcBef>
              <a:spcAft>
                <a:spcPts val="0"/>
              </a:spcAft>
              <a:buClr>
                <a:srgbClr val="C25900"/>
              </a:buClr>
              <a:buSzPts val="2800"/>
              <a:buNone/>
            </a:pPr>
            <a:r>
              <a:rPr lang="en-US" sz="2400" dirty="0">
                <a:solidFill>
                  <a:srgbClr val="404040"/>
                </a:solidFill>
                <a:latin typeface="Calibri" panose="020F0502020204030204" pitchFamily="34" charset="0"/>
                <a:cs typeface="Calibri" panose="020F0502020204030204" pitchFamily="34" charset="0"/>
              </a:rPr>
              <a:t>April’s special education teacher will co-plan and co-serve in all content areas. The special educator will present at least 60 minutes per week of instruction in Tier 1 to provide direct support in the areas of comprehension  and fluency. </a:t>
            </a:r>
          </a:p>
          <a:p>
            <a:pPr marL="0" lvl="0" indent="0" algn="l" rtl="0">
              <a:lnSpc>
                <a:spcPct val="90000"/>
              </a:lnSpc>
              <a:spcBef>
                <a:spcPts val="0"/>
              </a:spcBef>
              <a:spcAft>
                <a:spcPts val="0"/>
              </a:spcAft>
              <a:buClr>
                <a:srgbClr val="C25900"/>
              </a:buClr>
              <a:buSzPts val="2800"/>
              <a:buNone/>
            </a:pPr>
            <a:endParaRPr lang="en-US" sz="2400" dirty="0">
              <a:solidFill>
                <a:srgbClr val="404040"/>
              </a:solidFill>
              <a:latin typeface="Calibri" panose="020F0502020204030204" pitchFamily="34" charset="0"/>
              <a:cs typeface="Calibri" panose="020F0502020204030204" pitchFamily="34" charset="0"/>
            </a:endParaRPr>
          </a:p>
          <a:p>
            <a:pPr marL="0" indent="0">
              <a:spcBef>
                <a:spcPts val="0"/>
              </a:spcBef>
              <a:buClr>
                <a:srgbClr val="C25900"/>
              </a:buClr>
              <a:buSzPts val="2800"/>
              <a:buNone/>
            </a:pPr>
            <a:r>
              <a:rPr lang="en-US" sz="2400" dirty="0">
                <a:solidFill>
                  <a:srgbClr val="404040"/>
                </a:solidFill>
              </a:rPr>
              <a:t>April will receive Reading support through her C3 team for an additional 240 minutes/week in the content area of Reading and another 180 in reading across the curriculum in SS and Science.</a:t>
            </a:r>
          </a:p>
          <a:p>
            <a:pPr marL="0" lvl="0" indent="0" algn="l" rtl="0">
              <a:lnSpc>
                <a:spcPct val="90000"/>
              </a:lnSpc>
              <a:spcBef>
                <a:spcPts val="0"/>
              </a:spcBef>
              <a:spcAft>
                <a:spcPts val="0"/>
              </a:spcAft>
              <a:buClr>
                <a:srgbClr val="C25900"/>
              </a:buClr>
              <a:buSzPts val="2800"/>
              <a:buNone/>
            </a:pPr>
            <a:endParaRPr lang="en-US" sz="2400" dirty="0">
              <a:solidFill>
                <a:srgbClr val="404040"/>
              </a:solidFill>
              <a:latin typeface="Calibri" panose="020F0502020204030204" pitchFamily="34" charset="0"/>
              <a:cs typeface="Calibri" panose="020F0502020204030204" pitchFamily="34" charset="0"/>
            </a:endParaRPr>
          </a:p>
          <a:p>
            <a:pPr marL="0" lvl="0" indent="0" algn="l" rtl="0">
              <a:lnSpc>
                <a:spcPct val="90000"/>
              </a:lnSpc>
              <a:spcBef>
                <a:spcPts val="0"/>
              </a:spcBef>
              <a:spcAft>
                <a:spcPts val="0"/>
              </a:spcAft>
              <a:buClr>
                <a:srgbClr val="C25900"/>
              </a:buClr>
              <a:buSzPts val="2800"/>
              <a:buNone/>
            </a:pPr>
            <a:endParaRPr lang="en-US" sz="2400" dirty="0">
              <a:solidFill>
                <a:srgbClr val="40404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885008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5" name="Google Shape;145;p5" descr="A close up of a piece of paper&#10;&#10;Description automatically generated"/>
          <p:cNvPicPr preferRelativeResize="0"/>
          <p:nvPr/>
        </p:nvPicPr>
        <p:blipFill rotWithShape="1">
          <a:blip r:embed="rId3">
            <a:alphaModFix/>
          </a:blip>
          <a:srcRect/>
          <a:stretch/>
        </p:blipFill>
        <p:spPr>
          <a:xfrm>
            <a:off x="3207212" y="1878904"/>
            <a:ext cx="5777576" cy="4384110"/>
          </a:xfrm>
          <a:prstGeom prst="rect">
            <a:avLst/>
          </a:prstGeom>
          <a:noFill/>
          <a:ln>
            <a:noFill/>
          </a:ln>
        </p:spPr>
      </p:pic>
      <p:sp>
        <p:nvSpPr>
          <p:cNvPr id="2" name="Title 1">
            <a:extLst>
              <a:ext uri="{FF2B5EF4-FFF2-40B4-BE49-F238E27FC236}">
                <a16:creationId xmlns:a16="http://schemas.microsoft.com/office/drawing/2014/main" id="{689D2CD7-0CFA-4B01-C6DB-0E8824F67E29}"/>
              </a:ext>
            </a:extLst>
          </p:cNvPr>
          <p:cNvSpPr>
            <a:spLocks noGrp="1"/>
          </p:cNvSpPr>
          <p:nvPr>
            <p:ph type="title"/>
          </p:nvPr>
        </p:nvSpPr>
        <p:spPr>
          <a:xfrm>
            <a:off x="1097280" y="286605"/>
            <a:ext cx="7320210" cy="1450757"/>
          </a:xfrm>
        </p:spPr>
        <p:txBody>
          <a:bodyPr/>
          <a:lstStyle/>
          <a:p>
            <a:r>
              <a:rPr lang="en-US" sz="4000" dirty="0">
                <a:solidFill>
                  <a:srgbClr val="DF6D31"/>
                </a:solidFill>
              </a:rPr>
              <a:t>To Move Beyond the Deficit Based Cycle within the Classroom</a:t>
            </a:r>
            <a:endParaRPr lang="en-US" sz="4000" dirty="0"/>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4"/>
          <p:cNvSpPr txBox="1">
            <a:spLocks noGrp="1"/>
          </p:cNvSpPr>
          <p:nvPr>
            <p:ph type="title"/>
          </p:nvPr>
        </p:nvSpPr>
        <p:spPr>
          <a:xfrm>
            <a:off x="1097280" y="286605"/>
            <a:ext cx="743712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C25900"/>
              </a:buClr>
              <a:buSzPts val="4800"/>
              <a:buFont typeface="Calibri"/>
              <a:buNone/>
            </a:pPr>
            <a:r>
              <a:rPr lang="en-US" dirty="0">
                <a:solidFill>
                  <a:srgbClr val="404040"/>
                </a:solidFill>
              </a:rPr>
              <a:t>IEP Goals</a:t>
            </a:r>
            <a:endParaRPr dirty="0">
              <a:solidFill>
                <a:srgbClr val="404040"/>
              </a:solidFill>
            </a:endParaRPr>
          </a:p>
        </p:txBody>
      </p:sp>
      <p:sp>
        <p:nvSpPr>
          <p:cNvPr id="346" name="Google Shape;346;p34"/>
          <p:cNvSpPr txBox="1">
            <a:spLocks noGrp="1"/>
          </p:cNvSpPr>
          <p:nvPr>
            <p:ph type="body" idx="1"/>
          </p:nvPr>
        </p:nvSpPr>
        <p:spPr>
          <a:xfrm>
            <a:off x="1097279" y="1845734"/>
            <a:ext cx="10751821" cy="4023360"/>
          </a:xfrm>
          <a:prstGeom prst="rect">
            <a:avLst/>
          </a:prstGeom>
          <a:noFill/>
          <a:ln>
            <a:noFill/>
          </a:ln>
        </p:spPr>
        <p:txBody>
          <a:bodyPr spcFirstLastPara="1" wrap="square" lIns="0" tIns="45700" rIns="0" bIns="45700" anchor="t" anchorCtr="0">
            <a:noAutofit/>
          </a:bodyPr>
          <a:lstStyle/>
          <a:p>
            <a:r>
              <a:rPr lang="en-US" sz="2800" dirty="0"/>
              <a:t>Given fourth grade material, April will read 100 wpm.</a:t>
            </a:r>
          </a:p>
          <a:p>
            <a:pPr lvl="1" fontAlgn="base"/>
            <a:br>
              <a:rPr lang="en-US" sz="2800" dirty="0"/>
            </a:br>
            <a:r>
              <a:rPr lang="en-US" sz="2800" dirty="0"/>
              <a:t>Currently April is reading at 70-80 words per minute </a:t>
            </a:r>
          </a:p>
          <a:p>
            <a:pPr lvl="1"/>
            <a:br>
              <a:rPr lang="en-US" sz="2800" dirty="0"/>
            </a:br>
            <a:r>
              <a:rPr lang="en-US" sz="2800" dirty="0"/>
              <a:t>April’s level of attainment is set at 100 wpm or above.</a:t>
            </a:r>
          </a:p>
          <a:p>
            <a:pPr marL="571500" lvl="1" indent="0">
              <a:buNone/>
            </a:pPr>
            <a:br>
              <a:rPr lang="en-US" sz="2200" dirty="0"/>
            </a:br>
            <a:endParaRPr dirty="0"/>
          </a:p>
        </p:txBody>
      </p:sp>
    </p:spTree>
    <p:extLst>
      <p:ext uri="{BB962C8B-B14F-4D97-AF65-F5344CB8AC3E}">
        <p14:creationId xmlns:p14="http://schemas.microsoft.com/office/powerpoint/2010/main" val="2119708406"/>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4"/>
          <p:cNvSpPr txBox="1">
            <a:spLocks noGrp="1"/>
          </p:cNvSpPr>
          <p:nvPr>
            <p:ph type="title"/>
          </p:nvPr>
        </p:nvSpPr>
        <p:spPr>
          <a:xfrm>
            <a:off x="1097280" y="286605"/>
            <a:ext cx="743712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C25900"/>
              </a:buClr>
              <a:buSzPts val="4800"/>
              <a:buFont typeface="Calibri"/>
              <a:buNone/>
            </a:pPr>
            <a:r>
              <a:rPr lang="en-US" dirty="0">
                <a:solidFill>
                  <a:srgbClr val="404040"/>
                </a:solidFill>
              </a:rPr>
              <a:t>IEP Goals</a:t>
            </a:r>
            <a:endParaRPr dirty="0">
              <a:solidFill>
                <a:srgbClr val="404040"/>
              </a:solidFill>
            </a:endParaRPr>
          </a:p>
        </p:txBody>
      </p:sp>
      <p:sp>
        <p:nvSpPr>
          <p:cNvPr id="346" name="Google Shape;346;p34"/>
          <p:cNvSpPr txBox="1">
            <a:spLocks noGrp="1"/>
          </p:cNvSpPr>
          <p:nvPr>
            <p:ph type="body" idx="1"/>
          </p:nvPr>
        </p:nvSpPr>
        <p:spPr>
          <a:xfrm>
            <a:off x="1097279" y="1845734"/>
            <a:ext cx="10751821" cy="4023360"/>
          </a:xfrm>
          <a:prstGeom prst="rect">
            <a:avLst/>
          </a:prstGeom>
          <a:noFill/>
          <a:ln>
            <a:noFill/>
          </a:ln>
        </p:spPr>
        <p:txBody>
          <a:bodyPr spcFirstLastPara="1" wrap="square" lIns="0" tIns="45700" rIns="0" bIns="45700" anchor="t" anchorCtr="0">
            <a:noAutofit/>
          </a:bodyPr>
          <a:lstStyle/>
          <a:p>
            <a:pPr marL="114300" indent="0">
              <a:buNone/>
            </a:pPr>
            <a:br>
              <a:rPr lang="en-US" sz="2400" dirty="0"/>
            </a:br>
            <a:r>
              <a:rPr lang="en-US" sz="2400" dirty="0"/>
              <a:t>Given fourth grade material, April will read 100 wpm with 1-3 errors in a one minute unfamiliar passage.</a:t>
            </a:r>
          </a:p>
          <a:p>
            <a:pPr marL="571500" lvl="1" indent="0" fontAlgn="base">
              <a:buNone/>
            </a:pPr>
            <a:br>
              <a:rPr lang="en-US" sz="2400" dirty="0"/>
            </a:br>
            <a:endParaRPr lang="en-US" sz="2400" dirty="0"/>
          </a:p>
          <a:p>
            <a:pPr marL="1028700" lvl="2" indent="0">
              <a:buNone/>
            </a:pPr>
            <a:br>
              <a:rPr lang="en-US" sz="2400" dirty="0"/>
            </a:br>
            <a:r>
              <a:rPr lang="en-US" sz="2400" dirty="0"/>
              <a:t>April’s current baseline is 10 or more errors in 1 minute unfamiliar passage</a:t>
            </a:r>
          </a:p>
          <a:p>
            <a:pPr marL="1028700" lvl="2" indent="0" fontAlgn="base">
              <a:buNone/>
            </a:pPr>
            <a:br>
              <a:rPr lang="en-US" sz="2400" dirty="0"/>
            </a:br>
            <a:r>
              <a:rPr lang="en-US" sz="2400" dirty="0"/>
              <a:t>April’s attainment is set at less than 3 errors in a one minute passage </a:t>
            </a:r>
          </a:p>
          <a:p>
            <a:br>
              <a:rPr lang="en-US" dirty="0"/>
            </a:br>
            <a:br>
              <a:rPr lang="en-US" sz="2400" dirty="0"/>
            </a:br>
            <a:endParaRPr dirty="0"/>
          </a:p>
        </p:txBody>
      </p:sp>
    </p:spTree>
    <p:extLst>
      <p:ext uri="{BB962C8B-B14F-4D97-AF65-F5344CB8AC3E}">
        <p14:creationId xmlns:p14="http://schemas.microsoft.com/office/powerpoint/2010/main" val="3241091740"/>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4"/>
          <p:cNvSpPr txBox="1">
            <a:spLocks noGrp="1"/>
          </p:cNvSpPr>
          <p:nvPr>
            <p:ph type="title"/>
          </p:nvPr>
        </p:nvSpPr>
        <p:spPr>
          <a:xfrm>
            <a:off x="1097280" y="286605"/>
            <a:ext cx="743712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C25900"/>
              </a:buClr>
              <a:buSzPts val="4800"/>
              <a:buFont typeface="Calibri"/>
              <a:buNone/>
            </a:pPr>
            <a:r>
              <a:rPr lang="en-US" dirty="0">
                <a:solidFill>
                  <a:srgbClr val="404040"/>
                </a:solidFill>
              </a:rPr>
              <a:t>IEP Goals</a:t>
            </a:r>
            <a:endParaRPr dirty="0">
              <a:solidFill>
                <a:srgbClr val="404040"/>
              </a:solidFill>
            </a:endParaRPr>
          </a:p>
        </p:txBody>
      </p:sp>
      <p:sp>
        <p:nvSpPr>
          <p:cNvPr id="346" name="Google Shape;346;p34"/>
          <p:cNvSpPr txBox="1">
            <a:spLocks noGrp="1"/>
          </p:cNvSpPr>
          <p:nvPr>
            <p:ph type="body" idx="1"/>
          </p:nvPr>
        </p:nvSpPr>
        <p:spPr>
          <a:xfrm>
            <a:off x="1097279" y="1845734"/>
            <a:ext cx="10751821" cy="4023360"/>
          </a:xfrm>
          <a:prstGeom prst="rect">
            <a:avLst/>
          </a:prstGeom>
          <a:noFill/>
          <a:ln>
            <a:noFill/>
          </a:ln>
        </p:spPr>
        <p:txBody>
          <a:bodyPr spcFirstLastPara="1" wrap="square" lIns="0" tIns="45700" rIns="0" bIns="45700" anchor="t" anchorCtr="0">
            <a:noAutofit/>
          </a:bodyPr>
          <a:lstStyle/>
          <a:p>
            <a:r>
              <a:rPr lang="en-US" sz="2800" dirty="0"/>
              <a:t>April will have scheduled breaks throughout her day beginning with every 45 minutes being decreased to every 2 hours.</a:t>
            </a:r>
          </a:p>
          <a:p>
            <a:pPr marL="571500" lvl="1" indent="0">
              <a:buNone/>
            </a:pPr>
            <a:br>
              <a:rPr lang="en-US" sz="2800" dirty="0"/>
            </a:br>
            <a:br>
              <a:rPr lang="en-US" sz="2800" dirty="0"/>
            </a:br>
            <a:r>
              <a:rPr lang="en-US" sz="2800" dirty="0"/>
              <a:t>	Currently April had a scheduled break every 30 minutes</a:t>
            </a:r>
          </a:p>
          <a:p>
            <a:pPr marL="571500" lvl="1" indent="0">
              <a:buNone/>
            </a:pPr>
            <a:br>
              <a:rPr lang="en-US" sz="2800" dirty="0"/>
            </a:br>
            <a:r>
              <a:rPr lang="en-US" sz="2800" dirty="0"/>
              <a:t>	Attainment will be a scheduled break every 2 hours</a:t>
            </a:r>
          </a:p>
          <a:p>
            <a:pPr marL="571500" lvl="1" indent="0">
              <a:buNone/>
            </a:pPr>
            <a:br>
              <a:rPr lang="en-US" dirty="0"/>
            </a:br>
            <a:br>
              <a:rPr lang="en-US" dirty="0"/>
            </a:br>
            <a:br>
              <a:rPr lang="en-US" sz="2200" dirty="0"/>
            </a:br>
            <a:endParaRPr dirty="0"/>
          </a:p>
        </p:txBody>
      </p:sp>
    </p:spTree>
    <p:extLst>
      <p:ext uri="{BB962C8B-B14F-4D97-AF65-F5344CB8AC3E}">
        <p14:creationId xmlns:p14="http://schemas.microsoft.com/office/powerpoint/2010/main" val="1562672365"/>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6A882-269B-CE44-B1D5-293921C11041}"/>
              </a:ext>
            </a:extLst>
          </p:cNvPr>
          <p:cNvSpPr>
            <a:spLocks noGrp="1"/>
          </p:cNvSpPr>
          <p:nvPr>
            <p:ph type="title"/>
          </p:nvPr>
        </p:nvSpPr>
        <p:spPr>
          <a:xfrm>
            <a:off x="1200745" y="398585"/>
            <a:ext cx="7174964" cy="1325563"/>
          </a:xfrm>
        </p:spPr>
        <p:txBody>
          <a:bodyPr/>
          <a:lstStyle/>
          <a:p>
            <a:r>
              <a:rPr lang="en-US" dirty="0"/>
              <a:t>Specially Designed Instruction (SDI)</a:t>
            </a:r>
          </a:p>
        </p:txBody>
      </p:sp>
      <p:pic>
        <p:nvPicPr>
          <p:cNvPr id="6" name="Content Placeholder 5" descr="Table&#10;&#10;Description automatically generated">
            <a:extLst>
              <a:ext uri="{FF2B5EF4-FFF2-40B4-BE49-F238E27FC236}">
                <a16:creationId xmlns:a16="http://schemas.microsoft.com/office/drawing/2014/main" id="{7C4DD2EF-F62F-3A69-6C52-A7B0B3B282D7}"/>
              </a:ext>
            </a:extLst>
          </p:cNvPr>
          <p:cNvPicPr>
            <a:picLocks noGrp="1" noChangeAspect="1"/>
          </p:cNvPicPr>
          <p:nvPr>
            <p:ph idx="1"/>
          </p:nvPr>
        </p:nvPicPr>
        <p:blipFill>
          <a:blip r:embed="rId2"/>
          <a:stretch>
            <a:fillRect/>
          </a:stretch>
        </p:blipFill>
        <p:spPr>
          <a:xfrm>
            <a:off x="1290181" y="1811831"/>
            <a:ext cx="9828180" cy="4551686"/>
          </a:xfrm>
        </p:spPr>
      </p:pic>
    </p:spTree>
    <p:extLst>
      <p:ext uri="{BB962C8B-B14F-4D97-AF65-F5344CB8AC3E}">
        <p14:creationId xmlns:p14="http://schemas.microsoft.com/office/powerpoint/2010/main" val="374592040"/>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8A96E1F-3E5D-2144-8D07-227773AE6F01}"/>
              </a:ext>
            </a:extLst>
          </p:cNvPr>
          <p:cNvSpPr>
            <a:spLocks noGrp="1"/>
          </p:cNvSpPr>
          <p:nvPr>
            <p:ph type="title"/>
          </p:nvPr>
        </p:nvSpPr>
        <p:spPr/>
        <p:txBody>
          <a:bodyPr/>
          <a:lstStyle/>
          <a:p>
            <a:r>
              <a:rPr lang="en-US" dirty="0"/>
              <a:t>Program Modifications</a:t>
            </a:r>
          </a:p>
        </p:txBody>
      </p:sp>
      <p:pic>
        <p:nvPicPr>
          <p:cNvPr id="5" name="Content Placeholder 4" descr="Table&#10;&#10;Description automatically generated">
            <a:extLst>
              <a:ext uri="{FF2B5EF4-FFF2-40B4-BE49-F238E27FC236}">
                <a16:creationId xmlns:a16="http://schemas.microsoft.com/office/drawing/2014/main" id="{0F9E1843-89A9-A925-3DCB-60B2C55EEED8}"/>
              </a:ext>
            </a:extLst>
          </p:cNvPr>
          <p:cNvPicPr>
            <a:picLocks noGrp="1" noChangeAspect="1"/>
          </p:cNvPicPr>
          <p:nvPr>
            <p:ph idx="1"/>
          </p:nvPr>
        </p:nvPicPr>
        <p:blipFill rotWithShape="1">
          <a:blip r:embed="rId2"/>
          <a:srcRect l="1162" t="3545" r="4261" b="10577"/>
          <a:stretch/>
        </p:blipFill>
        <p:spPr>
          <a:xfrm>
            <a:off x="314325" y="2428875"/>
            <a:ext cx="11358563" cy="3257550"/>
          </a:xfrm>
        </p:spPr>
      </p:pic>
    </p:spTree>
    <p:extLst>
      <p:ext uri="{BB962C8B-B14F-4D97-AF65-F5344CB8AC3E}">
        <p14:creationId xmlns:p14="http://schemas.microsoft.com/office/powerpoint/2010/main" val="3674758030"/>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15074-43CD-EC45-901A-7F7809E32175}"/>
              </a:ext>
            </a:extLst>
          </p:cNvPr>
          <p:cNvSpPr>
            <a:spLocks noGrp="1"/>
          </p:cNvSpPr>
          <p:nvPr>
            <p:ph type="title"/>
          </p:nvPr>
        </p:nvSpPr>
        <p:spPr>
          <a:xfrm>
            <a:off x="1208772" y="409361"/>
            <a:ext cx="7174964" cy="1325563"/>
          </a:xfrm>
        </p:spPr>
        <p:txBody>
          <a:bodyPr/>
          <a:lstStyle/>
          <a:p>
            <a:r>
              <a:rPr lang="en-US" dirty="0"/>
              <a:t>A Word About General Education Placement</a:t>
            </a:r>
          </a:p>
        </p:txBody>
      </p:sp>
      <p:pic>
        <p:nvPicPr>
          <p:cNvPr id="4" name="Picture 3">
            <a:extLst>
              <a:ext uri="{FF2B5EF4-FFF2-40B4-BE49-F238E27FC236}">
                <a16:creationId xmlns:a16="http://schemas.microsoft.com/office/drawing/2014/main" id="{B16E3D49-2E33-09D5-3D87-9B2F537A52C9}"/>
              </a:ext>
            </a:extLst>
          </p:cNvPr>
          <p:cNvPicPr>
            <a:picLocks noChangeAspect="1"/>
          </p:cNvPicPr>
          <p:nvPr/>
        </p:nvPicPr>
        <p:blipFill>
          <a:blip r:embed="rId2"/>
          <a:stretch>
            <a:fillRect/>
          </a:stretch>
        </p:blipFill>
        <p:spPr>
          <a:xfrm>
            <a:off x="1748750" y="1888550"/>
            <a:ext cx="8696907" cy="4352544"/>
          </a:xfrm>
          <a:prstGeom prst="rect">
            <a:avLst/>
          </a:prstGeom>
          <a:ln w="9525">
            <a:solidFill>
              <a:srgbClr val="FFC000"/>
            </a:solidFill>
          </a:ln>
        </p:spPr>
      </p:pic>
    </p:spTree>
    <p:extLst>
      <p:ext uri="{BB962C8B-B14F-4D97-AF65-F5344CB8AC3E}">
        <p14:creationId xmlns:p14="http://schemas.microsoft.com/office/powerpoint/2010/main" val="2401861228"/>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title"/>
          </p:nvPr>
        </p:nvSpPr>
        <p:spPr>
          <a:xfrm>
            <a:off x="1097280" y="286605"/>
            <a:ext cx="7295158"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dirty="0">
                <a:solidFill>
                  <a:srgbClr val="404040"/>
                </a:solidFill>
              </a:rPr>
              <a:t>Digital Module 8/Step 8: C3 Roles and Lesson Plans</a:t>
            </a:r>
            <a:endParaRPr dirty="0">
              <a:solidFill>
                <a:srgbClr val="404040"/>
              </a:solidFill>
            </a:endParaRPr>
          </a:p>
        </p:txBody>
      </p:sp>
      <p:sp>
        <p:nvSpPr>
          <p:cNvPr id="151" name="Google Shape;151;p7"/>
          <p:cNvSpPr txBox="1">
            <a:spLocks noGrp="1"/>
          </p:cNvSpPr>
          <p:nvPr>
            <p:ph type="body" idx="1"/>
          </p:nvPr>
        </p:nvSpPr>
        <p:spPr>
          <a:prstGeom prst="rect">
            <a:avLst/>
          </a:prstGeom>
          <a:noFill/>
          <a:ln>
            <a:noFill/>
          </a:ln>
        </p:spPr>
        <p:txBody>
          <a:bodyPr spcFirstLastPara="1" wrap="square" lIns="0" tIns="45700" rIns="0" bIns="45700" anchor="t" anchorCtr="0">
            <a:noAutofit/>
          </a:bodyPr>
          <a:lstStyle/>
          <a:p>
            <a:pPr marL="514350" lvl="0" indent="-311150" algn="l" rtl="0">
              <a:lnSpc>
                <a:spcPct val="80000"/>
              </a:lnSpc>
              <a:spcBef>
                <a:spcPts val="0"/>
              </a:spcBef>
              <a:spcAft>
                <a:spcPts val="0"/>
              </a:spcAft>
              <a:buSzPts val="3200"/>
              <a:buFont typeface="Calibri"/>
              <a:buNone/>
            </a:pPr>
            <a:endParaRPr sz="1800" dirty="0">
              <a:solidFill>
                <a:srgbClr val="404040"/>
              </a:solidFill>
              <a:latin typeface="Calibri"/>
              <a:ea typeface="Calibri"/>
              <a:cs typeface="Calibri"/>
              <a:sym typeface="Calibri"/>
            </a:endParaRPr>
          </a:p>
          <a:p>
            <a:pPr marL="571500" lvl="0" indent="-457200" algn="l" rtl="0">
              <a:lnSpc>
                <a:spcPct val="90000"/>
              </a:lnSpc>
              <a:spcBef>
                <a:spcPts val="1200"/>
              </a:spcBef>
              <a:spcAft>
                <a:spcPts val="0"/>
              </a:spcAft>
              <a:buSzPts val="3200"/>
              <a:buFont typeface="Calibri"/>
              <a:buAutoNum type="alphaLcPeriod"/>
            </a:pPr>
            <a:r>
              <a:rPr lang="en-US" sz="1800" dirty="0">
                <a:solidFill>
                  <a:srgbClr val="404040"/>
                </a:solidFill>
              </a:rPr>
              <a:t>Confirm meeting times and the C3 Team's agenda </a:t>
            </a:r>
            <a:endParaRPr sz="1800" dirty="0">
              <a:solidFill>
                <a:srgbClr val="404040"/>
              </a:solidFill>
            </a:endParaRP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Develop an ICS Skills at a Glance Template</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Revisiting the difference between the role of Co-teaching and Co-Plan to Co-Serve to Co-Learn Teams (C3 Teams).</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The PLC and how it can create inequities and equities.</a:t>
            </a:r>
          </a:p>
          <a:p>
            <a:pPr marL="571500" indent="-457200">
              <a:spcBef>
                <a:spcPts val="1400"/>
              </a:spcBef>
              <a:buSzPts val="3200"/>
              <a:buFont typeface="Calibri"/>
              <a:buAutoNum type="alphaLcPeriod"/>
            </a:pPr>
            <a:r>
              <a:rPr lang="en-US" sz="1800" dirty="0">
                <a:solidFill>
                  <a:srgbClr val="404040"/>
                </a:solidFill>
              </a:rPr>
              <a:t>The role of C3 Teams in Multi-Level Systems of Support (MLSS) through Response to Intervention (RtI). </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The role of special education teachers and specially designed instruction (SDI).</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highlight>
                  <a:srgbClr val="FFFF00"/>
                </a:highlight>
              </a:rPr>
              <a:t>The Evolution of Roles of Itinerant Staff (ELL, Speech and Language, etc.).</a:t>
            </a:r>
          </a:p>
          <a:p>
            <a:pPr marL="571500" indent="-457200">
              <a:spcBef>
                <a:spcPts val="1400"/>
              </a:spcBef>
              <a:buSzPts val="3200"/>
              <a:buFont typeface="Calibri"/>
              <a:buAutoNum type="alphaLcPeriod"/>
            </a:pPr>
            <a:r>
              <a:rPr lang="en-US" sz="1800" dirty="0">
                <a:solidFill>
                  <a:srgbClr val="404040"/>
                </a:solidFill>
              </a:rPr>
              <a:t>Our C3 Lesson Plan Template </a:t>
            </a:r>
          </a:p>
          <a:p>
            <a:pPr marL="571500" lvl="0" indent="-457200" algn="l" rtl="0">
              <a:lnSpc>
                <a:spcPct val="90000"/>
              </a:lnSpc>
              <a:spcBef>
                <a:spcPts val="1400"/>
              </a:spcBef>
              <a:spcAft>
                <a:spcPts val="0"/>
              </a:spcAft>
              <a:buSzPts val="3200"/>
              <a:buFont typeface="Calibri"/>
              <a:buAutoNum type="alphaLcPeriod"/>
            </a:pPr>
            <a:endParaRPr lang="en-US" sz="1800" dirty="0"/>
          </a:p>
          <a:p>
            <a:pPr marL="571500" lvl="0" indent="-457200" algn="l" rtl="0">
              <a:lnSpc>
                <a:spcPct val="90000"/>
              </a:lnSpc>
              <a:spcBef>
                <a:spcPts val="1400"/>
              </a:spcBef>
              <a:spcAft>
                <a:spcPts val="0"/>
              </a:spcAft>
              <a:buSzPts val="3200"/>
              <a:buFont typeface="Calibri"/>
              <a:buAutoNum type="alphaLcPeriod"/>
            </a:pPr>
            <a:endParaRPr sz="1800" dirty="0"/>
          </a:p>
          <a:p>
            <a:pPr marL="91440" lvl="0" indent="0" algn="l" rtl="0">
              <a:lnSpc>
                <a:spcPct val="80000"/>
              </a:lnSpc>
              <a:spcBef>
                <a:spcPts val="1600"/>
              </a:spcBef>
              <a:spcAft>
                <a:spcPts val="0"/>
              </a:spcAft>
              <a:buSzPts val="2000"/>
              <a:buNone/>
            </a:pPr>
            <a:endParaRPr dirty="0"/>
          </a:p>
        </p:txBody>
      </p:sp>
    </p:spTree>
    <p:extLst>
      <p:ext uri="{BB962C8B-B14F-4D97-AF65-F5344CB8AC3E}">
        <p14:creationId xmlns:p14="http://schemas.microsoft.com/office/powerpoint/2010/main" val="1305911175"/>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1"/>
          <p:cNvSpPr txBox="1">
            <a:spLocks noGrp="1"/>
          </p:cNvSpPr>
          <p:nvPr>
            <p:ph type="title"/>
          </p:nvPr>
        </p:nvSpPr>
        <p:spPr>
          <a:xfrm>
            <a:off x="1097280" y="286605"/>
            <a:ext cx="7357788"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1800"/>
              <a:buNone/>
            </a:pPr>
            <a:r>
              <a:rPr lang="en-US" dirty="0">
                <a:solidFill>
                  <a:srgbClr val="404040"/>
                </a:solidFill>
                <a:latin typeface="Calibri" panose="020F0502020204030204" pitchFamily="34" charset="0"/>
                <a:cs typeface="Calibri" panose="020F0502020204030204" pitchFamily="34" charset="0"/>
                <a:sym typeface="Calibri"/>
              </a:rPr>
              <a:t>Evolution of Roles</a:t>
            </a:r>
            <a:endParaRPr dirty="0">
              <a:solidFill>
                <a:srgbClr val="404040"/>
              </a:solidFill>
              <a:latin typeface="Calibri" panose="020F0502020204030204" pitchFamily="34" charset="0"/>
              <a:cs typeface="Calibri" panose="020F0502020204030204" pitchFamily="34" charset="0"/>
            </a:endParaRPr>
          </a:p>
        </p:txBody>
      </p:sp>
      <p:sp>
        <p:nvSpPr>
          <p:cNvPr id="393" name="Google Shape;393;p41"/>
          <p:cNvSpPr txBox="1">
            <a:spLocks noGrp="1"/>
          </p:cNvSpPr>
          <p:nvPr>
            <p:ph type="body" idx="1"/>
          </p:nvPr>
        </p:nvSpPr>
        <p:spPr>
          <a:xfrm>
            <a:off x="1097279" y="1845734"/>
            <a:ext cx="10038359" cy="3590562"/>
          </a:xfrm>
          <a:prstGeom prst="rect">
            <a:avLst/>
          </a:prstGeom>
          <a:noFill/>
          <a:ln>
            <a:noFill/>
          </a:ln>
        </p:spPr>
        <p:txBody>
          <a:bodyPr spcFirstLastPara="1" wrap="square" lIns="0" tIns="45700" rIns="0" bIns="45700" anchor="t" anchorCtr="0">
            <a:noAutofit/>
          </a:bodyPr>
          <a:lstStyle/>
          <a:p>
            <a:pPr lvl="0" algn="l" rtl="0">
              <a:lnSpc>
                <a:spcPct val="90000"/>
              </a:lnSpc>
              <a:spcBef>
                <a:spcPts val="1200"/>
              </a:spcBef>
              <a:spcAft>
                <a:spcPts val="0"/>
              </a:spcAft>
              <a:buSzPts val="1800"/>
              <a:buFont typeface="Courier New" panose="02070309020205020404" pitchFamily="49" charset="0"/>
              <a:buChar char="o"/>
            </a:pPr>
            <a:r>
              <a:rPr lang="en-US" sz="2400" dirty="0">
                <a:solidFill>
                  <a:srgbClr val="404040"/>
                </a:solidFill>
                <a:latin typeface="Calibri" panose="020F0502020204030204" pitchFamily="34" charset="0"/>
                <a:cs typeface="Calibri" panose="020F0502020204030204" pitchFamily="34" charset="0"/>
                <a:sym typeface="Calibri"/>
              </a:rPr>
              <a:t>Teachers who have predominately removed students for instruction in a resource room or someplace else will move from </a:t>
            </a:r>
            <a:r>
              <a:rPr lang="en-US" sz="2400" b="1" dirty="0">
                <a:solidFill>
                  <a:srgbClr val="404040"/>
                </a:solidFill>
                <a:latin typeface="Calibri" panose="020F0502020204030204" pitchFamily="34" charset="0"/>
                <a:cs typeface="Calibri" panose="020F0502020204030204" pitchFamily="34" charset="0"/>
                <a:sym typeface="Calibri"/>
              </a:rPr>
              <a:t>providing reactionary instruction (discussed in Module 1) to providing proactive identity relevant teaching and learning</a:t>
            </a:r>
            <a:r>
              <a:rPr lang="en-US" sz="2400" dirty="0">
                <a:solidFill>
                  <a:srgbClr val="404040"/>
                </a:solidFill>
                <a:latin typeface="Calibri" panose="020F0502020204030204" pitchFamily="34" charset="0"/>
                <a:cs typeface="Calibri" panose="020F0502020204030204" pitchFamily="34" charset="0"/>
                <a:sym typeface="Calibri"/>
              </a:rPr>
              <a:t> through the Co-Plan to Co-Serve to Co-Learn Teams. </a:t>
            </a:r>
            <a:endParaRPr dirty="0">
              <a:solidFill>
                <a:srgbClr val="404040"/>
              </a:solidFill>
              <a:latin typeface="Calibri" panose="020F0502020204030204" pitchFamily="34" charset="0"/>
              <a:cs typeface="Calibri" panose="020F0502020204030204" pitchFamily="34" charset="0"/>
            </a:endParaRPr>
          </a:p>
          <a:p>
            <a:pPr lvl="0" algn="l" rtl="0">
              <a:lnSpc>
                <a:spcPct val="90000"/>
              </a:lnSpc>
              <a:spcBef>
                <a:spcPts val="1200"/>
              </a:spcBef>
              <a:spcAft>
                <a:spcPts val="0"/>
              </a:spcAft>
              <a:buSzPts val="1800"/>
              <a:buFont typeface="Courier New" panose="02070309020205020404" pitchFamily="49" charset="0"/>
              <a:buChar char="o"/>
            </a:pPr>
            <a:r>
              <a:rPr lang="en-US" sz="2400" dirty="0">
                <a:solidFill>
                  <a:srgbClr val="404040"/>
                </a:solidFill>
                <a:latin typeface="Calibri" panose="020F0502020204030204" pitchFamily="34" charset="0"/>
                <a:cs typeface="Calibri" panose="020F0502020204030204" pitchFamily="34" charset="0"/>
                <a:sym typeface="Calibri"/>
              </a:rPr>
              <a:t>Special educators, English language learner teachers, speech and language, interventionist, advanced learning teachers', reading/math specialist will find their role moves from one of </a:t>
            </a:r>
            <a:r>
              <a:rPr lang="en-US" sz="2400" b="1" dirty="0">
                <a:solidFill>
                  <a:srgbClr val="404040"/>
                </a:solidFill>
                <a:latin typeface="Calibri" panose="020F0502020204030204" pitchFamily="34" charset="0"/>
                <a:cs typeface="Calibri" panose="020F0502020204030204" pitchFamily="34" charset="0"/>
                <a:sym typeface="Calibri"/>
              </a:rPr>
              <a:t>spending time remediating to one of advancing or reinforcing core instruction </a:t>
            </a:r>
            <a:r>
              <a:rPr lang="en-US" sz="2400" b="1" dirty="0">
                <a:solidFill>
                  <a:srgbClr val="404040"/>
                </a:solidFill>
                <a:latin typeface="Calibri" panose="020F0502020204030204" pitchFamily="34" charset="0"/>
                <a:cs typeface="Calibri" panose="020F0502020204030204" pitchFamily="34" charset="0"/>
              </a:rPr>
              <a:t>and </a:t>
            </a:r>
            <a:r>
              <a:rPr lang="en-US" sz="2400" b="1" dirty="0">
                <a:solidFill>
                  <a:srgbClr val="404040"/>
                </a:solidFill>
                <a:latin typeface="Calibri" panose="020F0502020204030204" pitchFamily="34" charset="0"/>
                <a:cs typeface="Calibri" panose="020F0502020204030204" pitchFamily="34" charset="0"/>
                <a:sym typeface="Calibri"/>
              </a:rPr>
              <a:t>sharing expertise to intentionally developing the capacity of their C3 Team. </a:t>
            </a:r>
            <a:endParaRPr b="1" dirty="0">
              <a:solidFill>
                <a:srgbClr val="404040"/>
              </a:solidFill>
              <a:latin typeface="Calibri" panose="020F0502020204030204" pitchFamily="34" charset="0"/>
              <a:cs typeface="Calibri" panose="020F0502020204030204" pitchFamily="34" charset="0"/>
            </a:endParaRPr>
          </a:p>
          <a:p>
            <a:pPr lvl="0" algn="l" rtl="0">
              <a:lnSpc>
                <a:spcPct val="90000"/>
              </a:lnSpc>
              <a:spcBef>
                <a:spcPts val="1200"/>
              </a:spcBef>
              <a:spcAft>
                <a:spcPts val="0"/>
              </a:spcAft>
              <a:buSzPts val="1800"/>
              <a:buFont typeface="Courier New" panose="02070309020205020404" pitchFamily="49" charset="0"/>
              <a:buChar char="o"/>
            </a:pPr>
            <a:r>
              <a:rPr lang="en-US" sz="2400" dirty="0">
                <a:solidFill>
                  <a:srgbClr val="404040"/>
                </a:solidFill>
                <a:latin typeface="Calibri" panose="020F0502020204030204" pitchFamily="34" charset="0"/>
                <a:cs typeface="Calibri" panose="020F0502020204030204" pitchFamily="34" charset="0"/>
                <a:sym typeface="Calibri"/>
              </a:rPr>
              <a:t>Individuals within such roles will </a:t>
            </a:r>
            <a:r>
              <a:rPr lang="en-US" sz="2400" b="1" dirty="0">
                <a:solidFill>
                  <a:srgbClr val="404040"/>
                </a:solidFill>
                <a:latin typeface="Calibri" panose="020F0502020204030204" pitchFamily="34" charset="0"/>
                <a:cs typeface="Calibri" panose="020F0502020204030204" pitchFamily="34" charset="0"/>
                <a:sym typeface="Calibri"/>
              </a:rPr>
              <a:t>move to an active member on multiple C3 Teams </a:t>
            </a:r>
            <a:r>
              <a:rPr lang="en-US" sz="2400" dirty="0">
                <a:solidFill>
                  <a:srgbClr val="404040"/>
                </a:solidFill>
                <a:latin typeface="Calibri" panose="020F0502020204030204" pitchFamily="34" charset="0"/>
                <a:cs typeface="Calibri" panose="020F0502020204030204" pitchFamily="34" charset="0"/>
                <a:sym typeface="Calibri"/>
              </a:rPr>
              <a:t>and modeling high-quality teaching and learning in the core, in place of removing students for intervention or remedial practices. </a:t>
            </a:r>
            <a:endParaRPr sz="2400" dirty="0">
              <a:solidFill>
                <a:srgbClr val="40404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8021937"/>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title"/>
          </p:nvPr>
        </p:nvSpPr>
        <p:spPr>
          <a:xfrm>
            <a:off x="1097280" y="286605"/>
            <a:ext cx="7407893"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dirty="0">
                <a:solidFill>
                  <a:srgbClr val="404040"/>
                </a:solidFill>
              </a:rPr>
              <a:t>Digital Module 8/Step 8: </a:t>
            </a:r>
            <a:br>
              <a:rPr lang="en-US" dirty="0">
                <a:solidFill>
                  <a:srgbClr val="404040"/>
                </a:solidFill>
              </a:rPr>
            </a:br>
            <a:r>
              <a:rPr lang="en-US" dirty="0">
                <a:solidFill>
                  <a:srgbClr val="404040"/>
                </a:solidFill>
              </a:rPr>
              <a:t>C3 Roles</a:t>
            </a:r>
            <a:endParaRPr dirty="0">
              <a:solidFill>
                <a:srgbClr val="404040"/>
              </a:solidFill>
            </a:endParaRPr>
          </a:p>
        </p:txBody>
      </p:sp>
      <p:sp>
        <p:nvSpPr>
          <p:cNvPr id="151" name="Google Shape;151;p7"/>
          <p:cNvSpPr txBox="1">
            <a:spLocks noGrp="1"/>
          </p:cNvSpPr>
          <p:nvPr>
            <p:ph type="body" idx="1"/>
          </p:nvPr>
        </p:nvSpPr>
        <p:spPr>
          <a:xfrm>
            <a:off x="1184962" y="1620266"/>
            <a:ext cx="10058401" cy="4023360"/>
          </a:xfrm>
          <a:prstGeom prst="rect">
            <a:avLst/>
          </a:prstGeom>
          <a:noFill/>
          <a:ln>
            <a:noFill/>
          </a:ln>
        </p:spPr>
        <p:txBody>
          <a:bodyPr spcFirstLastPara="1" wrap="square" lIns="0" tIns="45700" rIns="0" bIns="45700" anchor="t" anchorCtr="0">
            <a:noAutofit/>
          </a:bodyPr>
          <a:lstStyle/>
          <a:p>
            <a:pPr marL="514350" lvl="0" indent="-311150" algn="l" rtl="0">
              <a:lnSpc>
                <a:spcPct val="80000"/>
              </a:lnSpc>
              <a:spcBef>
                <a:spcPts val="0"/>
              </a:spcBef>
              <a:spcAft>
                <a:spcPts val="0"/>
              </a:spcAft>
              <a:buSzPts val="3200"/>
              <a:buFont typeface="Calibri"/>
              <a:buNone/>
            </a:pPr>
            <a:endParaRPr dirty="0">
              <a:solidFill>
                <a:srgbClr val="404040"/>
              </a:solidFill>
              <a:latin typeface="Calibri"/>
              <a:ea typeface="Calibri"/>
              <a:cs typeface="Calibri"/>
              <a:sym typeface="Calibri"/>
            </a:endParaRPr>
          </a:p>
          <a:p>
            <a:pPr marL="571500" lvl="0" indent="-457200" algn="l" rtl="0">
              <a:lnSpc>
                <a:spcPct val="90000"/>
              </a:lnSpc>
              <a:spcBef>
                <a:spcPts val="1200"/>
              </a:spcBef>
              <a:spcAft>
                <a:spcPts val="0"/>
              </a:spcAft>
              <a:buSzPts val="3200"/>
              <a:buFont typeface="Calibri"/>
              <a:buAutoNum type="alphaLcPeriod"/>
            </a:pPr>
            <a:r>
              <a:rPr lang="en-US" dirty="0">
                <a:solidFill>
                  <a:srgbClr val="404040"/>
                </a:solidFill>
              </a:rPr>
              <a:t>Confirm meeting times and the C3 Team's agenda </a:t>
            </a:r>
            <a:endParaRPr dirty="0">
              <a:solidFill>
                <a:srgbClr val="404040"/>
              </a:solidFill>
            </a:endParaRPr>
          </a:p>
          <a:p>
            <a:pPr marL="571500" lvl="0" indent="-457200" algn="l" rtl="0">
              <a:lnSpc>
                <a:spcPct val="90000"/>
              </a:lnSpc>
              <a:spcBef>
                <a:spcPts val="1400"/>
              </a:spcBef>
              <a:spcAft>
                <a:spcPts val="0"/>
              </a:spcAft>
              <a:buSzPts val="3200"/>
              <a:buFont typeface="Calibri"/>
              <a:buAutoNum type="alphaLcPeriod"/>
            </a:pPr>
            <a:r>
              <a:rPr lang="en-US" dirty="0">
                <a:solidFill>
                  <a:srgbClr val="404040"/>
                </a:solidFill>
              </a:rPr>
              <a:t>Develop an ICS Skills at a Glance Template</a:t>
            </a:r>
          </a:p>
          <a:p>
            <a:pPr marL="571500" lvl="0" indent="-457200" algn="l" rtl="0">
              <a:lnSpc>
                <a:spcPct val="90000"/>
              </a:lnSpc>
              <a:spcBef>
                <a:spcPts val="1400"/>
              </a:spcBef>
              <a:spcAft>
                <a:spcPts val="0"/>
              </a:spcAft>
              <a:buSzPts val="3200"/>
              <a:buFont typeface="Calibri"/>
              <a:buAutoNum type="alphaLcPeriod"/>
            </a:pPr>
            <a:r>
              <a:rPr lang="en-US" dirty="0">
                <a:solidFill>
                  <a:srgbClr val="404040"/>
                </a:solidFill>
              </a:rPr>
              <a:t>Revisit the difference between the role of Co-teaching and Co-Plan to Co-Serve to Co-Learn Teams (C3 Teams).</a:t>
            </a:r>
          </a:p>
          <a:p>
            <a:pPr marL="571500" lvl="0" indent="-457200" algn="l" rtl="0">
              <a:lnSpc>
                <a:spcPct val="90000"/>
              </a:lnSpc>
              <a:spcBef>
                <a:spcPts val="1400"/>
              </a:spcBef>
              <a:spcAft>
                <a:spcPts val="0"/>
              </a:spcAft>
              <a:buSzPts val="3200"/>
              <a:buFont typeface="Calibri"/>
              <a:buAutoNum type="alphaLcPeriod"/>
            </a:pPr>
            <a:r>
              <a:rPr lang="en-US" dirty="0">
                <a:solidFill>
                  <a:srgbClr val="404040"/>
                </a:solidFill>
              </a:rPr>
              <a:t>The PLC and how it can create inequities and equities.</a:t>
            </a:r>
          </a:p>
          <a:p>
            <a:pPr marL="571500" indent="-457200">
              <a:spcBef>
                <a:spcPts val="1400"/>
              </a:spcBef>
              <a:buSzPts val="3200"/>
              <a:buFont typeface="Calibri"/>
              <a:buAutoNum type="alphaLcPeriod"/>
            </a:pPr>
            <a:r>
              <a:rPr lang="en-US" dirty="0">
                <a:solidFill>
                  <a:srgbClr val="404040"/>
                </a:solidFill>
              </a:rPr>
              <a:t>The role of C3 Teams in Multi-Level Systems of Support (MLSS) through Response to Intervention (RtI). </a:t>
            </a:r>
          </a:p>
          <a:p>
            <a:pPr marL="571500" lvl="0" indent="-457200" algn="l" rtl="0">
              <a:lnSpc>
                <a:spcPct val="90000"/>
              </a:lnSpc>
              <a:spcBef>
                <a:spcPts val="1400"/>
              </a:spcBef>
              <a:spcAft>
                <a:spcPts val="0"/>
              </a:spcAft>
              <a:buSzPts val="3200"/>
              <a:buFont typeface="Calibri"/>
              <a:buAutoNum type="alphaLcPeriod"/>
            </a:pPr>
            <a:r>
              <a:rPr lang="en-US" dirty="0">
                <a:solidFill>
                  <a:srgbClr val="404040"/>
                </a:solidFill>
              </a:rPr>
              <a:t>The role of special education teachers and specially designed instruction (SDI).</a:t>
            </a:r>
          </a:p>
          <a:p>
            <a:pPr marL="571500" lvl="0" indent="-457200" algn="l" rtl="0">
              <a:lnSpc>
                <a:spcPct val="90000"/>
              </a:lnSpc>
              <a:spcBef>
                <a:spcPts val="1400"/>
              </a:spcBef>
              <a:spcAft>
                <a:spcPts val="0"/>
              </a:spcAft>
              <a:buSzPts val="3200"/>
              <a:buFont typeface="Calibri"/>
              <a:buAutoNum type="alphaLcPeriod"/>
            </a:pPr>
            <a:r>
              <a:rPr lang="en-US" dirty="0">
                <a:solidFill>
                  <a:srgbClr val="404040"/>
                </a:solidFill>
              </a:rPr>
              <a:t>The Evolution of Roles of Itinerant Staff (ELL, Speech and Language, etc.).</a:t>
            </a:r>
          </a:p>
          <a:p>
            <a:pPr marL="571500" lvl="0" indent="-457200" algn="l" rtl="0">
              <a:lnSpc>
                <a:spcPct val="90000"/>
              </a:lnSpc>
              <a:spcBef>
                <a:spcPts val="1400"/>
              </a:spcBef>
              <a:spcAft>
                <a:spcPts val="0"/>
              </a:spcAft>
              <a:buSzPts val="3200"/>
              <a:buFont typeface="Calibri"/>
              <a:buAutoNum type="alphaLcPeriod"/>
            </a:pPr>
            <a:r>
              <a:rPr lang="en-US" dirty="0">
                <a:solidFill>
                  <a:srgbClr val="404040"/>
                </a:solidFill>
                <a:highlight>
                  <a:srgbClr val="FFFF00"/>
                </a:highlight>
              </a:rPr>
              <a:t>Our C3 Lesson Plan Template </a:t>
            </a:r>
          </a:p>
          <a:p>
            <a:pPr marL="571500" lvl="0" indent="-457200" algn="l" rtl="0">
              <a:lnSpc>
                <a:spcPct val="90000"/>
              </a:lnSpc>
              <a:spcBef>
                <a:spcPts val="1400"/>
              </a:spcBef>
              <a:spcAft>
                <a:spcPts val="0"/>
              </a:spcAft>
              <a:buSzPts val="3200"/>
              <a:buFont typeface="Calibri"/>
              <a:buAutoNum type="alphaLcPeriod"/>
            </a:pPr>
            <a:endParaRPr dirty="0">
              <a:highlight>
                <a:srgbClr val="FFFF00"/>
              </a:highlight>
            </a:endParaRPr>
          </a:p>
          <a:p>
            <a:pPr marL="91440" lvl="0" indent="0" algn="l" rtl="0">
              <a:lnSpc>
                <a:spcPct val="80000"/>
              </a:lnSpc>
              <a:spcBef>
                <a:spcPts val="1600"/>
              </a:spcBef>
              <a:spcAft>
                <a:spcPts val="0"/>
              </a:spcAft>
              <a:buSzPts val="2000"/>
              <a:buNone/>
            </a:pPr>
            <a:endParaRPr dirty="0"/>
          </a:p>
        </p:txBody>
      </p:sp>
    </p:spTree>
    <p:extLst>
      <p:ext uri="{BB962C8B-B14F-4D97-AF65-F5344CB8AC3E}">
        <p14:creationId xmlns:p14="http://schemas.microsoft.com/office/powerpoint/2010/main" val="1874596071"/>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3C7A21-094D-D64E-80D5-AE88292A1542}"/>
              </a:ext>
            </a:extLst>
          </p:cNvPr>
          <p:cNvSpPr>
            <a:spLocks noGrp="1"/>
          </p:cNvSpPr>
          <p:nvPr>
            <p:ph type="title"/>
          </p:nvPr>
        </p:nvSpPr>
        <p:spPr/>
        <p:txBody>
          <a:bodyPr/>
          <a:lstStyle/>
          <a:p>
            <a:r>
              <a:rPr lang="en-US" dirty="0"/>
              <a:t>Team Time 10 Minutes</a:t>
            </a:r>
          </a:p>
        </p:txBody>
      </p:sp>
      <p:sp>
        <p:nvSpPr>
          <p:cNvPr id="6" name="Text Placeholder 5">
            <a:extLst>
              <a:ext uri="{FF2B5EF4-FFF2-40B4-BE49-F238E27FC236}">
                <a16:creationId xmlns:a16="http://schemas.microsoft.com/office/drawing/2014/main" id="{B785B503-95B0-AE40-8139-B35E63B01D2A}"/>
              </a:ext>
            </a:extLst>
          </p:cNvPr>
          <p:cNvSpPr>
            <a:spLocks noGrp="1"/>
          </p:cNvSpPr>
          <p:nvPr>
            <p:ph type="body" idx="2"/>
          </p:nvPr>
        </p:nvSpPr>
        <p:spPr>
          <a:xfrm>
            <a:off x="4403834" y="1845735"/>
            <a:ext cx="7556517" cy="4023360"/>
          </a:xfrm>
        </p:spPr>
        <p:txBody>
          <a:bodyPr/>
          <a:lstStyle/>
          <a:p>
            <a:pPr>
              <a:buFont typeface="Courier New" panose="02070309020205020404" pitchFamily="49" charset="0"/>
              <a:buChar char="o"/>
            </a:pPr>
            <a:r>
              <a:rPr lang="en-US" sz="2800"/>
              <a:t>Discuss </a:t>
            </a:r>
            <a:r>
              <a:rPr lang="en-US" sz="2800" dirty="0"/>
              <a:t>the role of special education teachers and specially designed instruction (SDI).</a:t>
            </a:r>
          </a:p>
          <a:p>
            <a:pPr>
              <a:buFont typeface="Courier New" panose="02070309020205020404" pitchFamily="49" charset="0"/>
              <a:buChar char="o"/>
            </a:pPr>
            <a:r>
              <a:rPr lang="en-US" sz="2800" dirty="0"/>
              <a:t>Discuss the role of all teachers typically removing students. </a:t>
            </a:r>
          </a:p>
          <a:p>
            <a:endParaRPr lang="en-US" dirty="0"/>
          </a:p>
        </p:txBody>
      </p:sp>
      <p:pic>
        <p:nvPicPr>
          <p:cNvPr id="2" name="Picture 1">
            <a:extLst>
              <a:ext uri="{FF2B5EF4-FFF2-40B4-BE49-F238E27FC236}">
                <a16:creationId xmlns:a16="http://schemas.microsoft.com/office/drawing/2014/main" id="{2355FC82-0B76-F9DA-8404-9049DD183259}"/>
              </a:ext>
            </a:extLst>
          </p:cNvPr>
          <p:cNvPicPr>
            <a:picLocks noChangeAspect="1"/>
          </p:cNvPicPr>
          <p:nvPr/>
        </p:nvPicPr>
        <p:blipFill>
          <a:blip r:embed="rId2"/>
          <a:stretch>
            <a:fillRect/>
          </a:stretch>
        </p:blipFill>
        <p:spPr>
          <a:xfrm>
            <a:off x="1181461" y="2161410"/>
            <a:ext cx="3222373" cy="2959229"/>
          </a:xfrm>
          <a:prstGeom prst="rect">
            <a:avLst/>
          </a:prstGeom>
        </p:spPr>
      </p:pic>
    </p:spTree>
    <p:extLst>
      <p:ext uri="{BB962C8B-B14F-4D97-AF65-F5344CB8AC3E}">
        <p14:creationId xmlns:p14="http://schemas.microsoft.com/office/powerpoint/2010/main" val="269898810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0"/>
          <p:cNvSpPr txBox="1">
            <a:spLocks noGrp="1"/>
          </p:cNvSpPr>
          <p:nvPr>
            <p:ph type="title"/>
          </p:nvPr>
        </p:nvSpPr>
        <p:spPr>
          <a:xfrm>
            <a:off x="1097280" y="286605"/>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1800"/>
              <a:buNone/>
            </a:pPr>
            <a:r>
              <a:rPr lang="en-US" dirty="0">
                <a:solidFill>
                  <a:srgbClr val="404040"/>
                </a:solidFill>
              </a:rPr>
              <a:t>Carter and Welner (2013)</a:t>
            </a:r>
            <a:endParaRPr dirty="0">
              <a:solidFill>
                <a:srgbClr val="404040"/>
              </a:solidFill>
            </a:endParaRPr>
          </a:p>
        </p:txBody>
      </p:sp>
      <p:sp>
        <p:nvSpPr>
          <p:cNvPr id="318" name="Google Shape;318;p30"/>
          <p:cNvSpPr txBox="1">
            <a:spLocks noGrp="1"/>
          </p:cNvSpPr>
          <p:nvPr>
            <p:ph type="body" idx="1"/>
          </p:nvPr>
        </p:nvSpPr>
        <p:spPr>
          <a:xfrm>
            <a:off x="1097279" y="1845734"/>
            <a:ext cx="10058401" cy="4023360"/>
          </a:xfrm>
          <a:prstGeom prst="rect">
            <a:avLst/>
          </a:prstGeom>
          <a:noFill/>
          <a:ln>
            <a:noFill/>
          </a:ln>
        </p:spPr>
        <p:txBody>
          <a:bodyPr spcFirstLastPara="1" wrap="square" lIns="0" tIns="45700" rIns="0" bIns="45700" anchor="t" anchorCtr="0">
            <a:noAutofit/>
          </a:bodyPr>
          <a:lstStyle/>
          <a:p>
            <a:pPr marL="457200" lvl="0" indent="-342900" algn="l" rtl="0">
              <a:lnSpc>
                <a:spcPct val="90000"/>
              </a:lnSpc>
              <a:spcBef>
                <a:spcPts val="1200"/>
              </a:spcBef>
              <a:spcAft>
                <a:spcPts val="0"/>
              </a:spcAft>
              <a:buSzPts val="1800"/>
              <a:buChar char=" "/>
            </a:pPr>
            <a:r>
              <a:rPr lang="en-US" sz="3600" dirty="0">
                <a:solidFill>
                  <a:srgbClr val="404040"/>
                </a:solidFill>
              </a:rPr>
              <a:t>"the achievement gap has not arisen by coincidence; children learn when they have opportunities to learn, and gaps in opportunities have led to gaps in achievement." </a:t>
            </a:r>
            <a:endParaRPr dirty="0">
              <a:solidFill>
                <a:srgbClr val="404040"/>
              </a:solidFill>
            </a:endParaRPr>
          </a:p>
        </p:txBody>
      </p:sp>
      <p:pic>
        <p:nvPicPr>
          <p:cNvPr id="319" name="Google Shape;319;p30"/>
          <p:cNvPicPr preferRelativeResize="0"/>
          <p:nvPr/>
        </p:nvPicPr>
        <p:blipFill rotWithShape="1">
          <a:blip r:embed="rId3">
            <a:alphaModFix/>
          </a:blip>
          <a:srcRect/>
          <a:stretch/>
        </p:blipFill>
        <p:spPr>
          <a:xfrm>
            <a:off x="7640876" y="3983277"/>
            <a:ext cx="3970225" cy="1994189"/>
          </a:xfrm>
          <a:prstGeom prst="rect">
            <a:avLst/>
          </a:prstGeom>
          <a:noFill/>
          <a:ln>
            <a:noFill/>
          </a:ln>
        </p:spPr>
      </p:pic>
    </p:spTree>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7" descr="A close up of a logo&#10;&#10;Description automatically generated"/>
          <p:cNvPicPr preferRelativeResize="0"/>
          <p:nvPr/>
        </p:nvPicPr>
        <p:blipFill rotWithShape="1">
          <a:blip r:embed="rId3">
            <a:alphaModFix/>
          </a:blip>
          <a:srcRect b="2907"/>
          <a:stretch/>
        </p:blipFill>
        <p:spPr>
          <a:xfrm>
            <a:off x="1080623" y="193692"/>
            <a:ext cx="4249952" cy="3167040"/>
          </a:xfrm>
          <a:prstGeom prst="rect">
            <a:avLst/>
          </a:prstGeom>
          <a:noFill/>
          <a:ln>
            <a:noFill/>
          </a:ln>
        </p:spPr>
      </p:pic>
      <p:pic>
        <p:nvPicPr>
          <p:cNvPr id="157" name="Google Shape;157;p7" descr="A close up of a logo&#10;&#10;Description automatically generated"/>
          <p:cNvPicPr preferRelativeResize="0"/>
          <p:nvPr/>
        </p:nvPicPr>
        <p:blipFill rotWithShape="1">
          <a:blip r:embed="rId3">
            <a:alphaModFix/>
          </a:blip>
          <a:srcRect t="3661" b="3567"/>
          <a:stretch/>
        </p:blipFill>
        <p:spPr>
          <a:xfrm>
            <a:off x="54259" y="3557588"/>
            <a:ext cx="3631926" cy="2586038"/>
          </a:xfrm>
          <a:prstGeom prst="rect">
            <a:avLst/>
          </a:prstGeom>
          <a:noFill/>
          <a:ln>
            <a:noFill/>
          </a:ln>
        </p:spPr>
      </p:pic>
      <p:pic>
        <p:nvPicPr>
          <p:cNvPr id="158" name="Google Shape;158;p7" descr="A close up of a logo&#10;&#10;Description automatically generated"/>
          <p:cNvPicPr preferRelativeResize="0"/>
          <p:nvPr/>
        </p:nvPicPr>
        <p:blipFill rotWithShape="1">
          <a:blip r:embed="rId3">
            <a:alphaModFix/>
          </a:blip>
          <a:srcRect l="9728" b="3294"/>
          <a:stretch/>
        </p:blipFill>
        <p:spPr>
          <a:xfrm>
            <a:off x="3205599" y="3360731"/>
            <a:ext cx="3384695" cy="2782895"/>
          </a:xfrm>
          <a:prstGeom prst="rect">
            <a:avLst/>
          </a:prstGeom>
          <a:noFill/>
          <a:ln>
            <a:noFill/>
          </a:ln>
        </p:spPr>
      </p:pic>
      <p:sp>
        <p:nvSpPr>
          <p:cNvPr id="159" name="Google Shape;159;p7"/>
          <p:cNvSpPr txBox="1">
            <a:spLocks noGrp="1"/>
          </p:cNvSpPr>
          <p:nvPr>
            <p:ph type="body" idx="1"/>
          </p:nvPr>
        </p:nvSpPr>
        <p:spPr>
          <a:xfrm>
            <a:off x="5811161" y="2002305"/>
            <a:ext cx="5300216" cy="4023360"/>
          </a:xfrm>
          <a:prstGeom prst="rect">
            <a:avLst/>
          </a:prstGeom>
          <a:noFill/>
          <a:ln>
            <a:noFill/>
          </a:ln>
        </p:spPr>
        <p:txBody>
          <a:bodyPr spcFirstLastPara="1" wrap="square" lIns="0" tIns="45700" rIns="0" bIns="45700" anchor="t" anchorCtr="0">
            <a:normAutofit/>
          </a:bodyPr>
          <a:lstStyle/>
          <a:p>
            <a:pPr indent="-228600" algn="ctr">
              <a:buNone/>
            </a:pPr>
            <a:r>
              <a:rPr lang="en-US" sz="2800" b="1" dirty="0"/>
              <a:t>C3 Team Co-Creating Lesson Plans for all their students!</a:t>
            </a:r>
          </a:p>
          <a:p>
            <a:pPr marL="457200" lvl="0" indent="-228600" algn="l" rtl="0">
              <a:lnSpc>
                <a:spcPct val="90000"/>
              </a:lnSpc>
              <a:spcBef>
                <a:spcPts val="1200"/>
              </a:spcBef>
              <a:spcAft>
                <a:spcPts val="0"/>
              </a:spcAft>
              <a:buSzPts val="1800"/>
              <a:buNone/>
            </a:pPr>
            <a:endParaRPr dirty="0"/>
          </a:p>
        </p:txBody>
      </p:sp>
    </p:spTree>
    <p:extLst>
      <p:ext uri="{BB962C8B-B14F-4D97-AF65-F5344CB8AC3E}">
        <p14:creationId xmlns:p14="http://schemas.microsoft.com/office/powerpoint/2010/main" val="3049376619"/>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2"/>
          <p:cNvSpPr txBox="1">
            <a:spLocks noGrp="1"/>
          </p:cNvSpPr>
          <p:nvPr>
            <p:ph type="title"/>
          </p:nvPr>
        </p:nvSpPr>
        <p:spPr>
          <a:xfrm>
            <a:off x="1097280" y="286605"/>
            <a:ext cx="7375208" cy="145075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BA4400"/>
              </a:buClr>
              <a:buSzPts val="3959"/>
              <a:buFont typeface="Calibri"/>
              <a:buNone/>
            </a:pPr>
            <a:r>
              <a:rPr lang="en-US" sz="3959" dirty="0">
                <a:solidFill>
                  <a:srgbClr val="404040"/>
                </a:solidFill>
                <a:latin typeface="Calibri"/>
                <a:ea typeface="Calibri"/>
                <a:cs typeface="Calibri"/>
                <a:sym typeface="Calibri"/>
              </a:rPr>
              <a:t>Create or Adopt the Lesson Plan Format Provided – Confirming the Following Requirements:</a:t>
            </a:r>
            <a:endParaRPr dirty="0">
              <a:solidFill>
                <a:srgbClr val="404040"/>
              </a:solidFill>
            </a:endParaRPr>
          </a:p>
        </p:txBody>
      </p:sp>
      <p:sp>
        <p:nvSpPr>
          <p:cNvPr id="244" name="Google Shape;244;p22"/>
          <p:cNvSpPr txBox="1">
            <a:spLocks noGrp="1"/>
          </p:cNvSpPr>
          <p:nvPr>
            <p:ph type="body" idx="1"/>
          </p:nvPr>
        </p:nvSpPr>
        <p:spPr>
          <a:prstGeom prst="rect">
            <a:avLst/>
          </a:prstGeom>
          <a:noFill/>
          <a:ln>
            <a:noFill/>
          </a:ln>
        </p:spPr>
        <p:txBody>
          <a:bodyPr spcFirstLastPara="1" wrap="square" lIns="0" tIns="45700" rIns="0" bIns="45700" anchor="t" anchorCtr="0">
            <a:normAutofit fontScale="92500" lnSpcReduction="10000"/>
          </a:bodyPr>
          <a:lstStyle/>
          <a:p>
            <a:pPr lvl="0" indent="-457200" rtl="0">
              <a:lnSpc>
                <a:spcPct val="80000"/>
              </a:lnSpc>
              <a:spcBef>
                <a:spcPts val="0"/>
              </a:spcBef>
              <a:spcAft>
                <a:spcPts val="0"/>
              </a:spcAft>
              <a:buSzPts val="2220"/>
              <a:buAutoNum type="arabicPeriod"/>
            </a:pPr>
            <a:r>
              <a:rPr lang="en-US" sz="2400" dirty="0">
                <a:solidFill>
                  <a:srgbClr val="404040"/>
                </a:solidFill>
                <a:latin typeface="Calibri"/>
                <a:ea typeface="Calibri"/>
                <a:cs typeface="Calibri"/>
                <a:sym typeface="Calibri"/>
              </a:rPr>
              <a:t>Define the cluster of standards or essential learning targets (both foundational and  content standards)</a:t>
            </a:r>
          </a:p>
          <a:p>
            <a:pPr lvl="0" indent="-457200" rtl="0">
              <a:lnSpc>
                <a:spcPct val="80000"/>
              </a:lnSpc>
              <a:spcBef>
                <a:spcPts val="0"/>
              </a:spcBef>
              <a:spcAft>
                <a:spcPts val="0"/>
              </a:spcAft>
              <a:buSzPts val="2220"/>
              <a:buAutoNum type="arabicPeriod"/>
            </a:pPr>
            <a:endParaRPr lang="en-US" sz="2400" dirty="0">
              <a:solidFill>
                <a:srgbClr val="404040"/>
              </a:solidFill>
            </a:endParaRPr>
          </a:p>
          <a:p>
            <a:pPr lvl="0" indent="-457200" rtl="0">
              <a:lnSpc>
                <a:spcPct val="80000"/>
              </a:lnSpc>
              <a:spcBef>
                <a:spcPts val="0"/>
              </a:spcBef>
              <a:spcAft>
                <a:spcPts val="0"/>
              </a:spcAft>
              <a:buSzPts val="2220"/>
              <a:buAutoNum type="arabicPeriod"/>
            </a:pPr>
            <a:r>
              <a:rPr lang="en-US" sz="2400" dirty="0">
                <a:solidFill>
                  <a:srgbClr val="404040"/>
                </a:solidFill>
                <a:latin typeface="Calibri"/>
                <a:ea typeface="Calibri"/>
                <a:cs typeface="Calibri"/>
                <a:sym typeface="Calibri"/>
              </a:rPr>
              <a:t>Provide clarity of what will be introduced in large group instruction that is only 10% of the instructional time </a:t>
            </a:r>
            <a:endParaRPr sz="2400" dirty="0">
              <a:solidFill>
                <a:srgbClr val="404040"/>
              </a:solidFill>
            </a:endParaRPr>
          </a:p>
          <a:p>
            <a:pPr marL="407670" lvl="0" indent="-457200" rtl="0">
              <a:lnSpc>
                <a:spcPct val="80000"/>
              </a:lnSpc>
              <a:spcBef>
                <a:spcPts val="1400"/>
              </a:spcBef>
              <a:spcAft>
                <a:spcPts val="0"/>
              </a:spcAft>
              <a:buSzPts val="2220"/>
              <a:buFont typeface="+mj-lt"/>
              <a:buAutoNum type="arabicPeriod"/>
            </a:pPr>
            <a:r>
              <a:rPr lang="en-US" sz="2400" dirty="0">
                <a:solidFill>
                  <a:srgbClr val="404040"/>
                </a:solidFill>
                <a:latin typeface="Calibri"/>
                <a:ea typeface="Calibri"/>
                <a:cs typeface="Calibri"/>
                <a:sym typeface="Calibri"/>
              </a:rPr>
              <a:t>Share appropriate information from the ICS Skills at a Glance for each student</a:t>
            </a:r>
            <a:endParaRPr sz="2400" dirty="0">
              <a:solidFill>
                <a:srgbClr val="404040"/>
              </a:solidFill>
            </a:endParaRPr>
          </a:p>
          <a:p>
            <a:pPr marL="407670" lvl="0" indent="-457200" rtl="0">
              <a:lnSpc>
                <a:spcPct val="80000"/>
              </a:lnSpc>
              <a:spcBef>
                <a:spcPts val="1400"/>
              </a:spcBef>
              <a:spcAft>
                <a:spcPts val="0"/>
              </a:spcAft>
              <a:buSzPts val="2220"/>
              <a:buFont typeface="+mj-lt"/>
              <a:buAutoNum type="arabicPeriod"/>
            </a:pPr>
            <a:r>
              <a:rPr lang="en-US" sz="2400" dirty="0">
                <a:solidFill>
                  <a:srgbClr val="404040"/>
                </a:solidFill>
                <a:latin typeface="Calibri"/>
                <a:ea typeface="Calibri"/>
                <a:cs typeface="Calibri"/>
                <a:sym typeface="Calibri"/>
              </a:rPr>
              <a:t>Define what will be achieved in heterogeneous small groups by interest 90% of the instructional period</a:t>
            </a:r>
            <a:endParaRPr sz="2400" dirty="0">
              <a:solidFill>
                <a:srgbClr val="404040"/>
              </a:solidFill>
            </a:endParaRPr>
          </a:p>
          <a:p>
            <a:pPr marL="407670" lvl="0" indent="-457200" rtl="0">
              <a:lnSpc>
                <a:spcPct val="80000"/>
              </a:lnSpc>
              <a:spcBef>
                <a:spcPts val="1400"/>
              </a:spcBef>
              <a:spcAft>
                <a:spcPts val="0"/>
              </a:spcAft>
              <a:buSzPts val="2220"/>
              <a:buFont typeface="+mj-lt"/>
              <a:buAutoNum type="arabicPeriod"/>
            </a:pPr>
            <a:r>
              <a:rPr lang="en-US" sz="2400" dirty="0">
                <a:solidFill>
                  <a:srgbClr val="404040"/>
                </a:solidFill>
                <a:latin typeface="Calibri"/>
                <a:ea typeface="Calibri"/>
                <a:cs typeface="Calibri"/>
                <a:sym typeface="Calibri"/>
              </a:rPr>
              <a:t>Define what engagement, instruction and assessment will look for each heterogeneous small group</a:t>
            </a:r>
            <a:endParaRPr sz="2400" dirty="0">
              <a:solidFill>
                <a:srgbClr val="404040"/>
              </a:solidFill>
            </a:endParaRPr>
          </a:p>
          <a:p>
            <a:pPr marL="407670" lvl="0" indent="-457200" rtl="0">
              <a:lnSpc>
                <a:spcPct val="80000"/>
              </a:lnSpc>
              <a:spcBef>
                <a:spcPts val="1400"/>
              </a:spcBef>
              <a:spcAft>
                <a:spcPts val="0"/>
              </a:spcAft>
              <a:buSzPts val="2220"/>
              <a:buFont typeface="+mj-lt"/>
              <a:buAutoNum type="arabicPeriod"/>
            </a:pPr>
            <a:r>
              <a:rPr lang="en-US" sz="2400" dirty="0">
                <a:solidFill>
                  <a:srgbClr val="404040"/>
                </a:solidFill>
                <a:latin typeface="Calibri"/>
                <a:ea typeface="Calibri"/>
                <a:cs typeface="Calibri"/>
                <a:sym typeface="Calibri"/>
              </a:rPr>
              <a:t>Clarify what staff will facilitate learning and where – staff schedules</a:t>
            </a:r>
            <a:endParaRPr sz="2400" dirty="0">
              <a:solidFill>
                <a:srgbClr val="404040"/>
              </a:solidFill>
            </a:endParaRPr>
          </a:p>
          <a:p>
            <a:pPr marL="407670" lvl="0" indent="-457200" rtl="0">
              <a:lnSpc>
                <a:spcPct val="80000"/>
              </a:lnSpc>
              <a:spcBef>
                <a:spcPts val="1400"/>
              </a:spcBef>
              <a:spcAft>
                <a:spcPts val="0"/>
              </a:spcAft>
              <a:buSzPts val="2220"/>
              <a:buFont typeface="+mj-lt"/>
              <a:buAutoNum type="arabicPeriod"/>
            </a:pPr>
            <a:r>
              <a:rPr lang="en-US" sz="2400" dirty="0">
                <a:solidFill>
                  <a:srgbClr val="404040"/>
                </a:solidFill>
                <a:latin typeface="Calibri"/>
                <a:ea typeface="Calibri"/>
                <a:cs typeface="Calibri"/>
                <a:sym typeface="Calibri"/>
              </a:rPr>
              <a:t>Sign off on the lesson for all C3 Team members</a:t>
            </a:r>
            <a:endParaRPr sz="2400" dirty="0">
              <a:solidFill>
                <a:srgbClr val="404040"/>
              </a:solidFill>
            </a:endParaRPr>
          </a:p>
          <a:p>
            <a:pPr marL="91440" lvl="0" indent="0" algn="l" rtl="0">
              <a:lnSpc>
                <a:spcPct val="80000"/>
              </a:lnSpc>
              <a:spcBef>
                <a:spcPts val="1400"/>
              </a:spcBef>
              <a:spcAft>
                <a:spcPts val="0"/>
              </a:spcAft>
              <a:buSzPts val="1850"/>
              <a:buNone/>
            </a:pPr>
            <a:endParaRPr sz="1850" dirty="0"/>
          </a:p>
        </p:txBody>
      </p:sp>
    </p:spTree>
    <p:extLst>
      <p:ext uri="{BB962C8B-B14F-4D97-AF65-F5344CB8AC3E}">
        <p14:creationId xmlns:p14="http://schemas.microsoft.com/office/powerpoint/2010/main" val="3032853272"/>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8" name="Google Shape;238;p21" descr="A screenshot of a social media post&#10;&#10;Description automatically generated"/>
          <p:cNvPicPr preferRelativeResize="0"/>
          <p:nvPr/>
        </p:nvPicPr>
        <p:blipFill rotWithShape="1">
          <a:blip r:embed="rId3">
            <a:alphaModFix/>
          </a:blip>
          <a:srcRect/>
          <a:stretch/>
        </p:blipFill>
        <p:spPr>
          <a:xfrm>
            <a:off x="541793" y="601249"/>
            <a:ext cx="7211819" cy="5362778"/>
          </a:xfrm>
          <a:prstGeom prst="rect">
            <a:avLst/>
          </a:prstGeom>
          <a:noFill/>
          <a:ln>
            <a:noFill/>
          </a:ln>
        </p:spPr>
      </p:pic>
    </p:spTree>
    <p:extLst>
      <p:ext uri="{BB962C8B-B14F-4D97-AF65-F5344CB8AC3E}">
        <p14:creationId xmlns:p14="http://schemas.microsoft.com/office/powerpoint/2010/main" val="3299545636"/>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3"/>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Team Time </a:t>
            </a:r>
            <a:endParaRPr dirty="0"/>
          </a:p>
        </p:txBody>
      </p:sp>
      <p:sp>
        <p:nvSpPr>
          <p:cNvPr id="3" name="Text Placeholder 2">
            <a:extLst>
              <a:ext uri="{FF2B5EF4-FFF2-40B4-BE49-F238E27FC236}">
                <a16:creationId xmlns:a16="http://schemas.microsoft.com/office/drawing/2014/main" id="{137DA9D1-77AA-F0F4-E8DB-259EA84B7E35}"/>
              </a:ext>
            </a:extLst>
          </p:cNvPr>
          <p:cNvSpPr>
            <a:spLocks noGrp="1"/>
          </p:cNvSpPr>
          <p:nvPr>
            <p:ph type="body" idx="1"/>
          </p:nvPr>
        </p:nvSpPr>
        <p:spPr/>
        <p:txBody>
          <a:bodyPr/>
          <a:lstStyle/>
          <a:p>
            <a:r>
              <a:rPr lang="en-US" sz="3200" dirty="0">
                <a:solidFill>
                  <a:srgbClr val="404040"/>
                </a:solidFill>
              </a:rPr>
              <a:t>Discuss the 7 components of an ICS Equity Template.</a:t>
            </a:r>
          </a:p>
          <a:p>
            <a:endParaRPr lang="en-US" sz="3200" dirty="0">
              <a:solidFill>
                <a:srgbClr val="404040"/>
              </a:solidFill>
            </a:endParaRPr>
          </a:p>
          <a:p>
            <a:r>
              <a:rPr lang="en-US" sz="3200" dirty="0">
                <a:solidFill>
                  <a:srgbClr val="404040"/>
                </a:solidFill>
              </a:rPr>
              <a:t>How would your team update or change your current lesson plan templates and set a school/district lesson plan template?</a:t>
            </a:r>
          </a:p>
          <a:p>
            <a:endParaRPr lang="en-US" dirty="0"/>
          </a:p>
        </p:txBody>
      </p:sp>
      <p:pic>
        <p:nvPicPr>
          <p:cNvPr id="2" name="Picture 1">
            <a:extLst>
              <a:ext uri="{FF2B5EF4-FFF2-40B4-BE49-F238E27FC236}">
                <a16:creationId xmlns:a16="http://schemas.microsoft.com/office/drawing/2014/main" id="{DD26D47A-2F44-AC20-2462-5BB3C6B9A321}"/>
              </a:ext>
            </a:extLst>
          </p:cNvPr>
          <p:cNvPicPr>
            <a:picLocks noChangeAspect="1"/>
          </p:cNvPicPr>
          <p:nvPr/>
        </p:nvPicPr>
        <p:blipFill>
          <a:blip r:embed="rId3"/>
          <a:stretch>
            <a:fillRect/>
          </a:stretch>
        </p:blipFill>
        <p:spPr>
          <a:xfrm>
            <a:off x="198784" y="172278"/>
            <a:ext cx="812660" cy="746297"/>
          </a:xfrm>
          <a:prstGeom prst="rect">
            <a:avLst/>
          </a:prstGeom>
        </p:spPr>
      </p:pic>
    </p:spTree>
    <p:extLst>
      <p:ext uri="{BB962C8B-B14F-4D97-AF65-F5344CB8AC3E}">
        <p14:creationId xmlns:p14="http://schemas.microsoft.com/office/powerpoint/2010/main" val="4143701891"/>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title"/>
          </p:nvPr>
        </p:nvSpPr>
        <p:spPr>
          <a:xfrm>
            <a:off x="1097280" y="286605"/>
            <a:ext cx="7182424"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dirty="0">
                <a:solidFill>
                  <a:srgbClr val="404040"/>
                </a:solidFill>
              </a:rPr>
              <a:t>Digital Module 8/Step 8: </a:t>
            </a:r>
            <a:br>
              <a:rPr lang="en-US" dirty="0">
                <a:solidFill>
                  <a:srgbClr val="404040"/>
                </a:solidFill>
              </a:rPr>
            </a:br>
            <a:r>
              <a:rPr lang="en-US" dirty="0">
                <a:solidFill>
                  <a:srgbClr val="404040"/>
                </a:solidFill>
              </a:rPr>
              <a:t>C3 Roles</a:t>
            </a:r>
          </a:p>
        </p:txBody>
      </p:sp>
      <p:sp>
        <p:nvSpPr>
          <p:cNvPr id="151" name="Google Shape;151;p7"/>
          <p:cNvSpPr txBox="1">
            <a:spLocks noGrp="1"/>
          </p:cNvSpPr>
          <p:nvPr>
            <p:ph type="body" idx="1"/>
          </p:nvPr>
        </p:nvSpPr>
        <p:spPr>
          <a:xfrm>
            <a:off x="1240077" y="1903955"/>
            <a:ext cx="10070926" cy="4359059"/>
          </a:xfrm>
          <a:prstGeom prst="rect">
            <a:avLst/>
          </a:prstGeom>
          <a:noFill/>
          <a:ln>
            <a:noFill/>
          </a:ln>
        </p:spPr>
        <p:txBody>
          <a:bodyPr spcFirstLastPara="1" wrap="square" lIns="0" tIns="45700" rIns="0" bIns="45700" anchor="t" anchorCtr="0">
            <a:noAutofit/>
          </a:bodyPr>
          <a:lstStyle/>
          <a:p>
            <a:pPr marL="514350" lvl="0" indent="-311150" algn="l" rtl="0">
              <a:lnSpc>
                <a:spcPct val="80000"/>
              </a:lnSpc>
              <a:spcBef>
                <a:spcPts val="0"/>
              </a:spcBef>
              <a:spcAft>
                <a:spcPts val="0"/>
              </a:spcAft>
              <a:buSzPts val="3200"/>
              <a:buFont typeface="Calibri"/>
              <a:buNone/>
            </a:pPr>
            <a:endParaRPr lang="en-US" dirty="0">
              <a:solidFill>
                <a:srgbClr val="404040"/>
              </a:solidFill>
              <a:latin typeface="Calibri"/>
              <a:ea typeface="Calibri"/>
              <a:cs typeface="Calibri"/>
              <a:sym typeface="Calibri"/>
            </a:endParaRPr>
          </a:p>
          <a:p>
            <a:pPr marL="571500" lvl="0" indent="-457200" algn="l" rtl="0">
              <a:lnSpc>
                <a:spcPct val="90000"/>
              </a:lnSpc>
              <a:spcBef>
                <a:spcPts val="1200"/>
              </a:spcBef>
              <a:spcAft>
                <a:spcPts val="0"/>
              </a:spcAft>
              <a:buSzPts val="3200"/>
              <a:buFont typeface="Calibri"/>
              <a:buAutoNum type="alphaLcPeriod"/>
            </a:pPr>
            <a:r>
              <a:rPr lang="en-US" dirty="0">
                <a:solidFill>
                  <a:srgbClr val="404040"/>
                </a:solidFill>
              </a:rPr>
              <a:t>Confirm meeting times and the C3 Team's agenda </a:t>
            </a:r>
          </a:p>
          <a:p>
            <a:pPr marL="571500" lvl="0" indent="-457200" algn="l" rtl="0">
              <a:lnSpc>
                <a:spcPct val="90000"/>
              </a:lnSpc>
              <a:spcBef>
                <a:spcPts val="1400"/>
              </a:spcBef>
              <a:spcAft>
                <a:spcPts val="0"/>
              </a:spcAft>
              <a:buSzPts val="3200"/>
              <a:buFont typeface="Calibri"/>
              <a:buAutoNum type="alphaLcPeriod"/>
            </a:pPr>
            <a:r>
              <a:rPr lang="en-US" dirty="0">
                <a:solidFill>
                  <a:srgbClr val="404040"/>
                </a:solidFill>
              </a:rPr>
              <a:t>Develop an ICS Skills at a Glance Template</a:t>
            </a:r>
          </a:p>
          <a:p>
            <a:pPr marL="571500" lvl="0" indent="-457200" algn="l" rtl="0">
              <a:lnSpc>
                <a:spcPct val="90000"/>
              </a:lnSpc>
              <a:spcBef>
                <a:spcPts val="1400"/>
              </a:spcBef>
              <a:spcAft>
                <a:spcPts val="0"/>
              </a:spcAft>
              <a:buSzPts val="3200"/>
              <a:buFont typeface="Calibri"/>
              <a:buAutoNum type="alphaLcPeriod"/>
            </a:pPr>
            <a:r>
              <a:rPr lang="en-US" dirty="0">
                <a:solidFill>
                  <a:srgbClr val="404040"/>
                </a:solidFill>
              </a:rPr>
              <a:t>Revisit the difference between the role of Co-teaching and Co-Plan to Co-Serve to Co-Learn Teams (C3 Teams).</a:t>
            </a:r>
          </a:p>
          <a:p>
            <a:pPr marL="571500" lvl="0" indent="-457200" algn="l" rtl="0">
              <a:lnSpc>
                <a:spcPct val="90000"/>
              </a:lnSpc>
              <a:spcBef>
                <a:spcPts val="1400"/>
              </a:spcBef>
              <a:spcAft>
                <a:spcPts val="0"/>
              </a:spcAft>
              <a:buSzPts val="3200"/>
              <a:buFont typeface="Calibri"/>
              <a:buAutoNum type="alphaLcPeriod"/>
            </a:pPr>
            <a:r>
              <a:rPr lang="en-US" dirty="0">
                <a:solidFill>
                  <a:srgbClr val="404040"/>
                </a:solidFill>
              </a:rPr>
              <a:t>The PLC and how it can create inequities and equities.</a:t>
            </a:r>
          </a:p>
          <a:p>
            <a:pPr marL="571500" indent="-457200">
              <a:spcBef>
                <a:spcPts val="1400"/>
              </a:spcBef>
              <a:buSzPts val="3200"/>
              <a:buFont typeface="Calibri"/>
              <a:buAutoNum type="alphaLcPeriod"/>
            </a:pPr>
            <a:r>
              <a:rPr lang="en-US" dirty="0">
                <a:solidFill>
                  <a:srgbClr val="404040"/>
                </a:solidFill>
              </a:rPr>
              <a:t>The role of C3 Teams in Multi-Level Systems of Support (MLSS) through Response to Intervention (RtI). </a:t>
            </a:r>
          </a:p>
          <a:p>
            <a:pPr marL="571500" lvl="0" indent="-457200" algn="l" rtl="0">
              <a:lnSpc>
                <a:spcPct val="90000"/>
              </a:lnSpc>
              <a:spcBef>
                <a:spcPts val="1400"/>
              </a:spcBef>
              <a:spcAft>
                <a:spcPts val="0"/>
              </a:spcAft>
              <a:buSzPts val="3200"/>
              <a:buFont typeface="Calibri"/>
              <a:buAutoNum type="alphaLcPeriod"/>
            </a:pPr>
            <a:r>
              <a:rPr lang="en-US" dirty="0">
                <a:solidFill>
                  <a:srgbClr val="404040"/>
                </a:solidFill>
              </a:rPr>
              <a:t>The role of special education teachers and specially designed instruction (SDI).</a:t>
            </a:r>
          </a:p>
          <a:p>
            <a:pPr marL="571500" lvl="0" indent="-457200" algn="l" rtl="0">
              <a:lnSpc>
                <a:spcPct val="90000"/>
              </a:lnSpc>
              <a:spcBef>
                <a:spcPts val="1400"/>
              </a:spcBef>
              <a:spcAft>
                <a:spcPts val="0"/>
              </a:spcAft>
              <a:buSzPts val="3200"/>
              <a:buFont typeface="Calibri"/>
              <a:buAutoNum type="alphaLcPeriod"/>
            </a:pPr>
            <a:r>
              <a:rPr lang="en-US" dirty="0">
                <a:solidFill>
                  <a:srgbClr val="404040"/>
                </a:solidFill>
              </a:rPr>
              <a:t>The Evolution of Roles of Itinerant Staff (ELL, Speech and Language, etc.).</a:t>
            </a:r>
          </a:p>
          <a:p>
            <a:pPr marL="571500" lvl="0" indent="-457200" algn="l" rtl="0">
              <a:lnSpc>
                <a:spcPct val="90000"/>
              </a:lnSpc>
              <a:spcBef>
                <a:spcPts val="1400"/>
              </a:spcBef>
              <a:spcAft>
                <a:spcPts val="0"/>
              </a:spcAft>
              <a:buSzPts val="3200"/>
              <a:buFont typeface="Calibri"/>
              <a:buAutoNum type="alphaLcPeriod"/>
            </a:pPr>
            <a:r>
              <a:rPr lang="en-US" dirty="0">
                <a:solidFill>
                  <a:srgbClr val="404040"/>
                </a:solidFill>
              </a:rPr>
              <a:t>Our C3 Lesson Plan Template </a:t>
            </a:r>
          </a:p>
          <a:p>
            <a:pPr marL="571500" lvl="0" indent="-457200" algn="l" rtl="0">
              <a:lnSpc>
                <a:spcPct val="90000"/>
              </a:lnSpc>
              <a:spcBef>
                <a:spcPts val="1400"/>
              </a:spcBef>
              <a:spcAft>
                <a:spcPts val="0"/>
              </a:spcAft>
              <a:buSzPts val="3200"/>
              <a:buFont typeface="Calibri"/>
              <a:buAutoNum type="alphaLcPeriod"/>
            </a:pPr>
            <a:endParaRPr lang="en-US" dirty="0">
              <a:solidFill>
                <a:srgbClr val="404040"/>
              </a:solidFill>
              <a:highlight>
                <a:srgbClr val="FFFF00"/>
              </a:highlight>
            </a:endParaRPr>
          </a:p>
          <a:p>
            <a:pPr marL="91440" lvl="0" indent="0" algn="l" rtl="0">
              <a:lnSpc>
                <a:spcPct val="80000"/>
              </a:lnSpc>
              <a:spcBef>
                <a:spcPts val="1600"/>
              </a:spcBef>
              <a:spcAft>
                <a:spcPts val="0"/>
              </a:spcAft>
              <a:buSzPts val="2000"/>
              <a:buNone/>
            </a:pPr>
            <a:endParaRPr lang="en-US" dirty="0"/>
          </a:p>
        </p:txBody>
      </p:sp>
    </p:spTree>
    <p:extLst>
      <p:ext uri="{BB962C8B-B14F-4D97-AF65-F5344CB8AC3E}">
        <p14:creationId xmlns:p14="http://schemas.microsoft.com/office/powerpoint/2010/main" val="2302719667"/>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37D5C446-DF47-9F4C-923C-7953075C34D2}"/>
              </a:ext>
            </a:extLst>
          </p:cNvPr>
          <p:cNvPicPr>
            <a:picLocks noChangeAspect="1"/>
          </p:cNvPicPr>
          <p:nvPr/>
        </p:nvPicPr>
        <p:blipFill>
          <a:blip r:embed="rId3"/>
          <a:stretch>
            <a:fillRect/>
          </a:stretch>
        </p:blipFill>
        <p:spPr>
          <a:xfrm>
            <a:off x="751372" y="150312"/>
            <a:ext cx="10689256" cy="6220519"/>
          </a:xfrm>
          <a:prstGeom prst="rect">
            <a:avLst/>
          </a:prstGeom>
        </p:spPr>
      </p:pic>
      <p:pic>
        <p:nvPicPr>
          <p:cNvPr id="2" name="Picture 1">
            <a:extLst>
              <a:ext uri="{FF2B5EF4-FFF2-40B4-BE49-F238E27FC236}">
                <a16:creationId xmlns:a16="http://schemas.microsoft.com/office/drawing/2014/main" id="{B2E8B4A0-09C3-97AE-BD09-AA1598D2126B}"/>
              </a:ext>
            </a:extLst>
          </p:cNvPr>
          <p:cNvPicPr>
            <a:picLocks noChangeAspect="1"/>
          </p:cNvPicPr>
          <p:nvPr/>
        </p:nvPicPr>
        <p:blipFill>
          <a:blip r:embed="rId4"/>
          <a:stretch>
            <a:fillRect/>
          </a:stretch>
        </p:blipFill>
        <p:spPr>
          <a:xfrm>
            <a:off x="6800000" y="3554305"/>
            <a:ext cx="2131182" cy="1957147"/>
          </a:xfrm>
          <a:prstGeom prst="rect">
            <a:avLst/>
          </a:prstGeom>
        </p:spPr>
      </p:pic>
    </p:spTree>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47"/>
          <p:cNvSpPr txBox="1">
            <a:spLocks noGrp="1"/>
          </p:cNvSpPr>
          <p:nvPr>
            <p:ph type="title"/>
          </p:nvPr>
        </p:nvSpPr>
        <p:spPr>
          <a:xfrm>
            <a:off x="1097280" y="755744"/>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chemeClr val="lt1"/>
              </a:buClr>
              <a:buSzPts val="2430"/>
              <a:buFont typeface="Calibri"/>
              <a:buNone/>
            </a:pPr>
            <a:br>
              <a:rPr lang="en-US" sz="2430" dirty="0">
                <a:solidFill>
                  <a:schemeClr val="lt1"/>
                </a:solidFill>
              </a:rPr>
            </a:br>
            <a:r>
              <a:rPr lang="en-US" sz="3240" dirty="0">
                <a:solidFill>
                  <a:srgbClr val="404040"/>
                </a:solidFill>
              </a:rPr>
              <a:t>Thank you for your commitment to equity!</a:t>
            </a:r>
            <a:br>
              <a:rPr lang="en-US" sz="3240" dirty="0">
                <a:solidFill>
                  <a:srgbClr val="404040"/>
                </a:solidFill>
              </a:rPr>
            </a:br>
            <a:endParaRPr sz="3240" dirty="0">
              <a:solidFill>
                <a:srgbClr val="404040"/>
              </a:solidFill>
            </a:endParaRPr>
          </a:p>
        </p:txBody>
      </p:sp>
      <p:sp>
        <p:nvSpPr>
          <p:cNvPr id="431" name="Google Shape;431;p47"/>
          <p:cNvSpPr txBox="1">
            <a:spLocks noGrp="1"/>
          </p:cNvSpPr>
          <p:nvPr>
            <p:ph type="body" idx="1"/>
          </p:nvPr>
        </p:nvSpPr>
        <p:spPr>
          <a:prstGeom prst="rect">
            <a:avLst/>
          </a:prstGeom>
          <a:noFill/>
          <a:ln>
            <a:noFill/>
          </a:ln>
        </p:spPr>
        <p:txBody>
          <a:bodyPr spcFirstLastPara="1" wrap="square" lIns="0" tIns="45700" rIns="0" bIns="45700" anchor="t" anchorCtr="0">
            <a:noAutofit/>
          </a:bodyPr>
          <a:lstStyle/>
          <a:p>
            <a:pPr marL="118871" lvl="0" indent="0" algn="l" rtl="0">
              <a:lnSpc>
                <a:spcPct val="90000"/>
              </a:lnSpc>
              <a:spcBef>
                <a:spcPts val="0"/>
              </a:spcBef>
              <a:spcAft>
                <a:spcPts val="0"/>
              </a:spcAft>
              <a:buSzPts val="3000"/>
              <a:buNone/>
            </a:pPr>
            <a:r>
              <a:rPr lang="en-US" sz="3000" dirty="0">
                <a:solidFill>
                  <a:srgbClr val="404040"/>
                </a:solidFill>
                <a:latin typeface="Calibri"/>
                <a:ea typeface="Calibri"/>
                <a:cs typeface="Calibri"/>
                <a:sym typeface="Calibri"/>
              </a:rPr>
              <a:t>FEEDBACK CARDS</a:t>
            </a:r>
            <a:endParaRPr dirty="0">
              <a:solidFill>
                <a:srgbClr val="404040"/>
              </a:solidFill>
            </a:endParaRPr>
          </a:p>
          <a:p>
            <a:pPr marL="118871" lvl="0" indent="0" algn="l" rtl="0">
              <a:lnSpc>
                <a:spcPct val="90000"/>
              </a:lnSpc>
              <a:spcBef>
                <a:spcPts val="1400"/>
              </a:spcBef>
              <a:spcAft>
                <a:spcPts val="0"/>
              </a:spcAft>
              <a:buSzPts val="3000"/>
              <a:buNone/>
            </a:pPr>
            <a:r>
              <a:rPr lang="en-US" sz="3000" dirty="0">
                <a:solidFill>
                  <a:srgbClr val="404040"/>
                </a:solidFill>
                <a:latin typeface="Calibri"/>
                <a:ea typeface="Calibri"/>
                <a:cs typeface="Calibri"/>
                <a:sym typeface="Calibri"/>
              </a:rPr>
              <a:t>1.  What resonated?</a:t>
            </a:r>
            <a:endParaRPr dirty="0">
              <a:solidFill>
                <a:srgbClr val="404040"/>
              </a:solidFill>
            </a:endParaRPr>
          </a:p>
          <a:p>
            <a:pPr marL="633222" lvl="0" indent="-323850" algn="l" rtl="0">
              <a:lnSpc>
                <a:spcPct val="90000"/>
              </a:lnSpc>
              <a:spcBef>
                <a:spcPts val="1400"/>
              </a:spcBef>
              <a:spcAft>
                <a:spcPts val="0"/>
              </a:spcAft>
              <a:buSzPts val="3000"/>
              <a:buNone/>
            </a:pPr>
            <a:endParaRPr sz="3000" dirty="0">
              <a:latin typeface="Calibri"/>
              <a:ea typeface="Calibri"/>
              <a:cs typeface="Calibri"/>
              <a:sym typeface="Calibri"/>
            </a:endParaRPr>
          </a:p>
          <a:p>
            <a:pPr marL="118871" lvl="0" indent="0" algn="l" rtl="0">
              <a:lnSpc>
                <a:spcPct val="90000"/>
              </a:lnSpc>
              <a:spcBef>
                <a:spcPts val="1400"/>
              </a:spcBef>
              <a:spcAft>
                <a:spcPts val="0"/>
              </a:spcAft>
              <a:buSzPts val="2000"/>
              <a:buNone/>
            </a:pPr>
            <a:endParaRPr dirty="0"/>
          </a:p>
          <a:p>
            <a:pPr marL="118871" lvl="0" indent="0" algn="l" rtl="0">
              <a:lnSpc>
                <a:spcPct val="90000"/>
              </a:lnSpc>
              <a:spcBef>
                <a:spcPts val="1400"/>
              </a:spcBef>
              <a:spcAft>
                <a:spcPts val="0"/>
              </a:spcAft>
              <a:buSzPts val="2000"/>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07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8"/>
          <p:cNvSpPr txBox="1">
            <a:spLocks noGrp="1"/>
          </p:cNvSpPr>
          <p:nvPr>
            <p:ph type="title"/>
          </p:nvPr>
        </p:nvSpPr>
        <p:spPr>
          <a:xfrm>
            <a:off x="1097280" y="708184"/>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chemeClr val="lt1"/>
              </a:buClr>
              <a:buSzPts val="2430"/>
              <a:buFont typeface="Calibri"/>
              <a:buNone/>
            </a:pPr>
            <a:br>
              <a:rPr lang="en-US" sz="2430" dirty="0">
                <a:solidFill>
                  <a:schemeClr val="lt1"/>
                </a:solidFill>
              </a:rPr>
            </a:br>
            <a:r>
              <a:rPr lang="en-US" sz="3240" dirty="0">
                <a:solidFill>
                  <a:srgbClr val="404040"/>
                </a:solidFill>
              </a:rPr>
              <a:t>Thank you for your commitment to equity!</a:t>
            </a:r>
            <a:br>
              <a:rPr lang="en-US" sz="3240" dirty="0">
                <a:solidFill>
                  <a:srgbClr val="404040"/>
                </a:solidFill>
              </a:rPr>
            </a:br>
            <a:endParaRPr sz="3240" dirty="0">
              <a:solidFill>
                <a:srgbClr val="404040"/>
              </a:solidFill>
            </a:endParaRPr>
          </a:p>
        </p:txBody>
      </p:sp>
      <p:sp>
        <p:nvSpPr>
          <p:cNvPr id="437" name="Google Shape;437;p48"/>
          <p:cNvSpPr txBox="1">
            <a:spLocks noGrp="1"/>
          </p:cNvSpPr>
          <p:nvPr>
            <p:ph type="body" idx="1"/>
          </p:nvPr>
        </p:nvSpPr>
        <p:spPr>
          <a:prstGeom prst="rect">
            <a:avLst/>
          </a:prstGeom>
          <a:noFill/>
          <a:ln>
            <a:noFill/>
          </a:ln>
        </p:spPr>
        <p:txBody>
          <a:bodyPr spcFirstLastPara="1" wrap="square" lIns="0" tIns="45700" rIns="0" bIns="45700" anchor="t" anchorCtr="0">
            <a:noAutofit/>
          </a:bodyPr>
          <a:lstStyle/>
          <a:p>
            <a:pPr marL="118871" lvl="0" indent="0" algn="l" rtl="0">
              <a:lnSpc>
                <a:spcPct val="90000"/>
              </a:lnSpc>
              <a:spcBef>
                <a:spcPts val="0"/>
              </a:spcBef>
              <a:spcAft>
                <a:spcPts val="0"/>
              </a:spcAft>
              <a:buSzPts val="3000"/>
              <a:buNone/>
            </a:pPr>
            <a:r>
              <a:rPr lang="en-US" sz="3000" dirty="0">
                <a:solidFill>
                  <a:srgbClr val="404040"/>
                </a:solidFill>
                <a:latin typeface="Calibri"/>
                <a:ea typeface="Calibri"/>
                <a:cs typeface="Calibri"/>
                <a:sym typeface="Calibri"/>
              </a:rPr>
              <a:t>FEEDBACK CARDS </a:t>
            </a:r>
            <a:endParaRPr dirty="0">
              <a:solidFill>
                <a:srgbClr val="404040"/>
              </a:solidFill>
            </a:endParaRPr>
          </a:p>
          <a:p>
            <a:pPr marL="118871" lvl="0" indent="0" algn="l" rtl="0">
              <a:lnSpc>
                <a:spcPct val="90000"/>
              </a:lnSpc>
              <a:spcBef>
                <a:spcPts val="1400"/>
              </a:spcBef>
              <a:spcAft>
                <a:spcPts val="0"/>
              </a:spcAft>
              <a:buSzPts val="3000"/>
              <a:buNone/>
            </a:pPr>
            <a:r>
              <a:rPr lang="en-US" sz="3000" dirty="0">
                <a:solidFill>
                  <a:srgbClr val="404040"/>
                </a:solidFill>
                <a:latin typeface="Calibri"/>
                <a:ea typeface="Calibri"/>
                <a:cs typeface="Calibri"/>
                <a:sym typeface="Calibri"/>
              </a:rPr>
              <a:t>2.  What gives you pause? </a:t>
            </a:r>
            <a:endParaRPr dirty="0">
              <a:solidFill>
                <a:srgbClr val="404040"/>
              </a:solidFill>
            </a:endParaRPr>
          </a:p>
          <a:p>
            <a:pPr marL="118871" lvl="0" indent="0" algn="l" rtl="0">
              <a:lnSpc>
                <a:spcPct val="90000"/>
              </a:lnSpc>
              <a:spcBef>
                <a:spcPts val="1400"/>
              </a:spcBef>
              <a:spcAft>
                <a:spcPts val="0"/>
              </a:spcAft>
              <a:buSzPts val="2000"/>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07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1" name="Google Shape;151;p6" descr="A close up of a logo&#10;&#10;Description automatically generated"/>
          <p:cNvPicPr preferRelativeResize="0">
            <a:picLocks noGrp="1"/>
          </p:cNvPicPr>
          <p:nvPr>
            <p:ph type="body" idx="1"/>
          </p:nvPr>
        </p:nvPicPr>
        <p:blipFill rotWithShape="1">
          <a:blip r:embed="rId3">
            <a:alphaModFix/>
          </a:blip>
          <a:srcRect b="3389"/>
          <a:stretch/>
        </p:blipFill>
        <p:spPr>
          <a:xfrm>
            <a:off x="3018772" y="2016690"/>
            <a:ext cx="5802696" cy="4159424"/>
          </a:xfrm>
          <a:prstGeom prst="rect">
            <a:avLst/>
          </a:prstGeom>
          <a:noFill/>
          <a:ln>
            <a:noFill/>
          </a:ln>
        </p:spPr>
      </p:pic>
      <p:sp>
        <p:nvSpPr>
          <p:cNvPr id="3" name="Title 2">
            <a:extLst>
              <a:ext uri="{FF2B5EF4-FFF2-40B4-BE49-F238E27FC236}">
                <a16:creationId xmlns:a16="http://schemas.microsoft.com/office/drawing/2014/main" id="{2B039ED5-14B0-2FE3-32E9-1FCCFC3FBD3D}"/>
              </a:ext>
            </a:extLst>
          </p:cNvPr>
          <p:cNvSpPr>
            <a:spLocks noGrp="1"/>
          </p:cNvSpPr>
          <p:nvPr>
            <p:ph type="title"/>
          </p:nvPr>
        </p:nvSpPr>
        <p:spPr>
          <a:xfrm>
            <a:off x="1097280" y="286605"/>
            <a:ext cx="7320210" cy="1450757"/>
          </a:xfrm>
        </p:spPr>
        <p:txBody>
          <a:bodyPr/>
          <a:lstStyle/>
          <a:p>
            <a:r>
              <a:rPr lang="en-US" dirty="0"/>
              <a:t>C3 Proactive Structure</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7" descr="A close up of a logo&#10;&#10;Description automatically generated"/>
          <p:cNvPicPr preferRelativeResize="0"/>
          <p:nvPr/>
        </p:nvPicPr>
        <p:blipFill rotWithShape="1">
          <a:blip r:embed="rId3">
            <a:alphaModFix/>
          </a:blip>
          <a:srcRect b="2907"/>
          <a:stretch/>
        </p:blipFill>
        <p:spPr>
          <a:xfrm>
            <a:off x="1080623" y="193692"/>
            <a:ext cx="4249952" cy="3167040"/>
          </a:xfrm>
          <a:prstGeom prst="rect">
            <a:avLst/>
          </a:prstGeom>
          <a:noFill/>
          <a:ln>
            <a:noFill/>
          </a:ln>
        </p:spPr>
      </p:pic>
      <p:pic>
        <p:nvPicPr>
          <p:cNvPr id="157" name="Google Shape;157;p7" descr="A close up of a logo&#10;&#10;Description automatically generated"/>
          <p:cNvPicPr preferRelativeResize="0"/>
          <p:nvPr/>
        </p:nvPicPr>
        <p:blipFill rotWithShape="1">
          <a:blip r:embed="rId3">
            <a:alphaModFix/>
          </a:blip>
          <a:srcRect t="3661" b="3567"/>
          <a:stretch/>
        </p:blipFill>
        <p:spPr>
          <a:xfrm>
            <a:off x="54259" y="3557588"/>
            <a:ext cx="3631926" cy="2586038"/>
          </a:xfrm>
          <a:prstGeom prst="rect">
            <a:avLst/>
          </a:prstGeom>
          <a:noFill/>
          <a:ln>
            <a:noFill/>
          </a:ln>
        </p:spPr>
      </p:pic>
      <p:pic>
        <p:nvPicPr>
          <p:cNvPr id="158" name="Google Shape;158;p7" descr="A close up of a logo&#10;&#10;Description automatically generated"/>
          <p:cNvPicPr preferRelativeResize="0"/>
          <p:nvPr/>
        </p:nvPicPr>
        <p:blipFill rotWithShape="1">
          <a:blip r:embed="rId3">
            <a:alphaModFix/>
          </a:blip>
          <a:srcRect l="9728" b="3294"/>
          <a:stretch/>
        </p:blipFill>
        <p:spPr>
          <a:xfrm>
            <a:off x="3205599" y="3360731"/>
            <a:ext cx="3384695" cy="2782895"/>
          </a:xfrm>
          <a:prstGeom prst="rect">
            <a:avLst/>
          </a:prstGeom>
          <a:noFill/>
          <a:ln>
            <a:noFill/>
          </a:ln>
        </p:spPr>
      </p:pic>
      <p:sp>
        <p:nvSpPr>
          <p:cNvPr id="159" name="Google Shape;159;p7"/>
          <p:cNvSpPr txBox="1">
            <a:spLocks noGrp="1"/>
          </p:cNvSpPr>
          <p:nvPr>
            <p:ph type="body" idx="1"/>
          </p:nvPr>
        </p:nvSpPr>
        <p:spPr>
          <a:xfrm>
            <a:off x="6590294" y="1977253"/>
            <a:ext cx="4708555" cy="4023360"/>
          </a:xfrm>
          <a:prstGeom prst="rect">
            <a:avLst/>
          </a:prstGeom>
          <a:noFill/>
          <a:ln>
            <a:noFill/>
          </a:ln>
        </p:spPr>
        <p:txBody>
          <a:bodyPr spcFirstLastPara="1" wrap="square" lIns="0" tIns="45700" rIns="0" bIns="45700" anchor="t" anchorCtr="0">
            <a:normAutofit/>
          </a:bodyPr>
          <a:lstStyle/>
          <a:p>
            <a:pPr lvl="0" algn="l" rtl="0">
              <a:lnSpc>
                <a:spcPct val="90000"/>
              </a:lnSpc>
              <a:spcBef>
                <a:spcPts val="1200"/>
              </a:spcBef>
              <a:spcAft>
                <a:spcPts val="0"/>
              </a:spcAft>
              <a:buSzPts val="1800"/>
              <a:buFont typeface="Courier New" panose="02070309020205020404" pitchFamily="49" charset="0"/>
              <a:buChar char="o"/>
            </a:pPr>
            <a:r>
              <a:rPr lang="en-US" dirty="0">
                <a:solidFill>
                  <a:srgbClr val="404040"/>
                </a:solidFill>
              </a:rPr>
              <a:t>By Year </a:t>
            </a:r>
            <a:endParaRPr dirty="0">
              <a:solidFill>
                <a:srgbClr val="404040"/>
              </a:solidFill>
            </a:endParaRPr>
          </a:p>
          <a:p>
            <a:pPr lvl="0" algn="l" rtl="0">
              <a:lnSpc>
                <a:spcPct val="90000"/>
              </a:lnSpc>
              <a:spcBef>
                <a:spcPts val="1200"/>
              </a:spcBef>
              <a:spcAft>
                <a:spcPts val="0"/>
              </a:spcAft>
              <a:buSzPts val="1800"/>
              <a:buFont typeface="Courier New" panose="02070309020205020404" pitchFamily="49" charset="0"/>
              <a:buChar char="o"/>
            </a:pPr>
            <a:r>
              <a:rPr lang="en-US" dirty="0">
                <a:solidFill>
                  <a:srgbClr val="404040"/>
                </a:solidFill>
              </a:rPr>
              <a:t>By Grade Level</a:t>
            </a:r>
            <a:endParaRPr dirty="0">
              <a:solidFill>
                <a:srgbClr val="404040"/>
              </a:solidFill>
            </a:endParaRPr>
          </a:p>
          <a:p>
            <a:pPr lvl="0" algn="l" rtl="0">
              <a:lnSpc>
                <a:spcPct val="90000"/>
              </a:lnSpc>
              <a:spcBef>
                <a:spcPts val="1200"/>
              </a:spcBef>
              <a:spcAft>
                <a:spcPts val="0"/>
              </a:spcAft>
              <a:buSzPts val="1800"/>
              <a:buFont typeface="Courier New" panose="02070309020205020404" pitchFamily="49" charset="0"/>
              <a:buChar char="o"/>
            </a:pPr>
            <a:r>
              <a:rPr lang="en-US" dirty="0">
                <a:solidFill>
                  <a:srgbClr val="404040"/>
                </a:solidFill>
              </a:rPr>
              <a:t>By Content </a:t>
            </a:r>
            <a:endParaRPr dirty="0">
              <a:solidFill>
                <a:srgbClr val="404040"/>
              </a:solidFill>
            </a:endParaRPr>
          </a:p>
          <a:p>
            <a:pPr lvl="0" algn="l" rtl="0">
              <a:lnSpc>
                <a:spcPct val="90000"/>
              </a:lnSpc>
              <a:spcBef>
                <a:spcPts val="1200"/>
              </a:spcBef>
              <a:spcAft>
                <a:spcPts val="0"/>
              </a:spcAft>
              <a:buSzPts val="1800"/>
              <a:buFont typeface="Courier New" panose="02070309020205020404" pitchFamily="49" charset="0"/>
              <a:buChar char="o"/>
            </a:pPr>
            <a:r>
              <a:rPr lang="en-US" dirty="0">
                <a:solidFill>
                  <a:srgbClr val="404040"/>
                </a:solidFill>
              </a:rPr>
              <a:t>By Educator Expertise</a:t>
            </a:r>
            <a:endParaRPr dirty="0">
              <a:solidFill>
                <a:srgbClr val="404040"/>
              </a:solidFill>
            </a:endParaRPr>
          </a:p>
          <a:p>
            <a:pPr lvl="0" algn="l" rtl="0">
              <a:lnSpc>
                <a:spcPct val="90000"/>
              </a:lnSpc>
              <a:spcBef>
                <a:spcPts val="1200"/>
              </a:spcBef>
              <a:spcAft>
                <a:spcPts val="0"/>
              </a:spcAft>
              <a:buSzPts val="1800"/>
              <a:buFont typeface="Courier New" panose="02070309020205020404" pitchFamily="49" charset="0"/>
              <a:buChar char="o"/>
            </a:pPr>
            <a:r>
              <a:rPr lang="en-US" dirty="0">
                <a:solidFill>
                  <a:srgbClr val="404040"/>
                </a:solidFill>
              </a:rPr>
              <a:t>By Student Proportional Make Up</a:t>
            </a:r>
            <a:endParaRPr dirty="0">
              <a:solidFill>
                <a:srgbClr val="404040"/>
              </a:solidFill>
            </a:endParaRPr>
          </a:p>
          <a:p>
            <a:pPr lvl="0" algn="l" rtl="0">
              <a:lnSpc>
                <a:spcPct val="90000"/>
              </a:lnSpc>
              <a:spcBef>
                <a:spcPts val="1200"/>
              </a:spcBef>
              <a:spcAft>
                <a:spcPts val="0"/>
              </a:spcAft>
              <a:buSzPts val="1800"/>
              <a:buFont typeface="Courier New" panose="02070309020205020404" pitchFamily="49" charset="0"/>
              <a:buChar char="o"/>
            </a:pPr>
            <a:r>
              <a:rPr lang="en-US" dirty="0">
                <a:solidFill>
                  <a:srgbClr val="404040"/>
                </a:solidFill>
              </a:rPr>
              <a:t>Yet…</a:t>
            </a:r>
            <a:endParaRPr dirty="0">
              <a:solidFill>
                <a:srgbClr val="404040"/>
              </a:solidFill>
            </a:endParaRPr>
          </a:p>
          <a:p>
            <a:pPr lvl="0" algn="l" rtl="0">
              <a:lnSpc>
                <a:spcPct val="90000"/>
              </a:lnSpc>
              <a:spcBef>
                <a:spcPts val="1200"/>
              </a:spcBef>
              <a:spcAft>
                <a:spcPts val="0"/>
              </a:spcAft>
              <a:buSzPts val="1800"/>
              <a:buFont typeface="Courier New" panose="02070309020205020404" pitchFamily="49" charset="0"/>
              <a:buChar char="o"/>
            </a:pPr>
            <a:r>
              <a:rPr lang="en-US" dirty="0">
                <a:solidFill>
                  <a:srgbClr val="404040"/>
                </a:solidFill>
              </a:rPr>
              <a:t>Consistent for Comprehensive IRTL</a:t>
            </a:r>
            <a:endParaRPr dirty="0">
              <a:solidFill>
                <a:srgbClr val="404040"/>
              </a:solidFill>
            </a:endParaRPr>
          </a:p>
          <a:p>
            <a:pPr lvl="0" algn="l" rtl="0">
              <a:lnSpc>
                <a:spcPct val="90000"/>
              </a:lnSpc>
              <a:spcBef>
                <a:spcPts val="1200"/>
              </a:spcBef>
              <a:spcAft>
                <a:spcPts val="0"/>
              </a:spcAft>
              <a:buSzPts val="1800"/>
              <a:buFont typeface="Courier New" panose="02070309020205020404" pitchFamily="49" charset="0"/>
              <a:buChar char="o"/>
            </a:pPr>
            <a:r>
              <a:rPr lang="en-US" dirty="0">
                <a:solidFill>
                  <a:srgbClr val="404040"/>
                </a:solidFill>
              </a:rPr>
              <a:t>Most important Teams in the School</a:t>
            </a:r>
            <a:endParaRPr dirty="0">
              <a:solidFill>
                <a:srgbClr val="404040"/>
              </a:solidFill>
            </a:endParaRPr>
          </a:p>
          <a:p>
            <a:pPr lvl="0" algn="l" rtl="0">
              <a:lnSpc>
                <a:spcPct val="90000"/>
              </a:lnSpc>
              <a:spcBef>
                <a:spcPts val="1200"/>
              </a:spcBef>
              <a:spcAft>
                <a:spcPts val="0"/>
              </a:spcAft>
              <a:buSzPts val="1800"/>
              <a:buFont typeface="Courier New" panose="02070309020205020404" pitchFamily="49" charset="0"/>
              <a:buChar char="o"/>
            </a:pPr>
            <a:r>
              <a:rPr lang="en-US" dirty="0">
                <a:solidFill>
                  <a:srgbClr val="404040"/>
                </a:solidFill>
              </a:rPr>
              <a:t>Necessary for Equity</a:t>
            </a:r>
            <a:endParaRPr dirty="0">
              <a:solidFill>
                <a:srgbClr val="404040"/>
              </a:solidFill>
            </a:endParaRPr>
          </a:p>
          <a:p>
            <a:pPr marL="457200" lvl="0" indent="-228600" algn="l" rtl="0">
              <a:lnSpc>
                <a:spcPct val="90000"/>
              </a:lnSpc>
              <a:spcBef>
                <a:spcPts val="1200"/>
              </a:spcBef>
              <a:spcAft>
                <a:spcPts val="0"/>
              </a:spcAft>
              <a:buSzPts val="1800"/>
              <a:buNone/>
            </a:pPr>
            <a:endParaRPr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title"/>
          </p:nvPr>
        </p:nvSpPr>
        <p:spPr>
          <a:xfrm>
            <a:off x="1097280" y="286605"/>
            <a:ext cx="7295158"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dirty="0">
                <a:solidFill>
                  <a:srgbClr val="404040"/>
                </a:solidFill>
              </a:rPr>
              <a:t>Digital Module 8/Step 8: C3 Roles and Lesson Plans</a:t>
            </a:r>
            <a:endParaRPr dirty="0">
              <a:solidFill>
                <a:srgbClr val="404040"/>
              </a:solidFill>
            </a:endParaRPr>
          </a:p>
        </p:txBody>
      </p:sp>
      <p:sp>
        <p:nvSpPr>
          <p:cNvPr id="151" name="Google Shape;151;p7"/>
          <p:cNvSpPr txBox="1">
            <a:spLocks noGrp="1"/>
          </p:cNvSpPr>
          <p:nvPr>
            <p:ph type="body" idx="1"/>
          </p:nvPr>
        </p:nvSpPr>
        <p:spPr>
          <a:prstGeom prst="rect">
            <a:avLst/>
          </a:prstGeom>
          <a:noFill/>
          <a:ln>
            <a:noFill/>
          </a:ln>
        </p:spPr>
        <p:txBody>
          <a:bodyPr spcFirstLastPara="1" wrap="square" lIns="0" tIns="45700" rIns="0" bIns="45700" anchor="t" anchorCtr="0">
            <a:noAutofit/>
          </a:bodyPr>
          <a:lstStyle/>
          <a:p>
            <a:pPr marL="514350" lvl="0" indent="-311150" algn="l" rtl="0">
              <a:lnSpc>
                <a:spcPct val="80000"/>
              </a:lnSpc>
              <a:spcBef>
                <a:spcPts val="0"/>
              </a:spcBef>
              <a:spcAft>
                <a:spcPts val="0"/>
              </a:spcAft>
              <a:buSzPts val="3200"/>
              <a:buFont typeface="Calibri"/>
              <a:buNone/>
            </a:pPr>
            <a:endParaRPr sz="1800" dirty="0">
              <a:solidFill>
                <a:srgbClr val="404040"/>
              </a:solidFill>
              <a:latin typeface="Calibri"/>
              <a:ea typeface="Calibri"/>
              <a:cs typeface="Calibri"/>
              <a:sym typeface="Calibri"/>
            </a:endParaRPr>
          </a:p>
          <a:p>
            <a:pPr marL="571500" lvl="0" indent="-457200" algn="l" rtl="0">
              <a:lnSpc>
                <a:spcPct val="90000"/>
              </a:lnSpc>
              <a:spcBef>
                <a:spcPts val="1200"/>
              </a:spcBef>
              <a:spcAft>
                <a:spcPts val="0"/>
              </a:spcAft>
              <a:buSzPts val="3200"/>
              <a:buFont typeface="Calibri"/>
              <a:buAutoNum type="alphaLcPeriod"/>
            </a:pPr>
            <a:r>
              <a:rPr lang="en-US" sz="1800" dirty="0">
                <a:solidFill>
                  <a:srgbClr val="404040"/>
                </a:solidFill>
              </a:rPr>
              <a:t>Confirm meeting times and the C3 Team's agenda </a:t>
            </a:r>
            <a:endParaRPr sz="1800" dirty="0">
              <a:solidFill>
                <a:srgbClr val="404040"/>
              </a:solidFill>
            </a:endParaRP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Develop an ICS Skills at a Glance Template</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Revisiting the difference between the role of Co-teaching and Co-Plan to Co-Serve to Co-Learn Teams (C3 Teams).</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The PLC and how it can create inequities and equities.</a:t>
            </a:r>
          </a:p>
          <a:p>
            <a:pPr marL="571500" indent="-457200">
              <a:spcBef>
                <a:spcPts val="1400"/>
              </a:spcBef>
              <a:buSzPts val="3200"/>
              <a:buFont typeface="Calibri"/>
              <a:buAutoNum type="alphaLcPeriod"/>
            </a:pPr>
            <a:r>
              <a:rPr lang="en-US" sz="1800" dirty="0">
                <a:solidFill>
                  <a:srgbClr val="404040"/>
                </a:solidFill>
              </a:rPr>
              <a:t>The role of C3 Teams in Multi-Level Systems of Support (MLSS) through Response to Intervention (RtI). </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The role of special education teachers and specially designed instruction (SDI).</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The Evolution of Roles of Itinerant Staff (ELL, Speech and Language, etc.).</a:t>
            </a:r>
          </a:p>
          <a:p>
            <a:pPr marL="571500" indent="-457200">
              <a:spcBef>
                <a:spcPts val="1400"/>
              </a:spcBef>
              <a:buSzPts val="3200"/>
              <a:buFont typeface="Calibri"/>
              <a:buAutoNum type="alphaLcPeriod"/>
            </a:pPr>
            <a:r>
              <a:rPr lang="en-US" sz="1800" dirty="0">
                <a:solidFill>
                  <a:srgbClr val="404040"/>
                </a:solidFill>
              </a:rPr>
              <a:t>Our C3 Lesson Plan Template </a:t>
            </a:r>
          </a:p>
          <a:p>
            <a:pPr marL="571500" lvl="0" indent="-457200" algn="l" rtl="0">
              <a:lnSpc>
                <a:spcPct val="90000"/>
              </a:lnSpc>
              <a:spcBef>
                <a:spcPts val="1400"/>
              </a:spcBef>
              <a:spcAft>
                <a:spcPts val="0"/>
              </a:spcAft>
              <a:buSzPts val="3200"/>
              <a:buFont typeface="Calibri"/>
              <a:buAutoNum type="alphaLcPeriod"/>
            </a:pPr>
            <a:endParaRPr lang="en-US" sz="1800" dirty="0"/>
          </a:p>
          <a:p>
            <a:pPr marL="571500" lvl="0" indent="-457200" algn="l" rtl="0">
              <a:lnSpc>
                <a:spcPct val="90000"/>
              </a:lnSpc>
              <a:spcBef>
                <a:spcPts val="1400"/>
              </a:spcBef>
              <a:spcAft>
                <a:spcPts val="0"/>
              </a:spcAft>
              <a:buSzPts val="3200"/>
              <a:buFont typeface="Calibri"/>
              <a:buAutoNum type="alphaLcPeriod"/>
            </a:pPr>
            <a:endParaRPr sz="1800" dirty="0"/>
          </a:p>
          <a:p>
            <a:pPr marL="91440" lvl="0" indent="0" algn="l" rtl="0">
              <a:lnSpc>
                <a:spcPct val="80000"/>
              </a:lnSpc>
              <a:spcBef>
                <a:spcPts val="1600"/>
              </a:spcBef>
              <a:spcAft>
                <a:spcPts val="0"/>
              </a:spcAft>
              <a:buSzPts val="2000"/>
              <a:buNone/>
            </a:pPr>
            <a:endParaRPr dirty="0"/>
          </a:p>
        </p:txBody>
      </p:sp>
    </p:spTree>
  </p:cSld>
  <p:clrMapOvr>
    <a:masterClrMapping/>
  </p:clrMapOvr>
  <p:transition>
    <p:fade/>
  </p:transition>
</p:sld>
</file>

<file path=ppt/theme/theme1.xml><?xml version="1.0" encoding="utf-8"?>
<a:theme xmlns:a="http://schemas.openxmlformats.org/drawingml/2006/main" name="Retrospect">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1874</TotalTime>
  <Words>3716</Words>
  <Application>Microsoft Macintosh PowerPoint</Application>
  <PresentationFormat>Widescreen</PresentationFormat>
  <Paragraphs>333</Paragraphs>
  <Slides>67</Slides>
  <Notes>54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Arial</vt:lpstr>
      <vt:lpstr>Calibri</vt:lpstr>
      <vt:lpstr>Calibri Light</vt:lpstr>
      <vt:lpstr>Courier New</vt:lpstr>
      <vt:lpstr>Noto Sans Symbols</vt:lpstr>
      <vt:lpstr>Retrospect</vt:lpstr>
      <vt:lpstr>School Digital Module 8/Step 8: Construct Co-Plan to Co-Serve to Co-Learn (C3) Teams (Multi-State)</vt:lpstr>
      <vt:lpstr>4 Agreements of Courageous Conversations (Singleton, 2022)</vt:lpstr>
      <vt:lpstr>Community Agreements (Continued)</vt:lpstr>
      <vt:lpstr>PowerPoint Presentation</vt:lpstr>
      <vt:lpstr>To Move Beyond the Deficit Based Cycle within the Classroom</vt:lpstr>
      <vt:lpstr>Carter and Welner (2013)</vt:lpstr>
      <vt:lpstr>C3 Proactive Structure</vt:lpstr>
      <vt:lpstr>PowerPoint Presentation</vt:lpstr>
      <vt:lpstr>Digital Module 8/Step 8: C3 Roles and Lesson Plans</vt:lpstr>
      <vt:lpstr>Digital Module 8/Step 8: C3 Roles and Lesson Plans</vt:lpstr>
      <vt:lpstr>a. Confirm Meeting Times</vt:lpstr>
      <vt:lpstr>Clarifying Consistent  Meeting Times</vt:lpstr>
      <vt:lpstr>PowerPoint Presentation</vt:lpstr>
      <vt:lpstr>PowerPoint Presentation</vt:lpstr>
      <vt:lpstr>Meeting Time Agenda</vt:lpstr>
      <vt:lpstr>Digital Module 8/Step 8: C3 Roles and Lesson Plans</vt:lpstr>
      <vt:lpstr>PowerPoint Presentation</vt:lpstr>
      <vt:lpstr>Why Use ICS Skills @ A Glance</vt:lpstr>
      <vt:lpstr>Digital Module 8/Step 8: C3 Roles and Lesson Plans</vt:lpstr>
      <vt:lpstr>Co-Plan to Co-Serve vs.  Co-Teaching</vt:lpstr>
      <vt:lpstr>Team Time 10 Minutes</vt:lpstr>
      <vt:lpstr>Digital Module 8/Step 8: C3 Roles and Lesson Plans</vt:lpstr>
      <vt:lpstr>Aligning to PLC’s</vt:lpstr>
      <vt:lpstr>Aligning to PLC’s</vt:lpstr>
      <vt:lpstr>Digital Module 8/Step 8: C3 Roles and Lesson Plans</vt:lpstr>
      <vt:lpstr>PowerPoint Presentation</vt:lpstr>
      <vt:lpstr>PowerPoint Presentation</vt:lpstr>
      <vt:lpstr>Illinois Framework</vt:lpstr>
      <vt:lpstr>PowerPoint Presentation</vt:lpstr>
      <vt:lpstr>North Carolina’s critical components were adapted from collaboration with Florida’s MTSS work, July 2019</vt:lpstr>
      <vt:lpstr>North Carolina MTSS Critical Components</vt:lpstr>
      <vt:lpstr>North Carolina MTSS Critical Components</vt:lpstr>
      <vt:lpstr>North Carolina MTSS Critical Components</vt:lpstr>
      <vt:lpstr>North Carolina MTSS Critical Components</vt:lpstr>
      <vt:lpstr>North Carolina MTSS Critical Components</vt:lpstr>
      <vt:lpstr>North Carolina MTSS Critical Components</vt:lpstr>
      <vt:lpstr>Ohio RtI</vt:lpstr>
      <vt:lpstr>Ohio’s Multi-Tiered System of Supports (MTSS)</vt:lpstr>
      <vt:lpstr>Wisconsin RtI</vt:lpstr>
      <vt:lpstr>Wisconsin’s Framework for RtI and Equity</vt:lpstr>
      <vt:lpstr>Wisconsin’s Continuum of Supports</vt:lpstr>
      <vt:lpstr>Multi-Level Systems of Support or (RtI) in Tier 1:</vt:lpstr>
      <vt:lpstr>Team Time 7 Minutes</vt:lpstr>
      <vt:lpstr>Digital Module 8/Step 8: C3 Roles and Lesson Plans</vt:lpstr>
      <vt:lpstr>The Continuum </vt:lpstr>
      <vt:lpstr>Heterogeneous Flexible Learning Groups Based on How Each Student Learns…</vt:lpstr>
      <vt:lpstr>Specially Designed Instruction through C3 Teams</vt:lpstr>
      <vt:lpstr>Federal IEP Language</vt:lpstr>
      <vt:lpstr>Agreement:</vt:lpstr>
      <vt:lpstr>IEP Goals</vt:lpstr>
      <vt:lpstr>IEP Goals</vt:lpstr>
      <vt:lpstr>IEP Goals</vt:lpstr>
      <vt:lpstr>Specially Designed Instruction (SDI)</vt:lpstr>
      <vt:lpstr>Program Modifications</vt:lpstr>
      <vt:lpstr>A Word About General Education Placement</vt:lpstr>
      <vt:lpstr>Digital Module 8/Step 8: C3 Roles and Lesson Plans</vt:lpstr>
      <vt:lpstr>Evolution of Roles</vt:lpstr>
      <vt:lpstr>Digital Module 8/Step 8:  C3 Roles</vt:lpstr>
      <vt:lpstr>Team Time 10 Minutes</vt:lpstr>
      <vt:lpstr>PowerPoint Presentation</vt:lpstr>
      <vt:lpstr>Create or Adopt the Lesson Plan Format Provided – Confirming the Following Requirements:</vt:lpstr>
      <vt:lpstr>PowerPoint Presentation</vt:lpstr>
      <vt:lpstr>Team Time </vt:lpstr>
      <vt:lpstr>Digital Module 8/Step 8:  C3 Roles</vt:lpstr>
      <vt:lpstr>PowerPoint Presentation</vt:lpstr>
      <vt:lpstr> Thank you for your commitment to equity! </vt:lpstr>
      <vt:lpstr> Thank you for your commitment to equity!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9/Step 9.    Co-Plan to Co-Serve to Co-Learn </dc:title>
  <cp:lastModifiedBy>ICS Equity</cp:lastModifiedBy>
  <cp:revision>44</cp:revision>
  <dcterms:modified xsi:type="dcterms:W3CDTF">2022-11-07T19:16:40Z</dcterms:modified>
</cp:coreProperties>
</file>