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313" r:id="rId3"/>
    <p:sldId id="314" r:id="rId4"/>
    <p:sldId id="263" r:id="rId5"/>
    <p:sldId id="4512" r:id="rId6"/>
    <p:sldId id="4513" r:id="rId7"/>
    <p:sldId id="4368" r:id="rId8"/>
    <p:sldId id="4373" r:id="rId9"/>
    <p:sldId id="4363" r:id="rId10"/>
    <p:sldId id="4360" r:id="rId11"/>
    <p:sldId id="4361" r:id="rId12"/>
    <p:sldId id="4369" r:id="rId13"/>
    <p:sldId id="4366" r:id="rId14"/>
    <p:sldId id="4378" r:id="rId15"/>
    <p:sldId id="4358" r:id="rId16"/>
    <p:sldId id="4357" r:id="rId17"/>
    <p:sldId id="4356" r:id="rId18"/>
    <p:sldId id="4355" r:id="rId19"/>
    <p:sldId id="4359" r:id="rId20"/>
    <p:sldId id="4379" r:id="rId21"/>
    <p:sldId id="4381" r:id="rId22"/>
    <p:sldId id="4380" r:id="rId23"/>
    <p:sldId id="4382" r:id="rId24"/>
    <p:sldId id="463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4"/>
    <p:restoredTop sz="95728"/>
  </p:normalViewPr>
  <p:slideViewPr>
    <p:cSldViewPr snapToGrid="0" snapToObjects="1" showGuides="1">
      <p:cViewPr varScale="1">
        <p:scale>
          <a:sx n="109" d="100"/>
          <a:sy n="109" d="100"/>
        </p:scale>
        <p:origin x="416" y="176"/>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625E8-D7AE-4ABE-BDBD-5E319CCA68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9E6B9C-598E-4C7C-A497-59B914E5F16A}">
      <dgm:prSet/>
      <dgm:spPr/>
      <dgm:t>
        <a:bodyPr/>
        <a:lstStyle/>
        <a:p>
          <a:pPr algn="ctr"/>
          <a:r>
            <a:rPr lang="en-US" dirty="0">
              <a:solidFill>
                <a:srgbClr val="3F3F3F"/>
              </a:solidFill>
            </a:rPr>
            <a:t>No blame, shame, judgment.</a:t>
          </a:r>
        </a:p>
      </dgm:t>
    </dgm:pt>
    <dgm:pt modelId="{E719BF97-0CAA-464A-B340-782591155DEB}" type="parTrans" cxnId="{959CBB39-A719-4BAC-B7B7-B54C09BF9965}">
      <dgm:prSet/>
      <dgm:spPr/>
      <dgm:t>
        <a:bodyPr/>
        <a:lstStyle/>
        <a:p>
          <a:endParaRPr lang="en-US"/>
        </a:p>
      </dgm:t>
    </dgm:pt>
    <dgm:pt modelId="{7F6D3865-E17C-44C8-8EAE-511D8550B214}" type="sibTrans" cxnId="{959CBB39-A719-4BAC-B7B7-B54C09BF9965}">
      <dgm:prSet/>
      <dgm:spPr/>
      <dgm:t>
        <a:bodyPr/>
        <a:lstStyle/>
        <a:p>
          <a:endParaRPr lang="en-US"/>
        </a:p>
      </dgm:t>
    </dgm:pt>
    <dgm:pt modelId="{71C2D100-1FC2-4660-ADEB-6C5677738683}">
      <dgm:prSet/>
      <dgm:spPr/>
      <dgm:t>
        <a:bodyPr/>
        <a:lstStyle/>
        <a:p>
          <a:pPr algn="ctr"/>
          <a:r>
            <a:rPr lang="en-US" dirty="0">
              <a:solidFill>
                <a:srgbClr val="3F3F3F"/>
              </a:solidFill>
            </a:rPr>
            <a:t>Equity work life-long, never ending, at individual &amp; organizational level.</a:t>
          </a:r>
        </a:p>
      </dgm:t>
    </dgm:pt>
    <dgm:pt modelId="{AA52FA8B-7309-48E5-9493-ED01B052CE7A}" type="parTrans" cxnId="{38563953-525E-4F28-8370-5E97843B0041}">
      <dgm:prSet/>
      <dgm:spPr/>
      <dgm:t>
        <a:bodyPr/>
        <a:lstStyle/>
        <a:p>
          <a:endParaRPr lang="en-US"/>
        </a:p>
      </dgm:t>
    </dgm:pt>
    <dgm:pt modelId="{5EACD85E-D220-4131-8997-1B8BB7BD44D7}" type="sibTrans" cxnId="{38563953-525E-4F28-8370-5E97843B0041}">
      <dgm:prSet/>
      <dgm:spPr/>
      <dgm:t>
        <a:bodyPr/>
        <a:lstStyle/>
        <a:p>
          <a:endParaRPr lang="en-US"/>
        </a:p>
      </dgm:t>
    </dgm:pt>
    <dgm:pt modelId="{318B1C60-B1BA-4B9A-BFF7-B5E6B53919F1}">
      <dgm:prSet/>
      <dgm:spPr/>
      <dgm:t>
        <a:bodyPr/>
        <a:lstStyle/>
        <a:p>
          <a:pPr algn="ctr"/>
          <a:r>
            <a:rPr lang="en-US" b="1" dirty="0">
              <a:solidFill>
                <a:srgbClr val="3F3F3F"/>
              </a:solidFill>
              <a:latin typeface="Calibri" panose="020F0502020204030204" pitchFamily="34" charset="0"/>
              <a:cs typeface="Calibri" panose="020F0502020204030204" pitchFamily="34" charset="0"/>
            </a:rPr>
            <a:t>“Collective Equity Capacity” </a:t>
          </a:r>
          <a:r>
            <a:rPr lang="en-US" dirty="0">
              <a:solidFill>
                <a:srgbClr val="3F3F3F"/>
              </a:solidFill>
              <a:latin typeface="Calibri" panose="020F0502020204030204" pitchFamily="34" charset="0"/>
              <a:cs typeface="Calibri" panose="020F0502020204030204" pitchFamily="34" charset="0"/>
            </a:rPr>
            <a:t>we are in this with you - mutual learning, challenging, growing together.</a:t>
          </a:r>
        </a:p>
      </dgm:t>
    </dgm:pt>
    <dgm:pt modelId="{3770E7B0-483D-44F4-B92F-5CCC6B909769}" type="parTrans" cxnId="{D030F2A3-354F-404C-95F5-811C479E1432}">
      <dgm:prSet/>
      <dgm:spPr/>
      <dgm:t>
        <a:bodyPr/>
        <a:lstStyle/>
        <a:p>
          <a:endParaRPr lang="en-US"/>
        </a:p>
      </dgm:t>
    </dgm:pt>
    <dgm:pt modelId="{753E75FA-CA56-4FEE-B8D3-9B13F144D902}" type="sibTrans" cxnId="{D030F2A3-354F-404C-95F5-811C479E1432}">
      <dgm:prSet/>
      <dgm:spPr/>
      <dgm:t>
        <a:bodyPr/>
        <a:lstStyle/>
        <a:p>
          <a:endParaRPr lang="en-US"/>
        </a:p>
      </dgm:t>
    </dgm:pt>
    <dgm:pt modelId="{151E7B54-B9D1-6E4F-B8B5-FA4DB46A17A7}" type="pres">
      <dgm:prSet presAssocID="{44B625E8-D7AE-4ABE-BDBD-5E319CCA68D1}" presName="linear" presStyleCnt="0">
        <dgm:presLayoutVars>
          <dgm:animLvl val="lvl"/>
          <dgm:resizeHandles val="exact"/>
        </dgm:presLayoutVars>
      </dgm:prSet>
      <dgm:spPr/>
    </dgm:pt>
    <dgm:pt modelId="{CCB35080-E41D-B243-8060-7A66ACC955BC}" type="pres">
      <dgm:prSet presAssocID="{6D9E6B9C-598E-4C7C-A497-59B914E5F16A}" presName="parentText" presStyleLbl="node1" presStyleIdx="0" presStyleCnt="3">
        <dgm:presLayoutVars>
          <dgm:chMax val="0"/>
          <dgm:bulletEnabled val="1"/>
        </dgm:presLayoutVars>
      </dgm:prSet>
      <dgm:spPr/>
    </dgm:pt>
    <dgm:pt modelId="{95C7ED40-4A8A-A844-80F4-7FBD79428CFA}" type="pres">
      <dgm:prSet presAssocID="{7F6D3865-E17C-44C8-8EAE-511D8550B214}" presName="spacer" presStyleCnt="0"/>
      <dgm:spPr/>
    </dgm:pt>
    <dgm:pt modelId="{51EDFE42-D5E0-7D41-AB8E-0FA1EE16AEA0}" type="pres">
      <dgm:prSet presAssocID="{71C2D100-1FC2-4660-ADEB-6C5677738683}" presName="parentText" presStyleLbl="node1" presStyleIdx="1" presStyleCnt="3">
        <dgm:presLayoutVars>
          <dgm:chMax val="0"/>
          <dgm:bulletEnabled val="1"/>
        </dgm:presLayoutVars>
      </dgm:prSet>
      <dgm:spPr/>
    </dgm:pt>
    <dgm:pt modelId="{69B1B2B7-17BF-C946-B625-E6C1C7A13269}" type="pres">
      <dgm:prSet presAssocID="{5EACD85E-D220-4131-8997-1B8BB7BD44D7}" presName="spacer" presStyleCnt="0"/>
      <dgm:spPr/>
    </dgm:pt>
    <dgm:pt modelId="{C0F33041-E519-AC45-BC93-0F749BCB62D5}" type="pres">
      <dgm:prSet presAssocID="{318B1C60-B1BA-4B9A-BFF7-B5E6B53919F1}" presName="parentText" presStyleLbl="node1" presStyleIdx="2" presStyleCnt="3">
        <dgm:presLayoutVars>
          <dgm:chMax val="0"/>
          <dgm:bulletEnabled val="1"/>
        </dgm:presLayoutVars>
      </dgm:prSet>
      <dgm:spPr/>
    </dgm:pt>
  </dgm:ptLst>
  <dgm:cxnLst>
    <dgm:cxn modelId="{959CBB39-A719-4BAC-B7B7-B54C09BF9965}" srcId="{44B625E8-D7AE-4ABE-BDBD-5E319CCA68D1}" destId="{6D9E6B9C-598E-4C7C-A497-59B914E5F16A}" srcOrd="0" destOrd="0" parTransId="{E719BF97-0CAA-464A-B340-782591155DEB}" sibTransId="{7F6D3865-E17C-44C8-8EAE-511D8550B214}"/>
    <dgm:cxn modelId="{E8F6DB3B-97F4-FB4E-80A8-E8755F763FBD}" type="presOf" srcId="{6D9E6B9C-598E-4C7C-A497-59B914E5F16A}" destId="{CCB35080-E41D-B243-8060-7A66ACC955BC}" srcOrd="0" destOrd="0" presId="urn:microsoft.com/office/officeart/2005/8/layout/vList2"/>
    <dgm:cxn modelId="{09832845-5C0E-174A-BF4A-8539EF3BE9B1}" type="presOf" srcId="{44B625E8-D7AE-4ABE-BDBD-5E319CCA68D1}" destId="{151E7B54-B9D1-6E4F-B8B5-FA4DB46A17A7}" srcOrd="0" destOrd="0" presId="urn:microsoft.com/office/officeart/2005/8/layout/vList2"/>
    <dgm:cxn modelId="{38563953-525E-4F28-8370-5E97843B0041}" srcId="{44B625E8-D7AE-4ABE-BDBD-5E319CCA68D1}" destId="{71C2D100-1FC2-4660-ADEB-6C5677738683}" srcOrd="1" destOrd="0" parTransId="{AA52FA8B-7309-48E5-9493-ED01B052CE7A}" sibTransId="{5EACD85E-D220-4131-8997-1B8BB7BD44D7}"/>
    <dgm:cxn modelId="{6D9A3D89-7A77-C24E-B8FE-8C951F7FBCBD}" type="presOf" srcId="{318B1C60-B1BA-4B9A-BFF7-B5E6B53919F1}" destId="{C0F33041-E519-AC45-BC93-0F749BCB62D5}" srcOrd="0" destOrd="0" presId="urn:microsoft.com/office/officeart/2005/8/layout/vList2"/>
    <dgm:cxn modelId="{D030F2A3-354F-404C-95F5-811C479E1432}" srcId="{44B625E8-D7AE-4ABE-BDBD-5E319CCA68D1}" destId="{318B1C60-B1BA-4B9A-BFF7-B5E6B53919F1}" srcOrd="2" destOrd="0" parTransId="{3770E7B0-483D-44F4-B92F-5CCC6B909769}" sibTransId="{753E75FA-CA56-4FEE-B8D3-9B13F144D902}"/>
    <dgm:cxn modelId="{3949A9D0-1F48-4045-B3FC-69FF6715166D}" type="presOf" srcId="{71C2D100-1FC2-4660-ADEB-6C5677738683}" destId="{51EDFE42-D5E0-7D41-AB8E-0FA1EE16AEA0}" srcOrd="0" destOrd="0" presId="urn:microsoft.com/office/officeart/2005/8/layout/vList2"/>
    <dgm:cxn modelId="{37C50850-6B0B-7D4B-A0B7-D9004B1B229A}" type="presParOf" srcId="{151E7B54-B9D1-6E4F-B8B5-FA4DB46A17A7}" destId="{CCB35080-E41D-B243-8060-7A66ACC955BC}" srcOrd="0" destOrd="0" presId="urn:microsoft.com/office/officeart/2005/8/layout/vList2"/>
    <dgm:cxn modelId="{2313F490-3751-B645-AF08-EB4A1D7608A6}" type="presParOf" srcId="{151E7B54-B9D1-6E4F-B8B5-FA4DB46A17A7}" destId="{95C7ED40-4A8A-A844-80F4-7FBD79428CFA}" srcOrd="1" destOrd="0" presId="urn:microsoft.com/office/officeart/2005/8/layout/vList2"/>
    <dgm:cxn modelId="{35EA8BC6-EBA0-3B41-A4FB-1B3B74D48AD5}" type="presParOf" srcId="{151E7B54-B9D1-6E4F-B8B5-FA4DB46A17A7}" destId="{51EDFE42-D5E0-7D41-AB8E-0FA1EE16AEA0}" srcOrd="2" destOrd="0" presId="urn:microsoft.com/office/officeart/2005/8/layout/vList2"/>
    <dgm:cxn modelId="{501649DF-4A7A-0A4F-9748-8A0169852BBB}" type="presParOf" srcId="{151E7B54-B9D1-6E4F-B8B5-FA4DB46A17A7}" destId="{69B1B2B7-17BF-C946-B625-E6C1C7A13269}" srcOrd="3" destOrd="0" presId="urn:microsoft.com/office/officeart/2005/8/layout/vList2"/>
    <dgm:cxn modelId="{0C8D7439-2C2B-1543-A64C-BF923CB828C6}" type="presParOf" srcId="{151E7B54-B9D1-6E4F-B8B5-FA4DB46A17A7}" destId="{C0F33041-E519-AC45-BC93-0F749BCB62D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CC199E-49F1-4EAF-B860-77890CC7A0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9BDC0D-9F45-41A5-A4B7-461D0E604803}">
      <dgm:prSet/>
      <dgm:spPr/>
      <dgm:t>
        <a:bodyPr/>
        <a:lstStyle/>
        <a:p>
          <a:pPr algn="ctr"/>
          <a:r>
            <a:rPr lang="en-US" dirty="0">
              <a:solidFill>
                <a:srgbClr val="3F3F3F"/>
              </a:solidFill>
            </a:rPr>
            <a:t>Inequities are Historical, Structural, Cultural, and Systemic</a:t>
          </a:r>
        </a:p>
        <a:p>
          <a:pPr algn="ctr"/>
          <a:r>
            <a:rPr lang="en-US" b="1" dirty="0">
              <a:solidFill>
                <a:srgbClr val="3F3F3F"/>
              </a:solidFill>
            </a:rPr>
            <a:t>Requires Equity Systems Change</a:t>
          </a:r>
        </a:p>
      </dgm:t>
    </dgm:pt>
    <dgm:pt modelId="{25B11357-696F-474E-8ABF-C28691E4BE94}" type="parTrans" cxnId="{552440EC-7895-49D9-B1EA-0D0B34D60AB9}">
      <dgm:prSet/>
      <dgm:spPr/>
      <dgm:t>
        <a:bodyPr/>
        <a:lstStyle/>
        <a:p>
          <a:endParaRPr lang="en-US"/>
        </a:p>
      </dgm:t>
    </dgm:pt>
    <dgm:pt modelId="{214EE765-45CB-4854-B1E0-7F9CD9B36AC9}" type="sibTrans" cxnId="{552440EC-7895-49D9-B1EA-0D0B34D60AB9}">
      <dgm:prSet/>
      <dgm:spPr/>
      <dgm:t>
        <a:bodyPr/>
        <a:lstStyle/>
        <a:p>
          <a:endParaRPr lang="en-US"/>
        </a:p>
      </dgm:t>
    </dgm:pt>
    <dgm:pt modelId="{7AD68962-E66D-8945-819A-AEC746E766FF}" type="pres">
      <dgm:prSet presAssocID="{56CC199E-49F1-4EAF-B860-77890CC7A063}" presName="linear" presStyleCnt="0">
        <dgm:presLayoutVars>
          <dgm:animLvl val="lvl"/>
          <dgm:resizeHandles val="exact"/>
        </dgm:presLayoutVars>
      </dgm:prSet>
      <dgm:spPr/>
    </dgm:pt>
    <dgm:pt modelId="{9FEBCA46-D603-7F45-A5F7-1711017BACA5}" type="pres">
      <dgm:prSet presAssocID="{349BDC0D-9F45-41A5-A4B7-461D0E604803}" presName="parentText" presStyleLbl="node1" presStyleIdx="0" presStyleCnt="1" custLinFactNeighborX="-8593" custLinFactNeighborY="342">
        <dgm:presLayoutVars>
          <dgm:chMax val="0"/>
          <dgm:bulletEnabled val="1"/>
        </dgm:presLayoutVars>
      </dgm:prSet>
      <dgm:spPr/>
    </dgm:pt>
  </dgm:ptLst>
  <dgm:cxnLst>
    <dgm:cxn modelId="{3F2BDD52-0FBC-8146-890E-00BBA087E03B}" type="presOf" srcId="{349BDC0D-9F45-41A5-A4B7-461D0E604803}" destId="{9FEBCA46-D603-7F45-A5F7-1711017BACA5}" srcOrd="0" destOrd="0" presId="urn:microsoft.com/office/officeart/2005/8/layout/vList2"/>
    <dgm:cxn modelId="{552440EC-7895-49D9-B1EA-0D0B34D60AB9}" srcId="{56CC199E-49F1-4EAF-B860-77890CC7A063}" destId="{349BDC0D-9F45-41A5-A4B7-461D0E604803}" srcOrd="0" destOrd="0" parTransId="{25B11357-696F-474E-8ABF-C28691E4BE94}" sibTransId="{214EE765-45CB-4854-B1E0-7F9CD9B36AC9}"/>
    <dgm:cxn modelId="{677975FC-1D9D-2D40-89B9-59EE8A889AF6}" type="presOf" srcId="{56CC199E-49F1-4EAF-B860-77890CC7A063}" destId="{7AD68962-E66D-8945-819A-AEC746E766FF}" srcOrd="0" destOrd="0" presId="urn:microsoft.com/office/officeart/2005/8/layout/vList2"/>
    <dgm:cxn modelId="{CA153E2D-569A-9246-91B1-D178A65D7E56}" type="presParOf" srcId="{7AD68962-E66D-8945-819A-AEC746E766FF}" destId="{9FEBCA46-D603-7F45-A5F7-1711017BACA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35080-E41D-B243-8060-7A66ACC955BC}">
      <dsp:nvSpPr>
        <dsp:cNvPr id="0" name=""/>
        <dsp:cNvSpPr/>
      </dsp:nvSpPr>
      <dsp:spPr>
        <a:xfrm>
          <a:off x="0" y="21782"/>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3F3F3F"/>
              </a:solidFill>
            </a:rPr>
            <a:t>No blame, shame, judgment.</a:t>
          </a:r>
        </a:p>
      </dsp:txBody>
      <dsp:txXfrm>
        <a:off x="65432" y="87214"/>
        <a:ext cx="6482372" cy="1209517"/>
      </dsp:txXfrm>
    </dsp:sp>
    <dsp:sp modelId="{51EDFE42-D5E0-7D41-AB8E-0FA1EE16AEA0}">
      <dsp:nvSpPr>
        <dsp:cNvPr id="0" name=""/>
        <dsp:cNvSpPr/>
      </dsp:nvSpPr>
      <dsp:spPr>
        <a:xfrm>
          <a:off x="0" y="1431283"/>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3F3F3F"/>
              </a:solidFill>
            </a:rPr>
            <a:t>Equity work life-long, never ending, at individual &amp; organizational level.</a:t>
          </a:r>
        </a:p>
      </dsp:txBody>
      <dsp:txXfrm>
        <a:off x="65432" y="1496715"/>
        <a:ext cx="6482372" cy="1209517"/>
      </dsp:txXfrm>
    </dsp:sp>
    <dsp:sp modelId="{C0F33041-E519-AC45-BC93-0F749BCB62D5}">
      <dsp:nvSpPr>
        <dsp:cNvPr id="0" name=""/>
        <dsp:cNvSpPr/>
      </dsp:nvSpPr>
      <dsp:spPr>
        <a:xfrm>
          <a:off x="0" y="2840784"/>
          <a:ext cx="6613236" cy="13403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3F3F3F"/>
              </a:solidFill>
              <a:latin typeface="Calibri" panose="020F0502020204030204" pitchFamily="34" charset="0"/>
              <a:cs typeface="Calibri" panose="020F0502020204030204" pitchFamily="34" charset="0"/>
            </a:rPr>
            <a:t>“Collective Equity Capacity” </a:t>
          </a:r>
          <a:r>
            <a:rPr lang="en-US" sz="2400" kern="1200" dirty="0">
              <a:solidFill>
                <a:srgbClr val="3F3F3F"/>
              </a:solidFill>
              <a:latin typeface="Calibri" panose="020F0502020204030204" pitchFamily="34" charset="0"/>
              <a:cs typeface="Calibri" panose="020F0502020204030204" pitchFamily="34" charset="0"/>
            </a:rPr>
            <a:t>we are in this with you - mutual learning, challenging, growing together.</a:t>
          </a:r>
        </a:p>
      </dsp:txBody>
      <dsp:txXfrm>
        <a:off x="65432" y="2906216"/>
        <a:ext cx="6482372" cy="1209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BCA46-D603-7F45-A5F7-1711017BACA5}">
      <dsp:nvSpPr>
        <dsp:cNvPr id="0" name=""/>
        <dsp:cNvSpPr/>
      </dsp:nvSpPr>
      <dsp:spPr>
        <a:xfrm>
          <a:off x="0" y="246288"/>
          <a:ext cx="10058399" cy="3554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rgbClr val="3F3F3F"/>
              </a:solidFill>
            </a:rPr>
            <a:t>Inequities are Historical, Structural, Cultural, and Systemic</a:t>
          </a:r>
        </a:p>
        <a:p>
          <a:pPr marL="0" lvl="0" indent="0" algn="ctr" defTabSz="2178050">
            <a:lnSpc>
              <a:spcPct val="90000"/>
            </a:lnSpc>
            <a:spcBef>
              <a:spcPct val="0"/>
            </a:spcBef>
            <a:spcAft>
              <a:spcPct val="35000"/>
            </a:spcAft>
            <a:buNone/>
          </a:pPr>
          <a:r>
            <a:rPr lang="en-US" sz="4900" b="1" kern="1200" dirty="0">
              <a:solidFill>
                <a:srgbClr val="3F3F3F"/>
              </a:solidFill>
            </a:rPr>
            <a:t>Requires Equity Systems Change</a:t>
          </a:r>
        </a:p>
      </dsp:txBody>
      <dsp:txXfrm>
        <a:off x="173514" y="419802"/>
        <a:ext cx="9711371" cy="3207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19:38:28.50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0 366 16383,'68'0'0,"-10"0"0,-14 0 0,-4 0 0,22 0 0,12 0 0,-13 0 0,-4 0 0,0 0 0,9 0 0,-8 0 0,3 0 0,31 0 0,-43 0 0,2 0 0,4 0 0,1 0 0,0 0 0,1 0 0,3 1 0,2-2 0,-1-5 0,0-1 0,5 5 0,1 0 0,1-8 0,0-1 0,-1 7 0,2 0 0,3-4 0,-1 0 0,-3 3 0,0 1 0,5 0 0,1 1 0,-1-1 0,0 0 0,1 4 0,-1-1 0,0-3 0,0 0 0,0 4 0,1 0 0,-1-3 0,0-1 0,-5 3 0,0 0 0,4-2 0,0-1 0,-4 4 0,0 0 0,4-3 0,2-1 0,-1 3 0,0 0 0,0-2 0,0-1 0,0 0 0,1 1 0,-1 2 0,0 0 0,0-6 0,1-1 0,-1 8 0,0-1 0,0-7 0,1 1 0,-1 6 0,0 0 0,-1-2 0,3-1 0,-10 1 0,4 1 0,-3 0 0,9 1 0,0 0 0,25-3 0,-2 1 0,-34 3 0,-3 0 0,6 0 0,-1 0 0,-4 0 0,-1 0 0,0 0 0,0 0 0,1 0 0,-1 0 0,-5 0 0,0 0 0,5 0 0,-1 0 0,-4 0 0,-1 0 0,0 0 0,3 0 0,23 0 0,2 0 0,-21 0 0,0 0 0,17 0 0,-1 0 0,-15 0 0,-6 0 0,22-5 0,-11 4 0,0 0 0,17-4 0,-21 2 0,4 0 0,8-1 0,-3-1 0,-16-2 0,-1-1 0,18 4 0,1 0 0,-19-3 0,-2 0 0,-2 3 0,-1 0 0,6-3 0,-3 0 0,22-7 0,-12 6 0,-1 1 0,-3 0 0,3-1 0,0 2 0,4 4 0,-9-4 0,3-1 0,36 5 0,0-5 0,-12 1 0,-10 4 0,8-4 0,6 6 0,-31 0 0,1 0 0,30 0 0,-31 0 0,1 0 0,39 0 0,-28 0 0,-19 0 0,1 0 0,15 0 0,23 0 0,-9 0 0,18 7 0,-29 0 0,25 7 0,-29-1 0,6 0 0,-2 0 0,-15-1 0,6 0 0,-13-6 0,5 5 0,-13-10 0,5 5 0,-12-6 0,6 0 0,-8 0 0,-4 0 0,3 0 0,-9 0 0,9 0 0,0 0 0,-3 0 0,1 0 0,-9 0 0,0 0 0,6 0 0,-4 0 0,9 0 0,-3 0 0,-1 0 0,11 0 0,-9 0 0,10 0 0,-6 0 0,6 0 0,2 0 0,20 0 0,-10 0 0,10 0 0,-13 0 0,6 0 0,2 0 0,1 0 0,21 0 0,-9 0 0,30 0 0,-15 0 0,16 0 0,-8 0 0,-40 0 0,-1 0 0,34 0 0,-25 0 0,-2 0 0,8 0 0,-8 0 0,1 0 0,9 0 0,15 0 0,-19 0 0,-2 0 0,-20 0 0,11 0 0,-18 0 0,-2 0 0,-7 0 0,-5 0 0,-1 0 0,-4 0 0,2 0 0,-3 0 0,6 7 0,11-6 0,-2 6 0,10-7 0,6 0 0,-3 0 0,11 0 0,-7 0 0,-6 0 0,-2 0 0,-12 0 0,5 0 0,-15 0 0,7 0 0,-13 4 0,7 5 0,-3 1 0,0-1 0,2 2 0,-6-5 0,7 7 0,-7-4 0,8 0 0,-3 1 0,4-1 0,1 1 0,-1 0 0,0-1 0,6 2 0,-4-2 0,4 1 0,-6 0 0,1 0 0,4-5 0,-3 4 0,13-4 0,-13 0 0,2 4 0,-4-8 0,-9 3 0,7-1 0,0-2 0,-3 3 0,6-4 0,-60-11 0,36 8 0,-43-8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4T19:39:21.61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0 280 16383,'54'0'0,"2"0"0,-16 0 0,13 0 0,-5 0 0,6 0 0,7 0 0,-11 0 0,18 0 0,-13 0 0,0 0 0,6 0 0,-13 0 0,5 0 0,0 0 0,-5 0 0,12 0 0,-5 0 0,0 0 0,14 0 0,-12 0 0,14 0 0,-8 0 0,27 0 0,-13-12 0,16 9 0,-23-9 0,1 6 0,-7 5 0,7-11 0,-9 11 0,1-5 0,-1 1 0,1 3 0,-8-3 0,6 5 0,-6 0 0,7 0 0,-6 0 0,25-5 0,-28 3 0,21-3 0,-28 0 0,1 4 0,-1-9 0,0 8 0,0-8 0,1 4 0,-7-6 0,4 6 0,-10-3 0,4 3 0,0-5 0,-4 5 0,4-4 0,-6 4 0,6 0 0,10-3 0,0 2 0,-1 1 0,-8-4 0,-1 4 0,-5 0 0,6 1 0,-8 5 0,8-5 0,-6 4 0,5-5 0,-6 6 0,0 0 0,0 0 0,0 0 0,0 0 0,0 0 0,6 0 0,9 0 0,2 0 0,-2 0 0,-9 0 0,1 0 0,-6 0 0,12 0 0,-12 0 0,5 0 0,1 0 0,-6 0 0,12 0 0,-12 0 0,12 0 0,-5 0 0,6 0 0,21 0 0,-16 0 0,16 0 0,-21 0 0,0 0 0,0 0 0,1 0 0,6-5 0,-5 3 0,6-3 0,-8 0 0,0 4 0,-1-4 0,2 5 0,-1 0 0,7-6 0,16 5 0,-11-5 0,3 6 0,-16 0 0,-6 0 0,1 0 0,-2 0 0,-6 0 0,6 0 0,-4 0 0,4 0 0,0 5 0,-4 1 0,10 6 0,-4-1 0,6-5 0,1 4 0,-1-8 0,28 8 0,-14-8 0,16 3 0,-15 1 0,-13-5 0,13 5 0,-13-6 0,5 0 0,-7 0 0,1 0 0,-1 5 0,0-4 0,0 4 0,8-5 0,-6 6 0,5-5 0,-6 4 0,-1-5 0,28 0 0,-14 0 0,23 0 0,-27 0 0,4 0 0,-12 0 0,6 0 0,-8 0 0,7 0 0,-5 0 0,5 0 0,-7 0 0,0 0 0,1 0 0,-1 0 0,0 0 0,21 0 0,-22 0 0,20 0 0,-25 0 0,6 0 0,-6 0 0,4 0 0,-10 0 0,11 0 0,-12 0 0,5 0 0,-6 0 0,0 0 0,0 0 0,0 0 0,-6 0 0,4 0 0,-3 0 0,8 0 0,-3 0 0,-2 0 0,-5 0 0,-6 0 0,0 4 0,-4-3 0,3 4 0,-3-5 0,4 4 0,0-3 0,1 3 0,-1-4 0,0 5 0,1-4 0,5 3 0,10-4 0,-7 0 0,11 0 0,-13 0 0,6 0 0,0 0 0,0 5 0,-6-4 0,5 4 0,-5-1 0,0-2 0,5 7 0,-10-8 0,4 4 0,3-1 0,-7-3 0,7 8 0,-13-8 0,3 8 0,0-8 0,-2 7 0,1-7 0,-4 7 0,1-7 0,3 2 0,0-3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5E48C-6C27-B541-88CD-1F1E7DA30F19}" type="datetimeFigureOut">
              <a:rPr lang="en-US" smtClean="0"/>
              <a:t>3/15/23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9C60E-E058-E548-A9ED-DE308CB5514A}" type="slidenum">
              <a:rPr lang="en-US" smtClean="0"/>
              <a:t>‹#›</a:t>
            </a:fld>
            <a:endParaRPr lang="en-US" dirty="0"/>
          </a:p>
        </p:txBody>
      </p:sp>
    </p:spTree>
    <p:extLst>
      <p:ext uri="{BB962C8B-B14F-4D97-AF65-F5344CB8AC3E}">
        <p14:creationId xmlns:p14="http://schemas.microsoft.com/office/powerpoint/2010/main" val="175336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003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6981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0555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826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1" name="Google Shape;15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21287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006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64899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9" name="Google Shape;19;p46"/>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640907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6" name="Google Shape;86;p57"/>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7" name="Google Shape;87;p57"/>
          <p:cNvSpPr txBox="1">
            <a:spLocks noGrp="1"/>
          </p:cNvSpPr>
          <p:nvPr>
            <p:ph type="title"/>
          </p:nvPr>
        </p:nvSpPr>
        <p:spPr>
          <a:xfrm rot="5400000">
            <a:off x="7801752" y="2781233"/>
            <a:ext cx="4314116" cy="246781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8" name="Google Shape;88;p57"/>
          <p:cNvSpPr txBox="1">
            <a:spLocks noGrp="1"/>
          </p:cNvSpPr>
          <p:nvPr>
            <p:ph type="body" idx="1"/>
          </p:nvPr>
        </p:nvSpPr>
        <p:spPr>
          <a:xfrm rot="5400000">
            <a:off x="2725288" y="324987"/>
            <a:ext cx="4314116" cy="7380309"/>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extLst>
      <p:ext uri="{BB962C8B-B14F-4D97-AF65-F5344CB8AC3E}">
        <p14:creationId xmlns:p14="http://schemas.microsoft.com/office/powerpoint/2010/main" val="299025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A0B6-8BF6-DC41-B9D7-6ED34E6DA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C3FA9D-E73F-FC40-899F-AD7893C5D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70862-3632-254F-B33B-767A092B7C15}"/>
              </a:ext>
            </a:extLst>
          </p:cNvPr>
          <p:cNvSpPr>
            <a:spLocks noGrp="1"/>
          </p:cNvSpPr>
          <p:nvPr>
            <p:ph type="dt" sz="half" idx="10"/>
          </p:nvPr>
        </p:nvSpPr>
        <p:spPr>
          <a:xfrm>
            <a:off x="838200" y="6356350"/>
            <a:ext cx="2743200" cy="365125"/>
          </a:xfrm>
          <a:prstGeom prst="rect">
            <a:avLst/>
          </a:prstGeom>
        </p:spPr>
        <p:txBody>
          <a:bodyPr/>
          <a:lstStyle/>
          <a:p>
            <a:fld id="{ADB6C747-65E9-0B4A-A20B-FC4ED69797B7}" type="datetimeFigureOut">
              <a:rPr lang="en-US" smtClean="0"/>
              <a:t>3/15/23</a:t>
            </a:fld>
            <a:endParaRPr lang="en-US" dirty="0"/>
          </a:p>
        </p:txBody>
      </p:sp>
      <p:sp>
        <p:nvSpPr>
          <p:cNvPr id="5" name="Footer Placeholder 4">
            <a:extLst>
              <a:ext uri="{FF2B5EF4-FFF2-40B4-BE49-F238E27FC236}">
                <a16:creationId xmlns:a16="http://schemas.microsoft.com/office/drawing/2014/main" id="{7D36229E-B480-584D-B2E7-E0D856E809E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0F2993C-4558-F240-A724-A7752EB13CE2}"/>
              </a:ext>
            </a:extLst>
          </p:cNvPr>
          <p:cNvSpPr>
            <a:spLocks noGrp="1"/>
          </p:cNvSpPr>
          <p:nvPr>
            <p:ph type="sldNum" sz="quarter" idx="12"/>
          </p:nvPr>
        </p:nvSpPr>
        <p:spPr>
          <a:xfrm>
            <a:off x="8610600" y="6356350"/>
            <a:ext cx="2743200" cy="365125"/>
          </a:xfrm>
          <a:prstGeom prst="rect">
            <a:avLst/>
          </a:prstGeom>
        </p:spPr>
        <p:txBody>
          <a:bodyPr/>
          <a:lstStyle/>
          <a:p>
            <a:fld id="{5917A72F-A9FD-4C43-B1D0-5B0A77C8067E}" type="slidenum">
              <a:rPr lang="en-US" smtClean="0"/>
              <a:t>‹#›</a:t>
            </a:fld>
            <a:endParaRPr lang="en-US" dirty="0"/>
          </a:p>
        </p:txBody>
      </p:sp>
    </p:spTree>
    <p:extLst>
      <p:ext uri="{BB962C8B-B14F-4D97-AF65-F5344CB8AC3E}">
        <p14:creationId xmlns:p14="http://schemas.microsoft.com/office/powerpoint/2010/main" val="1883226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322B-1F40-5F47-A766-815EE6A38B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7017C2-CBB1-E646-9C93-9D6FC7AD69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359912-A388-9847-AD1E-0F2EE4451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8BDCCF6-9D86-CE31-EA59-FE043FE6F713}"/>
              </a:ext>
            </a:extLst>
          </p:cNvPr>
          <p:cNvSpPr/>
          <p:nvPr userDrawn="1"/>
        </p:nvSpPr>
        <p:spPr>
          <a:xfrm>
            <a:off x="1" y="6357466"/>
            <a:ext cx="12192001" cy="65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3363AD4-0077-E611-E8C0-7874228CDAEB}"/>
              </a:ext>
            </a:extLst>
          </p:cNvPr>
          <p:cNvSpPr/>
          <p:nvPr userDrawn="1"/>
        </p:nvSpPr>
        <p:spPr>
          <a:xfrm>
            <a:off x="0" y="6416341"/>
            <a:ext cx="12192001"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endParaRPr lang="en-US" dirty="0"/>
          </a:p>
        </p:txBody>
      </p:sp>
    </p:spTree>
    <p:extLst>
      <p:ext uri="{BB962C8B-B14F-4D97-AF65-F5344CB8AC3E}">
        <p14:creationId xmlns:p14="http://schemas.microsoft.com/office/powerpoint/2010/main" val="222740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47"/>
          <p:cNvSpPr txBox="1">
            <a:spLocks noGrp="1"/>
          </p:cNvSpPr>
          <p:nvPr>
            <p:ph type="title"/>
          </p:nvPr>
        </p:nvSpPr>
        <p:spPr>
          <a:xfrm>
            <a:off x="1097280" y="286605"/>
            <a:ext cx="730594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7"/>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Tree>
    <p:extLst>
      <p:ext uri="{BB962C8B-B14F-4D97-AF65-F5344CB8AC3E}">
        <p14:creationId xmlns:p14="http://schemas.microsoft.com/office/powerpoint/2010/main" val="2839466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1097280" y="286605"/>
            <a:ext cx="730594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48"/>
          <p:cNvSpPr txBox="1">
            <a:spLocks noGrp="1"/>
          </p:cNvSpPr>
          <p:nvPr>
            <p:ph type="body" idx="1"/>
          </p:nvPr>
        </p:nvSpPr>
        <p:spPr>
          <a:xfrm>
            <a:off x="1097280"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48"/>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Tree>
    <p:extLst>
      <p:ext uri="{BB962C8B-B14F-4D97-AF65-F5344CB8AC3E}">
        <p14:creationId xmlns:p14="http://schemas.microsoft.com/office/powerpoint/2010/main" val="3341791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0"/>
        <p:cNvGrpSpPr/>
        <p:nvPr/>
      </p:nvGrpSpPr>
      <p:grpSpPr>
        <a:xfrm>
          <a:off x="0" y="0"/>
          <a:ext cx="0" cy="0"/>
          <a:chOff x="0" y="0"/>
          <a:chExt cx="0" cy="0"/>
        </a:xfrm>
      </p:grpSpPr>
      <p:sp>
        <p:nvSpPr>
          <p:cNvPr id="42" name="Google Shape;42;p51"/>
          <p:cNvSpPr/>
          <p:nvPr/>
        </p:nvSpPr>
        <p:spPr>
          <a:xfrm>
            <a:off x="17"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5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47" name="Google Shape;47;p51"/>
          <p:cNvCxnSpPr/>
          <p:nvPr/>
        </p:nvCxnSpPr>
        <p:spPr>
          <a:xfrm>
            <a:off x="1207659" y="4343400"/>
            <a:ext cx="98755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943275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1097280" y="286605"/>
            <a:ext cx="730594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 name="Google Shape;51;p52"/>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52"/>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52"/>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52"/>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extLst>
      <p:ext uri="{BB962C8B-B14F-4D97-AF65-F5344CB8AC3E}">
        <p14:creationId xmlns:p14="http://schemas.microsoft.com/office/powerpoint/2010/main" val="23754198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53"/>
          <p:cNvSpPr txBox="1">
            <a:spLocks noGrp="1"/>
          </p:cNvSpPr>
          <p:nvPr>
            <p:ph type="title"/>
          </p:nvPr>
        </p:nvSpPr>
        <p:spPr>
          <a:xfrm>
            <a:off x="1097280" y="286605"/>
            <a:ext cx="730594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62578642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54"/>
          <p:cNvSpPr/>
          <p:nvPr userDrawn="1"/>
        </p:nvSpPr>
        <p:spPr>
          <a:xfrm>
            <a:off x="0" y="0"/>
            <a:ext cx="4040071" cy="6363079"/>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3" name="Google Shape;63;p54"/>
          <p:cNvSpPr/>
          <p:nvPr/>
        </p:nvSpPr>
        <p:spPr>
          <a:xfrm>
            <a:off x="4040070" y="0"/>
            <a:ext cx="85449" cy="6363079"/>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4" name="Google Shape;64;p54"/>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4"/>
          <p:cNvSpPr txBox="1">
            <a:spLocks noGrp="1"/>
          </p:cNvSpPr>
          <p:nvPr>
            <p:ph type="body" idx="1"/>
          </p:nvPr>
        </p:nvSpPr>
        <p:spPr>
          <a:xfrm>
            <a:off x="4286228" y="1842690"/>
            <a:ext cx="6883341" cy="3933077"/>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dirty="0"/>
          </a:p>
        </p:txBody>
      </p:sp>
      <p:sp>
        <p:nvSpPr>
          <p:cNvPr id="66" name="Google Shape;66;p54"/>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Tree>
    <p:extLst>
      <p:ext uri="{BB962C8B-B14F-4D97-AF65-F5344CB8AC3E}">
        <p14:creationId xmlns:p14="http://schemas.microsoft.com/office/powerpoint/2010/main" val="198146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55"/>
          <p:cNvSpPr/>
          <p:nvPr userDrawn="1"/>
        </p:nvSpPr>
        <p:spPr>
          <a:xfrm>
            <a:off x="1"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1" name="Google Shape;71;p55"/>
          <p:cNvSpPr/>
          <p:nvPr/>
        </p:nvSpPr>
        <p:spPr>
          <a:xfrm>
            <a:off x="17"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2" name="Google Shape;72;p55"/>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5"/>
          <p:cNvSpPr>
            <a:spLocks noGrp="1"/>
          </p:cNvSpPr>
          <p:nvPr>
            <p:ph type="pic" idx="2"/>
          </p:nvPr>
        </p:nvSpPr>
        <p:spPr>
          <a:xfrm>
            <a:off x="17" y="0"/>
            <a:ext cx="12191985" cy="4915076"/>
          </a:xfrm>
          <a:prstGeom prst="rect">
            <a:avLst/>
          </a:prstGeom>
          <a:solidFill>
            <a:srgbClr val="DFDFDF"/>
          </a:solidFill>
          <a:ln>
            <a:noFill/>
          </a:ln>
        </p:spPr>
        <p:txBody>
          <a:bodyPr spcFirstLastPara="1" wrap="square" lIns="457200" tIns="457200" rIns="0" bIns="45700" anchor="t" anchorCtr="0">
            <a:norm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dirty="0"/>
          </a:p>
        </p:txBody>
      </p:sp>
      <p:sp>
        <p:nvSpPr>
          <p:cNvPr id="74" name="Google Shape;74;p55"/>
          <p:cNvSpPr txBox="1">
            <a:spLocks noGrp="1"/>
          </p:cNvSpPr>
          <p:nvPr>
            <p:ph type="body" idx="1"/>
          </p:nvPr>
        </p:nvSpPr>
        <p:spPr>
          <a:xfrm>
            <a:off x="1097280" y="5907024"/>
            <a:ext cx="1011936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dirty="0"/>
          </a:p>
        </p:txBody>
      </p:sp>
    </p:spTree>
    <p:extLst>
      <p:ext uri="{BB962C8B-B14F-4D97-AF65-F5344CB8AC3E}">
        <p14:creationId xmlns:p14="http://schemas.microsoft.com/office/powerpoint/2010/main" val="397274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56"/>
          <p:cNvSpPr txBox="1">
            <a:spLocks noGrp="1"/>
          </p:cNvSpPr>
          <p:nvPr>
            <p:ph type="title"/>
          </p:nvPr>
        </p:nvSpPr>
        <p:spPr>
          <a:xfrm>
            <a:off x="1097280" y="286605"/>
            <a:ext cx="732909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6"/>
          <p:cNvSpPr txBox="1">
            <a:spLocks noGrp="1"/>
          </p:cNvSpPr>
          <p:nvPr>
            <p:ph type="body" idx="1"/>
          </p:nvPr>
        </p:nvSpPr>
        <p:spPr>
          <a:xfrm rot="5400000">
            <a:off x="4114799" y="-1171787"/>
            <a:ext cx="4023360" cy="100584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extLst>
      <p:ext uri="{BB962C8B-B14F-4D97-AF65-F5344CB8AC3E}">
        <p14:creationId xmlns:p14="http://schemas.microsoft.com/office/powerpoint/2010/main" val="333439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mailto:INFO@ICSEQUITY.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p:nvPr userDrawn="1"/>
        </p:nvSpPr>
        <p:spPr>
          <a:xfrm>
            <a:off x="-1" y="6416825"/>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 name="Google Shape;11;p45"/>
          <p:cNvSpPr/>
          <p:nvPr/>
        </p:nvSpPr>
        <p:spPr>
          <a:xfrm>
            <a:off x="1" y="6357466"/>
            <a:ext cx="12192000" cy="65999"/>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45"/>
          <p:cNvSpPr txBox="1">
            <a:spLocks noGrp="1"/>
          </p:cNvSpPr>
          <p:nvPr>
            <p:ph type="title"/>
          </p:nvPr>
        </p:nvSpPr>
        <p:spPr>
          <a:xfrm>
            <a:off x="1097280" y="286605"/>
            <a:ext cx="7381624"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3" name="Google Shape;13;p45"/>
          <p:cNvSpPr txBox="1">
            <a:spLocks noGrp="1"/>
          </p:cNvSpPr>
          <p:nvPr>
            <p:ph type="body" idx="1"/>
          </p:nvPr>
        </p:nvSpPr>
        <p:spPr>
          <a:xfrm>
            <a:off x="1102092" y="1883606"/>
            <a:ext cx="10058400" cy="40233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dirty="0"/>
          </a:p>
        </p:txBody>
      </p:sp>
      <p:cxnSp>
        <p:nvCxnSpPr>
          <p:cNvPr id="14" name="Google Shape;14;p45"/>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16" name="Google Shape;16;p45"/>
          <p:cNvSpPr txBox="1"/>
          <p:nvPr/>
        </p:nvSpPr>
        <p:spPr>
          <a:xfrm>
            <a:off x="0" y="6416825"/>
            <a:ext cx="12191999" cy="4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i="0" strike="noStrike" cap="none" dirty="0">
                <a:solidFill>
                  <a:schemeClr val="bg2"/>
                </a:solidFill>
                <a:latin typeface="Calibri"/>
                <a:ea typeface="Calibri"/>
                <a:cs typeface="Calibri"/>
                <a:sym typeface="Calibri"/>
              </a:rPr>
              <a:t>© 20</a:t>
            </a:r>
            <a:r>
              <a:rPr lang="en-US" sz="1300" b="1" dirty="0">
                <a:solidFill>
                  <a:schemeClr val="bg2"/>
                </a:solidFill>
                <a:latin typeface="Calibri"/>
                <a:ea typeface="Calibri"/>
                <a:cs typeface="Calibri"/>
                <a:sym typeface="Calibri"/>
              </a:rPr>
              <a:t>23</a:t>
            </a:r>
            <a:r>
              <a:rPr lang="en-US" sz="1300" b="1" i="0" strike="noStrike" cap="none" dirty="0">
                <a:solidFill>
                  <a:schemeClr val="bg2"/>
                </a:solidFill>
                <a:latin typeface="Calibri"/>
                <a:ea typeface="Calibri"/>
                <a:cs typeface="Calibri"/>
                <a:sym typeface="Calibri"/>
              </a:rPr>
              <a:t> ELISE M. FRATTURA AND COLLEEN A. CAPPER. ALL RIGHTS RESERVED. YOU MAY NOT REPRODUCE, MODIFY, OR DISTRIBUTE THIS WORK WITHOUT WRITTEN CONSENT FROM THE AUTHORS. PLEASE EMAIL </a:t>
            </a:r>
            <a:r>
              <a:rPr lang="en-US" sz="1300" b="1" dirty="0">
                <a:solidFill>
                  <a:schemeClr val="bg2"/>
                </a:solidFill>
                <a:uFill>
                  <a:noFill/>
                </a:uFill>
                <a:latin typeface="Calibri"/>
                <a:ea typeface="Calibri"/>
                <a:cs typeface="Calibri"/>
                <a:sym typeface="Calibri"/>
                <a:hlinkClick r:id="rId14">
                  <a:extLst>
                    <a:ext uri="{A12FA001-AC4F-418D-AE19-62706E023703}">
                      <ahyp:hlinkClr xmlns:ahyp="http://schemas.microsoft.com/office/drawing/2018/hyperlinkcolor" val="tx"/>
                    </a:ext>
                  </a:extLst>
                </a:hlinkClick>
              </a:rPr>
              <a:t>INFO@ICSEQUITY.ORG</a:t>
            </a:r>
            <a:r>
              <a:rPr lang="en-US" sz="1300" b="1" dirty="0">
                <a:solidFill>
                  <a:schemeClr val="bg2"/>
                </a:solidFill>
                <a:latin typeface="Calibri"/>
                <a:ea typeface="Calibri"/>
                <a:cs typeface="Calibri"/>
                <a:sym typeface="Calibri"/>
              </a:rPr>
              <a:t> </a:t>
            </a:r>
            <a:r>
              <a:rPr lang="en-US" sz="1300" b="1" i="0" strike="noStrike" cap="none" dirty="0">
                <a:solidFill>
                  <a:schemeClr val="bg2"/>
                </a:solidFill>
                <a:latin typeface="Calibri"/>
                <a:ea typeface="Calibri"/>
                <a:cs typeface="Calibri"/>
                <a:sym typeface="Calibri"/>
              </a:rPr>
              <a:t>TO OBTAIN SUCH PERMISSION. </a:t>
            </a:r>
            <a:endParaRPr sz="1300" b="0" i="0" strike="noStrike" cap="none" dirty="0">
              <a:solidFill>
                <a:schemeClr val="bg2"/>
              </a:solidFill>
              <a:latin typeface="Arial"/>
              <a:ea typeface="Arial"/>
              <a:cs typeface="Arial"/>
              <a:sym typeface="Arial"/>
            </a:endParaRPr>
          </a:p>
        </p:txBody>
      </p:sp>
      <p:pic>
        <p:nvPicPr>
          <p:cNvPr id="2" name="Picture 1">
            <a:extLst>
              <a:ext uri="{FF2B5EF4-FFF2-40B4-BE49-F238E27FC236}">
                <a16:creationId xmlns:a16="http://schemas.microsoft.com/office/drawing/2014/main" id="{C1A2114B-82F4-564C-81FB-1EF3C9E399A1}"/>
              </a:ext>
            </a:extLst>
          </p:cNvPr>
          <p:cNvPicPr>
            <a:picLocks noChangeAspect="1"/>
          </p:cNvPicPr>
          <p:nvPr userDrawn="1"/>
        </p:nvPicPr>
        <p:blipFill>
          <a:blip r:embed="rId15"/>
          <a:stretch>
            <a:fillRect/>
          </a:stretch>
        </p:blipFill>
        <p:spPr>
          <a:xfrm>
            <a:off x="8478904" y="947059"/>
            <a:ext cx="2540000" cy="736600"/>
          </a:xfrm>
          <a:prstGeom prst="rect">
            <a:avLst/>
          </a:prstGeom>
        </p:spPr>
      </p:pic>
    </p:spTree>
    <p:extLst>
      <p:ext uri="{BB962C8B-B14F-4D97-AF65-F5344CB8AC3E}">
        <p14:creationId xmlns:p14="http://schemas.microsoft.com/office/powerpoint/2010/main" val="340586168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customXml" Target="../ink/ink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hyperlink" Target="mailto:INFO@ICSEQUITY.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ICSEQUITY.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YO4OmK4RHgfN_djDT7uQGbfaulR6-mzs/edit?usp=sharing&amp;ouid=100611236136057964756&amp;rtpof=true&amp;sd=tru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INFO@ICSEQUITY.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ICSEQUITY.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1HvmUl2t2Mts8tdIWdW5d-f6vT7ISqRQ/edit?usp=sharing&amp;ouid=100611236136057964756&amp;rtpof=true&amp;sd=tru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INFO@ICSEQUITY.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INFO@ICSEQUITY.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mailto:INFO@ICSEQUITY.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INFO@ICSEQUITY.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lvl="0">
              <a:buClr>
                <a:srgbClr val="262626"/>
              </a:buClr>
              <a:buSzPts val="3959"/>
            </a:pPr>
            <a:r>
              <a:rPr lang="en-US" sz="3959" dirty="0"/>
              <a:t>IEP’s and C3 Teams</a:t>
            </a:r>
            <a:endParaRPr dirty="0"/>
          </a:p>
        </p:txBody>
      </p:sp>
      <p:sp>
        <p:nvSpPr>
          <p:cNvPr id="106" name="Google Shape;106;p2"/>
          <p:cNvSpPr txBox="1">
            <a:spLocks noGrp="1"/>
          </p:cNvSpPr>
          <p:nvPr>
            <p:ph type="body" idx="1"/>
          </p:nvPr>
        </p:nvSpPr>
        <p:spPr>
          <a:xfrm>
            <a:off x="6450903" y="2409028"/>
            <a:ext cx="5311037" cy="274379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2400"/>
              <a:buFont typeface="Calibri"/>
              <a:buNone/>
            </a:pPr>
            <a:endParaRPr lang="en-US" sz="2400" b="0" i="0" u="none" strike="noStrike" cap="none" dirty="0">
              <a:solidFill>
                <a:srgbClr val="262626"/>
              </a:solidFill>
              <a:latin typeface="Calibri"/>
              <a:ea typeface="Calibri"/>
              <a:cs typeface="Calibri"/>
              <a:sym typeface="Calibri"/>
            </a:endParaRPr>
          </a:p>
          <a:p>
            <a:pPr marL="0" marR="0" lvl="0" indent="0" algn="l" rtl="0">
              <a:lnSpc>
                <a:spcPct val="90000"/>
              </a:lnSpc>
              <a:spcBef>
                <a:spcPts val="0"/>
              </a:spcBef>
              <a:spcAft>
                <a:spcPts val="0"/>
              </a:spcAft>
              <a:buClr>
                <a:schemeClr val="accent1"/>
              </a:buClr>
              <a:buSzPts val="2400"/>
              <a:buFont typeface="Calibri"/>
              <a:buNone/>
            </a:pPr>
            <a:endParaRPr lang="en-US" sz="2400" dirty="0">
              <a:solidFill>
                <a:srgbClr val="262626"/>
              </a:solidFill>
            </a:endParaRPr>
          </a:p>
          <a:p>
            <a:pPr marL="0" marR="0" lvl="0" indent="0" algn="r" rtl="0">
              <a:lnSpc>
                <a:spcPct val="90000"/>
              </a:lnSpc>
              <a:spcBef>
                <a:spcPts val="0"/>
              </a:spcBef>
              <a:spcAft>
                <a:spcPts val="0"/>
              </a:spcAft>
              <a:buClr>
                <a:schemeClr val="accent1"/>
              </a:buClr>
              <a:buSzPts val="2400"/>
              <a:buFont typeface="Calibri"/>
              <a:buNone/>
            </a:pPr>
            <a:endParaRPr lang="en-US" sz="2400" dirty="0">
              <a:solidFill>
                <a:srgbClr val="262626"/>
              </a:solidFill>
            </a:endParaRPr>
          </a:p>
          <a:p>
            <a:pPr marL="0" marR="0" lvl="0" indent="0" algn="r" rtl="0">
              <a:lnSpc>
                <a:spcPct val="90000"/>
              </a:lnSpc>
              <a:spcBef>
                <a:spcPts val="0"/>
              </a:spcBef>
              <a:spcAft>
                <a:spcPts val="0"/>
              </a:spcAft>
              <a:buClr>
                <a:schemeClr val="accent1"/>
              </a:buClr>
              <a:buSzPts val="2400"/>
              <a:buFont typeface="Calibri"/>
              <a:buNone/>
            </a:pPr>
            <a:endParaRPr lang="en-US" sz="2400" b="0" i="0" u="none" strike="noStrike" cap="none" dirty="0">
              <a:solidFill>
                <a:srgbClr val="262626"/>
              </a:solidFill>
              <a:latin typeface="Calibri"/>
              <a:ea typeface="Calibri"/>
              <a:cs typeface="Calibri"/>
              <a:sym typeface="Calibri"/>
            </a:endParaRPr>
          </a:p>
          <a:p>
            <a:pPr marL="0" marR="0" lvl="0" indent="0" rtl="0">
              <a:lnSpc>
                <a:spcPct val="90000"/>
              </a:lnSpc>
              <a:spcBef>
                <a:spcPts val="0"/>
              </a:spcBef>
              <a:spcAft>
                <a:spcPts val="0"/>
              </a:spcAft>
              <a:buClr>
                <a:schemeClr val="accent1"/>
              </a:buClr>
              <a:buSzPts val="2400"/>
              <a:buFont typeface="Calibri"/>
              <a:buNone/>
            </a:pPr>
            <a:r>
              <a:rPr lang="en-US" sz="2400" b="0" i="0" u="none" strike="noStrike" cap="none" dirty="0">
                <a:latin typeface="Calibri"/>
                <a:ea typeface="Calibri"/>
                <a:cs typeface="Calibri"/>
                <a:sym typeface="Calibri"/>
              </a:rPr>
              <a:t>DR. ELISE M. FRATTURA  (she/her/hers) </a:t>
            </a:r>
            <a:endParaRPr sz="2400" b="0" i="0" u="none" strike="noStrike" cap="none" dirty="0">
              <a:latin typeface="Calibri"/>
              <a:ea typeface="Calibri"/>
              <a:cs typeface="Calibri"/>
              <a:sym typeface="Calibri"/>
            </a:endParaRPr>
          </a:p>
          <a:p>
            <a:pPr marL="0" marR="0" lvl="0" indent="0" rtl="0">
              <a:lnSpc>
                <a:spcPct val="90000"/>
              </a:lnSpc>
              <a:spcBef>
                <a:spcPts val="1400"/>
              </a:spcBef>
              <a:spcAft>
                <a:spcPts val="0"/>
              </a:spcAft>
              <a:buClr>
                <a:schemeClr val="accent1"/>
              </a:buClr>
              <a:buSzPts val="2400"/>
              <a:buFont typeface="Calibri"/>
              <a:buNone/>
            </a:pPr>
            <a:r>
              <a:rPr lang="en-US" sz="2400" b="0" i="0" u="none" strike="noStrike" cap="none" dirty="0">
                <a:latin typeface="Calibri"/>
                <a:ea typeface="Calibri"/>
                <a:cs typeface="Calibri"/>
                <a:sym typeface="Calibri"/>
              </a:rPr>
              <a:t>DR. COLLEEN A. CAPPER (she/her/hers)</a:t>
            </a:r>
            <a:endParaRPr dirty="0"/>
          </a:p>
        </p:txBody>
      </p:sp>
      <p:pic>
        <p:nvPicPr>
          <p:cNvPr id="7" name="Google Shape;99;p1">
            <a:extLst>
              <a:ext uri="{FF2B5EF4-FFF2-40B4-BE49-F238E27FC236}">
                <a16:creationId xmlns:a16="http://schemas.microsoft.com/office/drawing/2014/main" id="{6A91538E-141F-3C47-AF71-EEB998B70403}"/>
              </a:ext>
            </a:extLst>
          </p:cNvPr>
          <p:cNvPicPr preferRelativeResize="0"/>
          <p:nvPr/>
        </p:nvPicPr>
        <p:blipFill>
          <a:blip r:embed="rId3">
            <a:alphaModFix/>
          </a:blip>
          <a:stretch>
            <a:fillRect/>
          </a:stretch>
        </p:blipFill>
        <p:spPr>
          <a:xfrm>
            <a:off x="1524000" y="1854076"/>
            <a:ext cx="4697691" cy="41944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E9C007EB-5960-3C2C-A639-4F171C2AECDE}"/>
              </a:ext>
            </a:extLst>
          </p:cNvPr>
          <p:cNvPicPr>
            <a:picLocks noChangeAspect="1"/>
          </p:cNvPicPr>
          <p:nvPr/>
        </p:nvPicPr>
        <p:blipFill>
          <a:blip r:embed="rId2"/>
          <a:stretch>
            <a:fillRect/>
          </a:stretch>
        </p:blipFill>
        <p:spPr>
          <a:xfrm>
            <a:off x="490954" y="141966"/>
            <a:ext cx="11210091" cy="6143449"/>
          </a:xfrm>
          <a:prstGeom prst="rect">
            <a:avLst/>
          </a:prstGeom>
          <a:ln w="19050">
            <a:solidFill>
              <a:schemeClr val="accent4">
                <a:lumMod val="20000"/>
                <a:lumOff val="80000"/>
              </a:schemeClr>
            </a:solidFill>
          </a:ln>
        </p:spPr>
      </p:pic>
    </p:spTree>
    <p:extLst>
      <p:ext uri="{BB962C8B-B14F-4D97-AF65-F5344CB8AC3E}">
        <p14:creationId xmlns:p14="http://schemas.microsoft.com/office/powerpoint/2010/main" val="18105205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50ADFE93-122C-82D9-516B-180965604F58}"/>
              </a:ext>
            </a:extLst>
          </p:cNvPr>
          <p:cNvPicPr>
            <a:picLocks noGrp="1" noChangeAspect="1"/>
          </p:cNvPicPr>
          <p:nvPr>
            <p:ph idx="4294967295"/>
          </p:nvPr>
        </p:nvPicPr>
        <p:blipFill>
          <a:blip r:embed="rId2"/>
          <a:stretch>
            <a:fillRect/>
          </a:stretch>
        </p:blipFill>
        <p:spPr>
          <a:xfrm>
            <a:off x="1230313" y="111125"/>
            <a:ext cx="10961687" cy="6142038"/>
          </a:xfrm>
          <a:ln w="12700">
            <a:solidFill>
              <a:srgbClr val="FFC000"/>
            </a:solidFill>
          </a:ln>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E391747-1E86-FCD7-FDD8-0F0CE39426BA}"/>
                  </a:ext>
                </a:extLst>
              </p14:cNvPr>
              <p14:cNvContentPartPr/>
              <p14:nvPr/>
            </p14:nvContentPartPr>
            <p14:xfrm>
              <a:off x="775584" y="419112"/>
              <a:ext cx="5221080" cy="132480"/>
            </p14:xfrm>
          </p:contentPart>
        </mc:Choice>
        <mc:Fallback xmlns="">
          <p:pic>
            <p:nvPicPr>
              <p:cNvPr id="8" name="Ink 7">
                <a:extLst>
                  <a:ext uri="{FF2B5EF4-FFF2-40B4-BE49-F238E27FC236}">
                    <a16:creationId xmlns:a16="http://schemas.microsoft.com/office/drawing/2014/main" id="{CE391747-1E86-FCD7-FDD8-0F0CE39426BA}"/>
                  </a:ext>
                </a:extLst>
              </p:cNvPr>
              <p:cNvPicPr/>
              <p:nvPr/>
            </p:nvPicPr>
            <p:blipFill>
              <a:blip r:embed="rId4"/>
              <a:stretch>
                <a:fillRect/>
              </a:stretch>
            </p:blipFill>
            <p:spPr>
              <a:xfrm>
                <a:off x="721584" y="311112"/>
                <a:ext cx="53287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A5C58A94-C25F-981D-1D07-66571CF130E2}"/>
                  </a:ext>
                </a:extLst>
              </p14:cNvPr>
              <p14:cNvContentPartPr/>
              <p14:nvPr/>
            </p14:nvContentPartPr>
            <p14:xfrm>
              <a:off x="775584" y="4411983"/>
              <a:ext cx="3458880" cy="101160"/>
            </p14:xfrm>
          </p:contentPart>
        </mc:Choice>
        <mc:Fallback xmlns="">
          <p:pic>
            <p:nvPicPr>
              <p:cNvPr id="10" name="Ink 9">
                <a:extLst>
                  <a:ext uri="{FF2B5EF4-FFF2-40B4-BE49-F238E27FC236}">
                    <a16:creationId xmlns:a16="http://schemas.microsoft.com/office/drawing/2014/main" id="{A5C58A94-C25F-981D-1D07-66571CF130E2}"/>
                  </a:ext>
                </a:extLst>
              </p:cNvPr>
              <p:cNvPicPr/>
              <p:nvPr/>
            </p:nvPicPr>
            <p:blipFill>
              <a:blip r:embed="rId6"/>
              <a:stretch>
                <a:fillRect/>
              </a:stretch>
            </p:blipFill>
            <p:spPr>
              <a:xfrm>
                <a:off x="721584" y="4303983"/>
                <a:ext cx="3566520" cy="316800"/>
              </a:xfrm>
              <a:prstGeom prst="rect">
                <a:avLst/>
              </a:prstGeom>
            </p:spPr>
          </p:pic>
        </mc:Fallback>
      </mc:AlternateContent>
    </p:spTree>
    <p:extLst>
      <p:ext uri="{BB962C8B-B14F-4D97-AF65-F5344CB8AC3E}">
        <p14:creationId xmlns:p14="http://schemas.microsoft.com/office/powerpoint/2010/main" val="41016242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prstGeom prst="rect">
            <a:avLst/>
          </a:prstGeom>
        </p:spPr>
        <p:txBody>
          <a:bodyPr spcFirstLastPara="1" lIns="91425" tIns="45700" rIns="91425" bIns="45700" anchor="t" anchorCtr="0">
            <a:normAutofit fontScale="90000"/>
          </a:bodyPr>
          <a:lstStyle/>
          <a:p>
            <a:pPr marL="0" lvl="0" indent="0" rtl="0">
              <a:spcBef>
                <a:spcPts val="0"/>
              </a:spcBef>
              <a:spcAft>
                <a:spcPts val="0"/>
              </a:spcAft>
              <a:buClr>
                <a:srgbClr val="C25900"/>
              </a:buClr>
              <a:buSzPts val="4800"/>
              <a:buFont typeface="Calibri"/>
              <a:buNone/>
            </a:pPr>
            <a:br>
              <a:rPr lang="en-US" sz="3700" dirty="0"/>
            </a:br>
            <a:r>
              <a:rPr lang="en-US" sz="3700" dirty="0"/>
              <a:t>I-4: Linking Present Levels, Needs, Goals, and Services Form</a:t>
            </a:r>
          </a:p>
        </p:txBody>
      </p:sp>
      <p:sp>
        <p:nvSpPr>
          <p:cNvPr id="346" name="Google Shape;346;p34"/>
          <p:cNvSpPr txBox="1">
            <a:spLocks noGrp="1"/>
          </p:cNvSpPr>
          <p:nvPr>
            <p:ph type="body" idx="1"/>
          </p:nvPr>
        </p:nvSpPr>
        <p:spPr>
          <a:prstGeom prst="rect">
            <a:avLst/>
          </a:prstGeom>
        </p:spPr>
        <p:txBody>
          <a:bodyPr spcFirstLastPara="1" lIns="0" tIns="45700" rIns="0" bIns="45700" anchor="t" anchorCtr="0">
            <a:noAutofit/>
          </a:bodyPr>
          <a:lstStyle/>
          <a:p>
            <a:pPr marL="0" lvl="0" indent="0" rtl="0">
              <a:spcBef>
                <a:spcPts val="0"/>
              </a:spcBef>
              <a:spcAft>
                <a:spcPts val="600"/>
              </a:spcAft>
              <a:buClr>
                <a:srgbClr val="C25900"/>
              </a:buClr>
              <a:buSzPts val="2800"/>
              <a:buNone/>
            </a:pPr>
            <a:r>
              <a:rPr lang="en-US" dirty="0"/>
              <a:t>What you may notice in April’s example:</a:t>
            </a:r>
          </a:p>
          <a:p>
            <a:pPr marL="971550" lvl="1" indent="-514350">
              <a:spcBef>
                <a:spcPts val="0"/>
              </a:spcBef>
              <a:spcAft>
                <a:spcPts val="600"/>
              </a:spcAft>
              <a:buClr>
                <a:srgbClr val="C25900"/>
              </a:buClr>
              <a:buSzPts val="2800"/>
              <a:buFont typeface="+mj-lt"/>
              <a:buAutoNum type="alphaLcParenR"/>
            </a:pPr>
            <a:endParaRPr lang="en-US" sz="2800" dirty="0"/>
          </a:p>
          <a:p>
            <a:pPr marL="971550" lvl="1" indent="-514350">
              <a:spcBef>
                <a:spcPts val="0"/>
              </a:spcBef>
              <a:spcAft>
                <a:spcPts val="600"/>
              </a:spcAft>
              <a:buClr>
                <a:schemeClr val="tx1">
                  <a:lumMod val="75000"/>
                  <a:lumOff val="25000"/>
                </a:schemeClr>
              </a:buClr>
              <a:buSzPts val="2800"/>
              <a:buFont typeface="+mj-lt"/>
              <a:buAutoNum type="alphaLcParenR"/>
            </a:pPr>
            <a:r>
              <a:rPr lang="en-US" sz="2800" dirty="0"/>
              <a:t>General Education</a:t>
            </a:r>
          </a:p>
          <a:p>
            <a:pPr marL="971550" lvl="1" indent="-514350">
              <a:spcBef>
                <a:spcPts val="0"/>
              </a:spcBef>
              <a:spcAft>
                <a:spcPts val="600"/>
              </a:spcAft>
              <a:buClr>
                <a:schemeClr val="tx1">
                  <a:lumMod val="75000"/>
                  <a:lumOff val="25000"/>
                </a:schemeClr>
              </a:buClr>
              <a:buSzPts val="2800"/>
              <a:buFont typeface="+mj-lt"/>
              <a:buAutoNum type="alphaLcParenR"/>
            </a:pPr>
            <a:r>
              <a:rPr lang="en-US" sz="2800" dirty="0"/>
              <a:t>Assets-Based Language </a:t>
            </a:r>
          </a:p>
          <a:p>
            <a:pPr marL="971550" lvl="1" indent="-514350">
              <a:spcBef>
                <a:spcPts val="0"/>
              </a:spcBef>
              <a:spcAft>
                <a:spcPts val="600"/>
              </a:spcAft>
              <a:buClr>
                <a:schemeClr val="tx1">
                  <a:lumMod val="75000"/>
                  <a:lumOff val="25000"/>
                </a:schemeClr>
              </a:buClr>
              <a:buSzPts val="2800"/>
              <a:buFont typeface="+mj-lt"/>
              <a:buAutoNum type="alphaLcParenR"/>
            </a:pPr>
            <a:r>
              <a:rPr lang="en-US" sz="2800" dirty="0"/>
              <a:t>SDI by Special Education Teacher, C3 Team and OT </a:t>
            </a:r>
          </a:p>
          <a:p>
            <a:pPr marL="971550" lvl="1" indent="-514350">
              <a:spcBef>
                <a:spcPts val="0"/>
              </a:spcBef>
              <a:spcAft>
                <a:spcPts val="600"/>
              </a:spcAft>
              <a:buClr>
                <a:schemeClr val="tx1">
                  <a:lumMod val="75000"/>
                  <a:lumOff val="25000"/>
                </a:schemeClr>
              </a:buClr>
              <a:buSzPts val="2800"/>
              <a:buFont typeface="+mj-lt"/>
              <a:buAutoNum type="alphaLcParenR"/>
            </a:pPr>
            <a:r>
              <a:rPr lang="en-US" sz="2800" dirty="0"/>
              <a:t>Supports for School Personnel includes C3 Planning Time</a:t>
            </a:r>
          </a:p>
        </p:txBody>
      </p:sp>
      <p:sp>
        <p:nvSpPr>
          <p:cNvPr id="2" name="Rectangle 1">
            <a:extLst>
              <a:ext uri="{FF2B5EF4-FFF2-40B4-BE49-F238E27FC236}">
                <a16:creationId xmlns:a16="http://schemas.microsoft.com/office/drawing/2014/main" id="{8C21C9F1-A8FB-561E-1711-615F384326E3}"/>
              </a:ext>
            </a:extLst>
          </p:cNvPr>
          <p:cNvSpPr/>
          <p:nvPr/>
        </p:nvSpPr>
        <p:spPr>
          <a:xfrm>
            <a:off x="1" y="6357466"/>
            <a:ext cx="12192001" cy="6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F0BC1BD8-47BA-49E2-B838-334BD2820B4C}"/>
              </a:ext>
            </a:extLst>
          </p:cNvPr>
          <p:cNvSpPr/>
          <p:nvPr/>
        </p:nvSpPr>
        <p:spPr>
          <a:xfrm>
            <a:off x="-1" y="6416825"/>
            <a:ext cx="12192001"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endParaRPr lang="en-US" dirty="0"/>
          </a:p>
        </p:txBody>
      </p:sp>
    </p:spTree>
    <p:extLst>
      <p:ext uri="{BB962C8B-B14F-4D97-AF65-F5344CB8AC3E}">
        <p14:creationId xmlns:p14="http://schemas.microsoft.com/office/powerpoint/2010/main" val="4927689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1115234" y="1520154"/>
            <a:ext cx="4008586" cy="4680583"/>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C25900"/>
              </a:buClr>
              <a:buSzPts val="4800"/>
              <a:buFont typeface="Calibri"/>
              <a:buNone/>
            </a:pPr>
            <a:r>
              <a:rPr lang="en-US" sz="5200" dirty="0"/>
              <a:t>I-4: Linking Present Levels, Needs, Goals, and Services Form</a:t>
            </a:r>
          </a:p>
        </p:txBody>
      </p:sp>
      <p:sp>
        <p:nvSpPr>
          <p:cNvPr id="346" name="Google Shape;346;p34"/>
          <p:cNvSpPr txBox="1">
            <a:spLocks noGrp="1"/>
          </p:cNvSpPr>
          <p:nvPr>
            <p:ph type="body" idx="1"/>
          </p:nvPr>
        </p:nvSpPr>
        <p:spPr>
          <a:xfrm>
            <a:off x="4776952" y="1592659"/>
            <a:ext cx="6835520" cy="4680583"/>
          </a:xfrm>
          <a:prstGeom prst="rect">
            <a:avLst/>
          </a:prstGeom>
        </p:spPr>
        <p:txBody>
          <a:bodyPr spcFirstLastPara="1" lIns="0" tIns="45700" rIns="0" bIns="45700" anchor="ctr" anchorCtr="0">
            <a:normAutofit/>
          </a:bodyPr>
          <a:lstStyle/>
          <a:p>
            <a:pPr marL="0" lvl="0" indent="0">
              <a:spcBef>
                <a:spcPts val="0"/>
              </a:spcBef>
              <a:spcAft>
                <a:spcPts val="600"/>
              </a:spcAft>
              <a:buClr>
                <a:schemeClr val="tx1">
                  <a:lumMod val="75000"/>
                  <a:lumOff val="25000"/>
                </a:schemeClr>
              </a:buClr>
              <a:buSzPts val="2800"/>
              <a:buNone/>
            </a:pPr>
            <a:r>
              <a:rPr lang="en-US" sz="2000" dirty="0"/>
              <a:t>Two Agreements of the IEP Team </a:t>
            </a:r>
          </a:p>
          <a:p>
            <a:pPr marL="0" lvl="0" indent="0">
              <a:spcBef>
                <a:spcPts val="0"/>
              </a:spcBef>
              <a:spcAft>
                <a:spcPts val="600"/>
              </a:spcAft>
              <a:buClr>
                <a:schemeClr val="tx1">
                  <a:lumMod val="75000"/>
                  <a:lumOff val="25000"/>
                </a:schemeClr>
              </a:buClr>
              <a:buSzPts val="2800"/>
              <a:buNone/>
            </a:pPr>
            <a:endParaRPr lang="en-US" sz="2000" dirty="0"/>
          </a:p>
          <a:p>
            <a:pPr marL="971550" lvl="1" indent="-514350">
              <a:spcBef>
                <a:spcPts val="0"/>
              </a:spcBef>
              <a:spcAft>
                <a:spcPts val="600"/>
              </a:spcAft>
              <a:buClr>
                <a:schemeClr val="tx1">
                  <a:lumMod val="75000"/>
                  <a:lumOff val="25000"/>
                </a:schemeClr>
              </a:buClr>
              <a:buSzPts val="2800"/>
              <a:buFont typeface="+mj-lt"/>
              <a:buAutoNum type="arabicPeriod"/>
            </a:pPr>
            <a:r>
              <a:rPr lang="en-US" sz="2000" dirty="0"/>
              <a:t>April’s special education teacher will co-plan and co-serve in all content areas. The special educator will </a:t>
            </a:r>
            <a:br>
              <a:rPr lang="en-US" sz="2000" dirty="0"/>
            </a:br>
            <a:r>
              <a:rPr lang="en-US" sz="2000" dirty="0"/>
              <a:t>present at least 60 minutes per week of instruction in Tier 1 to provide direct support in the areas of </a:t>
            </a:r>
            <a:br>
              <a:rPr lang="en-US" sz="2000" dirty="0"/>
            </a:br>
            <a:r>
              <a:rPr lang="en-US" sz="2000" dirty="0"/>
              <a:t>comprehension and fluency. </a:t>
            </a:r>
          </a:p>
          <a:p>
            <a:pPr marL="971550" lvl="1" indent="-514350">
              <a:spcBef>
                <a:spcPts val="0"/>
              </a:spcBef>
              <a:spcAft>
                <a:spcPts val="600"/>
              </a:spcAft>
              <a:buClr>
                <a:schemeClr val="tx1">
                  <a:lumMod val="75000"/>
                  <a:lumOff val="25000"/>
                </a:schemeClr>
              </a:buClr>
              <a:buSzPts val="2800"/>
              <a:buFont typeface="+mj-lt"/>
              <a:buAutoNum type="arabicPeriod"/>
            </a:pPr>
            <a:endParaRPr lang="en-US" sz="2000" dirty="0"/>
          </a:p>
          <a:p>
            <a:pPr marL="971550" lvl="1" indent="-514350">
              <a:spcBef>
                <a:spcPts val="0"/>
              </a:spcBef>
              <a:spcAft>
                <a:spcPts val="600"/>
              </a:spcAft>
              <a:buClr>
                <a:schemeClr val="tx1">
                  <a:lumMod val="75000"/>
                  <a:lumOff val="25000"/>
                </a:schemeClr>
              </a:buClr>
              <a:buSzPts val="2800"/>
              <a:buFont typeface="+mj-lt"/>
              <a:buAutoNum type="arabicPeriod"/>
            </a:pPr>
            <a:r>
              <a:rPr lang="en-US" sz="2000" dirty="0"/>
              <a:t>April will receive Reading support through her C3 team for an additional 240 minutes per </a:t>
            </a:r>
            <a:br>
              <a:rPr lang="en-US" sz="2000" dirty="0"/>
            </a:br>
            <a:r>
              <a:rPr lang="en-US" sz="2000" dirty="0"/>
              <a:t>week in the content area of Reading and another 180 in reading across the curriculum in Social Studies and Science.</a:t>
            </a:r>
          </a:p>
          <a:p>
            <a:pPr marL="0" lvl="0" indent="0">
              <a:spcBef>
                <a:spcPts val="0"/>
              </a:spcBef>
              <a:spcAft>
                <a:spcPts val="600"/>
              </a:spcAft>
              <a:buClr>
                <a:srgbClr val="C25900"/>
              </a:buClr>
              <a:buSzPts val="2800"/>
              <a:buNone/>
            </a:pPr>
            <a:endParaRPr lang="en-US" sz="1900" dirty="0"/>
          </a:p>
        </p:txBody>
      </p:sp>
      <p:sp>
        <p:nvSpPr>
          <p:cNvPr id="3" name="Rectangle 2">
            <a:extLst>
              <a:ext uri="{FF2B5EF4-FFF2-40B4-BE49-F238E27FC236}">
                <a16:creationId xmlns:a16="http://schemas.microsoft.com/office/drawing/2014/main" id="{8A9AB3F5-7323-015A-1FD7-81C75ADDCE8E}"/>
              </a:ext>
            </a:extLst>
          </p:cNvPr>
          <p:cNvSpPr/>
          <p:nvPr/>
        </p:nvSpPr>
        <p:spPr>
          <a:xfrm>
            <a:off x="-1" y="6416825"/>
            <a:ext cx="12192001"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endParaRPr lang="en-US" dirty="0"/>
          </a:p>
        </p:txBody>
      </p:sp>
      <p:sp>
        <p:nvSpPr>
          <p:cNvPr id="4" name="Rectangle 3">
            <a:extLst>
              <a:ext uri="{FF2B5EF4-FFF2-40B4-BE49-F238E27FC236}">
                <a16:creationId xmlns:a16="http://schemas.microsoft.com/office/drawing/2014/main" id="{2049E533-9C36-A6E6-15BC-A56F0DDD7BF2}"/>
              </a:ext>
            </a:extLst>
          </p:cNvPr>
          <p:cNvSpPr/>
          <p:nvPr/>
        </p:nvSpPr>
        <p:spPr>
          <a:xfrm>
            <a:off x="1" y="6357466"/>
            <a:ext cx="12192001" cy="6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669701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prstGeom prst="rect">
            <a:avLst/>
          </a:prstGeom>
        </p:spPr>
        <p:txBody>
          <a:bodyPr spcFirstLastPara="1" lIns="91425" tIns="45700" rIns="91425" bIns="45700" anchor="t" anchorCtr="0">
            <a:normAutofit fontScale="90000"/>
          </a:bodyPr>
          <a:lstStyle/>
          <a:p>
            <a:pPr marL="0" lvl="0" indent="0" rtl="0">
              <a:spcBef>
                <a:spcPts val="0"/>
              </a:spcBef>
              <a:spcAft>
                <a:spcPts val="0"/>
              </a:spcAft>
              <a:buClr>
                <a:srgbClr val="C25900"/>
              </a:buClr>
              <a:buSzPts val="4800"/>
              <a:buFont typeface="Calibri"/>
              <a:buNone/>
            </a:pPr>
            <a:br>
              <a:rPr lang="en-US" sz="3700" dirty="0"/>
            </a:br>
            <a:r>
              <a:rPr lang="en-US" sz="3700" dirty="0"/>
              <a:t>I-4: Linking Present Levels, Needs, Goals, and Services Form</a:t>
            </a:r>
          </a:p>
        </p:txBody>
      </p:sp>
      <p:sp>
        <p:nvSpPr>
          <p:cNvPr id="346" name="Google Shape;346;p34"/>
          <p:cNvSpPr txBox="1">
            <a:spLocks noGrp="1"/>
          </p:cNvSpPr>
          <p:nvPr>
            <p:ph type="body" idx="1"/>
          </p:nvPr>
        </p:nvSpPr>
        <p:spPr>
          <a:prstGeom prst="rect">
            <a:avLst/>
          </a:prstGeom>
        </p:spPr>
        <p:txBody>
          <a:bodyPr spcFirstLastPara="1" lIns="0" tIns="45700" rIns="0" bIns="45700" anchor="t" anchorCtr="0">
            <a:normAutofit/>
          </a:bodyPr>
          <a:lstStyle/>
          <a:p>
            <a:pPr marL="514350" lvl="0" indent="-514350">
              <a:spcBef>
                <a:spcPts val="0"/>
              </a:spcBef>
              <a:spcAft>
                <a:spcPts val="600"/>
              </a:spcAft>
              <a:buClr>
                <a:schemeClr val="tx1">
                  <a:lumMod val="75000"/>
                  <a:lumOff val="25000"/>
                </a:schemeClr>
              </a:buClr>
              <a:buSzPts val="2800"/>
              <a:buAutoNum type="arabicPeriod"/>
            </a:pPr>
            <a:r>
              <a:rPr lang="en-US" sz="3600" dirty="0">
                <a:hlinkClick r:id="rId3">
                  <a:extLst>
                    <a:ext uri="{A12FA001-AC4F-418D-AE19-62706E023703}">
                      <ahyp:hlinkClr xmlns:ahyp="http://schemas.microsoft.com/office/drawing/2018/hyperlinkcolor" val="tx"/>
                    </a:ext>
                  </a:extLst>
                </a:hlinkClick>
              </a:rPr>
              <a:t>Sample IEP I-4 Form for April</a:t>
            </a:r>
            <a:endParaRPr lang="en-US" sz="3600" dirty="0"/>
          </a:p>
        </p:txBody>
      </p:sp>
      <p:sp>
        <p:nvSpPr>
          <p:cNvPr id="2" name="Rectangle 1">
            <a:extLst>
              <a:ext uri="{FF2B5EF4-FFF2-40B4-BE49-F238E27FC236}">
                <a16:creationId xmlns:a16="http://schemas.microsoft.com/office/drawing/2014/main" id="{8C21C9F1-A8FB-561E-1711-615F384326E3}"/>
              </a:ext>
            </a:extLst>
          </p:cNvPr>
          <p:cNvSpPr/>
          <p:nvPr/>
        </p:nvSpPr>
        <p:spPr>
          <a:xfrm>
            <a:off x="1" y="6357466"/>
            <a:ext cx="12192001" cy="6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F0BC1BD8-47BA-49E2-B838-334BD2820B4C}"/>
              </a:ext>
            </a:extLst>
          </p:cNvPr>
          <p:cNvSpPr/>
          <p:nvPr/>
        </p:nvSpPr>
        <p:spPr>
          <a:xfrm>
            <a:off x="-1" y="6416825"/>
            <a:ext cx="12192001"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endParaRPr lang="en-US" dirty="0"/>
          </a:p>
        </p:txBody>
      </p:sp>
    </p:spTree>
    <p:extLst>
      <p:ext uri="{BB962C8B-B14F-4D97-AF65-F5344CB8AC3E}">
        <p14:creationId xmlns:p14="http://schemas.microsoft.com/office/powerpoint/2010/main" val="19041514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76D1-DF7C-EA47-8E2B-DC2F81EFC9E8}"/>
              </a:ext>
            </a:extLst>
          </p:cNvPr>
          <p:cNvSpPr>
            <a:spLocks noGrp="1"/>
          </p:cNvSpPr>
          <p:nvPr>
            <p:ph type="title"/>
          </p:nvPr>
        </p:nvSpPr>
        <p:spPr>
          <a:xfrm>
            <a:off x="1178292" y="495299"/>
            <a:ext cx="7174964" cy="1325563"/>
          </a:xfrm>
        </p:spPr>
        <p:txBody>
          <a:bodyPr>
            <a:normAutofit fontScale="90000"/>
          </a:bodyPr>
          <a:lstStyle/>
          <a:p>
            <a:r>
              <a:rPr lang="en-US" dirty="0"/>
              <a:t>Supplementary Aids and Services </a:t>
            </a:r>
          </a:p>
        </p:txBody>
      </p:sp>
      <p:pic>
        <p:nvPicPr>
          <p:cNvPr id="10" name="Content Placeholder 9">
            <a:extLst>
              <a:ext uri="{FF2B5EF4-FFF2-40B4-BE49-F238E27FC236}">
                <a16:creationId xmlns:a16="http://schemas.microsoft.com/office/drawing/2014/main" id="{9202E464-7CE0-F7A0-42CE-7F5A71EEDB4C}"/>
              </a:ext>
            </a:extLst>
          </p:cNvPr>
          <p:cNvPicPr>
            <a:picLocks noGrp="1" noChangeAspect="1"/>
          </p:cNvPicPr>
          <p:nvPr>
            <p:ph idx="4294967295"/>
          </p:nvPr>
        </p:nvPicPr>
        <p:blipFill>
          <a:blip r:embed="rId2"/>
          <a:stretch>
            <a:fillRect/>
          </a:stretch>
        </p:blipFill>
        <p:spPr>
          <a:xfrm>
            <a:off x="1336430" y="2011363"/>
            <a:ext cx="9090025" cy="4351338"/>
          </a:xfrm>
        </p:spPr>
      </p:pic>
    </p:spTree>
    <p:extLst>
      <p:ext uri="{BB962C8B-B14F-4D97-AF65-F5344CB8AC3E}">
        <p14:creationId xmlns:p14="http://schemas.microsoft.com/office/powerpoint/2010/main" val="4400518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A882-269B-CE44-B1D5-293921C11041}"/>
              </a:ext>
            </a:extLst>
          </p:cNvPr>
          <p:cNvSpPr>
            <a:spLocks noGrp="1"/>
          </p:cNvSpPr>
          <p:nvPr>
            <p:ph type="title"/>
          </p:nvPr>
        </p:nvSpPr>
        <p:spPr>
          <a:xfrm>
            <a:off x="1200745" y="398585"/>
            <a:ext cx="7174964" cy="1325563"/>
          </a:xfrm>
        </p:spPr>
        <p:txBody>
          <a:bodyPr>
            <a:normAutofit fontScale="90000"/>
          </a:bodyPr>
          <a:lstStyle/>
          <a:p>
            <a:r>
              <a:rPr lang="en-US" dirty="0"/>
              <a:t>Specially Designed Instruction (SDI)</a:t>
            </a:r>
          </a:p>
        </p:txBody>
      </p:sp>
      <p:pic>
        <p:nvPicPr>
          <p:cNvPr id="6" name="Content Placeholder 5" descr="Table&#10;&#10;Description automatically generated">
            <a:extLst>
              <a:ext uri="{FF2B5EF4-FFF2-40B4-BE49-F238E27FC236}">
                <a16:creationId xmlns:a16="http://schemas.microsoft.com/office/drawing/2014/main" id="{7C4DD2EF-F62F-3A69-6C52-A7B0B3B282D7}"/>
              </a:ext>
            </a:extLst>
          </p:cNvPr>
          <p:cNvPicPr>
            <a:picLocks noGrp="1" noChangeAspect="1"/>
          </p:cNvPicPr>
          <p:nvPr>
            <p:ph idx="4294967295"/>
          </p:nvPr>
        </p:nvPicPr>
        <p:blipFill>
          <a:blip r:embed="rId2"/>
          <a:stretch>
            <a:fillRect/>
          </a:stretch>
        </p:blipFill>
        <p:spPr>
          <a:xfrm>
            <a:off x="1200745" y="1924327"/>
            <a:ext cx="9514147" cy="4406257"/>
          </a:xfrm>
        </p:spPr>
      </p:pic>
    </p:spTree>
    <p:extLst>
      <p:ext uri="{BB962C8B-B14F-4D97-AF65-F5344CB8AC3E}">
        <p14:creationId xmlns:p14="http://schemas.microsoft.com/office/powerpoint/2010/main" val="3745920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74A2-2D13-9B41-966A-C7E2DFB9514C}"/>
              </a:ext>
            </a:extLst>
          </p:cNvPr>
          <p:cNvSpPr>
            <a:spLocks noGrp="1"/>
          </p:cNvSpPr>
          <p:nvPr>
            <p:ph type="title"/>
          </p:nvPr>
        </p:nvSpPr>
        <p:spPr/>
        <p:txBody>
          <a:bodyPr/>
          <a:lstStyle/>
          <a:p>
            <a:r>
              <a:rPr lang="en-US" dirty="0"/>
              <a:t>Related Services</a:t>
            </a:r>
          </a:p>
        </p:txBody>
      </p:sp>
      <p:pic>
        <p:nvPicPr>
          <p:cNvPr id="7" name="Content Placeholder 6">
            <a:extLst>
              <a:ext uri="{FF2B5EF4-FFF2-40B4-BE49-F238E27FC236}">
                <a16:creationId xmlns:a16="http://schemas.microsoft.com/office/drawing/2014/main" id="{FD7CB5F5-A973-8281-B1BB-DB91BAE4C462}"/>
              </a:ext>
            </a:extLst>
          </p:cNvPr>
          <p:cNvPicPr>
            <a:picLocks noGrp="1" noChangeAspect="1"/>
          </p:cNvPicPr>
          <p:nvPr>
            <p:ph idx="4294967295"/>
          </p:nvPr>
        </p:nvPicPr>
        <p:blipFill>
          <a:blip r:embed="rId2"/>
          <a:stretch>
            <a:fillRect/>
          </a:stretch>
        </p:blipFill>
        <p:spPr>
          <a:xfrm>
            <a:off x="3188677" y="1737362"/>
            <a:ext cx="4743450" cy="4351338"/>
          </a:xfrm>
        </p:spPr>
      </p:pic>
    </p:spTree>
    <p:extLst>
      <p:ext uri="{BB962C8B-B14F-4D97-AF65-F5344CB8AC3E}">
        <p14:creationId xmlns:p14="http://schemas.microsoft.com/office/powerpoint/2010/main" val="20029059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A96E1F-3E5D-2144-8D07-227773AE6F01}"/>
              </a:ext>
            </a:extLst>
          </p:cNvPr>
          <p:cNvSpPr>
            <a:spLocks noGrp="1"/>
          </p:cNvSpPr>
          <p:nvPr>
            <p:ph type="title"/>
          </p:nvPr>
        </p:nvSpPr>
        <p:spPr/>
        <p:txBody>
          <a:bodyPr/>
          <a:lstStyle/>
          <a:p>
            <a:r>
              <a:rPr lang="en-US" dirty="0"/>
              <a:t>Program Modifications</a:t>
            </a:r>
          </a:p>
        </p:txBody>
      </p:sp>
      <p:pic>
        <p:nvPicPr>
          <p:cNvPr id="5" name="Content Placeholder 4" descr="Table&#10;&#10;Description automatically generated">
            <a:extLst>
              <a:ext uri="{FF2B5EF4-FFF2-40B4-BE49-F238E27FC236}">
                <a16:creationId xmlns:a16="http://schemas.microsoft.com/office/drawing/2014/main" id="{0F9E1843-89A9-A925-3DCB-60B2C55EEED8}"/>
              </a:ext>
            </a:extLst>
          </p:cNvPr>
          <p:cNvPicPr>
            <a:picLocks noGrp="1" noChangeAspect="1"/>
          </p:cNvPicPr>
          <p:nvPr>
            <p:ph idx="4294967295"/>
          </p:nvPr>
        </p:nvPicPr>
        <p:blipFill>
          <a:blip r:embed="rId2"/>
          <a:stretch>
            <a:fillRect/>
          </a:stretch>
        </p:blipFill>
        <p:spPr>
          <a:xfrm>
            <a:off x="654901" y="2309959"/>
            <a:ext cx="11185405" cy="3533531"/>
          </a:xfrm>
        </p:spPr>
      </p:pic>
    </p:spTree>
    <p:extLst>
      <p:ext uri="{BB962C8B-B14F-4D97-AF65-F5344CB8AC3E}">
        <p14:creationId xmlns:p14="http://schemas.microsoft.com/office/powerpoint/2010/main" val="36747580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5074-43CD-EC45-901A-7F7809E32175}"/>
              </a:ext>
            </a:extLst>
          </p:cNvPr>
          <p:cNvSpPr>
            <a:spLocks noGrp="1"/>
          </p:cNvSpPr>
          <p:nvPr>
            <p:ph type="title"/>
          </p:nvPr>
        </p:nvSpPr>
        <p:spPr>
          <a:xfrm>
            <a:off x="1208772" y="409361"/>
            <a:ext cx="7174964" cy="1325563"/>
          </a:xfrm>
        </p:spPr>
        <p:txBody>
          <a:bodyPr>
            <a:normAutofit fontScale="90000"/>
          </a:bodyPr>
          <a:lstStyle/>
          <a:p>
            <a:r>
              <a:rPr lang="en-US" dirty="0"/>
              <a:t>A Word About General Education Placement</a:t>
            </a:r>
          </a:p>
        </p:txBody>
      </p:sp>
      <p:pic>
        <p:nvPicPr>
          <p:cNvPr id="4" name="Picture 3">
            <a:extLst>
              <a:ext uri="{FF2B5EF4-FFF2-40B4-BE49-F238E27FC236}">
                <a16:creationId xmlns:a16="http://schemas.microsoft.com/office/drawing/2014/main" id="{B16E3D49-2E33-09D5-3D87-9B2F537A52C9}"/>
              </a:ext>
            </a:extLst>
          </p:cNvPr>
          <p:cNvPicPr>
            <a:picLocks noChangeAspect="1"/>
          </p:cNvPicPr>
          <p:nvPr/>
        </p:nvPicPr>
        <p:blipFill>
          <a:blip r:embed="rId2"/>
          <a:stretch>
            <a:fillRect/>
          </a:stretch>
        </p:blipFill>
        <p:spPr>
          <a:xfrm>
            <a:off x="1748750" y="1888550"/>
            <a:ext cx="8696907" cy="4352544"/>
          </a:xfrm>
          <a:prstGeom prst="rect">
            <a:avLst/>
          </a:prstGeom>
          <a:ln w="9525">
            <a:solidFill>
              <a:srgbClr val="FFC000"/>
            </a:solidFill>
          </a:ln>
        </p:spPr>
      </p:pic>
    </p:spTree>
    <p:extLst>
      <p:ext uri="{BB962C8B-B14F-4D97-AF65-F5344CB8AC3E}">
        <p14:creationId xmlns:p14="http://schemas.microsoft.com/office/powerpoint/2010/main" val="24018612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1215025" y="515205"/>
            <a:ext cx="7240043" cy="116783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55919A"/>
              </a:buClr>
              <a:buSzPts val="3959"/>
              <a:buFont typeface="Calibri"/>
              <a:buNone/>
            </a:pPr>
            <a:r>
              <a:rPr lang="en-US" sz="3959" b="1" dirty="0"/>
              <a:t>4 Agreements of Courageous Conversations </a:t>
            </a:r>
            <a:r>
              <a:rPr lang="en-US" sz="2790" b="1" dirty="0"/>
              <a:t>(Singleton, 2022)</a:t>
            </a:r>
            <a:endParaRPr b="1" dirty="0"/>
          </a:p>
        </p:txBody>
      </p:sp>
      <p:sp>
        <p:nvSpPr>
          <p:cNvPr id="141" name="Google Shape;141;p5"/>
          <p:cNvSpPr txBox="1">
            <a:spLocks noGrp="1"/>
          </p:cNvSpPr>
          <p:nvPr>
            <p:ph type="body" idx="2"/>
          </p:nvPr>
        </p:nvSpPr>
        <p:spPr>
          <a:xfrm>
            <a:off x="6153150" y="2187178"/>
            <a:ext cx="4281018" cy="4155617"/>
          </a:xfrm>
          <a:prstGeom prst="rect">
            <a:avLst/>
          </a:prstGeom>
          <a:noFill/>
          <a:ln>
            <a:noFill/>
          </a:ln>
        </p:spPr>
        <p:txBody>
          <a:bodyPr spcFirstLastPara="1" wrap="square" lIns="0" tIns="45700" rIns="0" bIns="45700" anchor="t" anchorCtr="0">
            <a:normAutofit fontScale="92500"/>
          </a:bodyPr>
          <a:lstStyle/>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Experience discomfort</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Stay engaged</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Speak your truth</a:t>
            </a:r>
            <a:br>
              <a:rPr lang="en-US" sz="4000" dirty="0">
                <a:latin typeface="Calibri"/>
                <a:ea typeface="Calibri"/>
                <a:cs typeface="Calibri"/>
                <a:sym typeface="Calibri"/>
              </a:rPr>
            </a:br>
            <a:endParaRPr lang="en-US" dirty="0"/>
          </a:p>
          <a:p>
            <a:pPr marL="571500" indent="-571500">
              <a:spcBef>
                <a:spcPts val="0"/>
              </a:spcBef>
              <a:buClr>
                <a:srgbClr val="55919A"/>
              </a:buClr>
              <a:buSzPts val="3200"/>
              <a:buFont typeface="Courier New" panose="02070309020205020404" pitchFamily="49" charset="0"/>
              <a:buChar char="o"/>
            </a:pPr>
            <a:r>
              <a:rPr lang="en-US" sz="4000" dirty="0">
                <a:latin typeface="Calibri"/>
                <a:ea typeface="Calibri"/>
                <a:cs typeface="Calibri"/>
                <a:sym typeface="Calibri"/>
              </a:rPr>
              <a:t>Expect and accept non-closure</a:t>
            </a:r>
            <a:endParaRPr dirty="0"/>
          </a:p>
          <a:p>
            <a:pPr marL="91440" lvl="0" indent="0" algn="l" rtl="0">
              <a:lnSpc>
                <a:spcPct val="90000"/>
              </a:lnSpc>
              <a:spcBef>
                <a:spcPts val="1400"/>
              </a:spcBef>
              <a:spcAft>
                <a:spcPts val="0"/>
              </a:spcAft>
              <a:buSzPts val="2000"/>
              <a:buNone/>
            </a:pPr>
            <a:endParaRPr dirty="0"/>
          </a:p>
          <a:p>
            <a:pPr marL="91440" lvl="0" indent="-91440" algn="l" rtl="0">
              <a:lnSpc>
                <a:spcPct val="90000"/>
              </a:lnSpc>
              <a:spcBef>
                <a:spcPts val="1400"/>
              </a:spcBef>
              <a:spcAft>
                <a:spcPts val="0"/>
              </a:spcAft>
              <a:buSzPts val="2000"/>
              <a:buFont typeface="Noto Sans Symbols"/>
              <a:buNone/>
            </a:pPr>
            <a:endParaRPr dirty="0"/>
          </a:p>
        </p:txBody>
      </p:sp>
      <p:pic>
        <p:nvPicPr>
          <p:cNvPr id="142" name="Google Shape;142;p5"/>
          <p:cNvPicPr preferRelativeResize="0"/>
          <p:nvPr/>
        </p:nvPicPr>
        <p:blipFill rotWithShape="1">
          <a:blip r:embed="rId3">
            <a:alphaModFix/>
          </a:blip>
          <a:srcRect/>
          <a:stretch/>
        </p:blipFill>
        <p:spPr>
          <a:xfrm>
            <a:off x="2361606" y="2603178"/>
            <a:ext cx="3438525" cy="30522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1033142" y="1579256"/>
            <a:ext cx="4008586" cy="4680583"/>
          </a:xfrm>
          <a:prstGeom prst="rect">
            <a:avLst/>
          </a:prstGeom>
        </p:spPr>
        <p:txBody>
          <a:bodyPr spcFirstLastPara="1" lIns="91425" tIns="45700" rIns="91425" bIns="45700" anchor="ctr" anchorCtr="0">
            <a:normAutofit/>
          </a:bodyPr>
          <a:lstStyle/>
          <a:p>
            <a:pPr marL="0" lvl="0" indent="0" rtl="0">
              <a:spcBef>
                <a:spcPts val="0"/>
              </a:spcBef>
              <a:spcAft>
                <a:spcPts val="0"/>
              </a:spcAft>
              <a:buClr>
                <a:srgbClr val="C25900"/>
              </a:buClr>
              <a:buSzPts val="4800"/>
              <a:buFont typeface="Calibri"/>
              <a:buNone/>
            </a:pPr>
            <a:r>
              <a:rPr lang="en-US" sz="5200" dirty="0"/>
              <a:t>I-4: Linking Present Levels, Needs, Goals, and Services Form</a:t>
            </a:r>
          </a:p>
        </p:txBody>
      </p:sp>
      <p:sp>
        <p:nvSpPr>
          <p:cNvPr id="346" name="Google Shape;346;p34"/>
          <p:cNvSpPr txBox="1">
            <a:spLocks noGrp="1"/>
          </p:cNvSpPr>
          <p:nvPr>
            <p:ph type="body" idx="1"/>
          </p:nvPr>
        </p:nvSpPr>
        <p:spPr>
          <a:xfrm>
            <a:off x="5306063" y="1885737"/>
            <a:ext cx="5725351" cy="2615926"/>
          </a:xfrm>
          <a:prstGeom prst="rect">
            <a:avLst/>
          </a:prstGeom>
        </p:spPr>
        <p:txBody>
          <a:bodyPr spcFirstLastPara="1" lIns="0" tIns="45700" rIns="0" bIns="45700" anchor="ctr" anchorCtr="0">
            <a:normAutofit/>
          </a:bodyPr>
          <a:lstStyle/>
          <a:p>
            <a:pPr marL="742950" lvl="0" indent="-742950">
              <a:spcBef>
                <a:spcPts val="0"/>
              </a:spcBef>
              <a:buClr>
                <a:schemeClr val="tx1">
                  <a:lumMod val="75000"/>
                  <a:lumOff val="25000"/>
                </a:schemeClr>
              </a:buClr>
              <a:buSzPts val="2800"/>
              <a:buFont typeface="+mj-lt"/>
              <a:buAutoNum type="arabicPeriod"/>
            </a:pPr>
            <a:r>
              <a:rPr lang="en-US" sz="3200" dirty="0">
                <a:latin typeface="Calibri" panose="020F0502020204030204" pitchFamily="34" charset="0"/>
                <a:cs typeface="Calibri" panose="020F0502020204030204" pitchFamily="34" charset="0"/>
              </a:rPr>
              <a:t>What is different about your IEP forms?</a:t>
            </a:r>
          </a:p>
          <a:p>
            <a:pPr marL="742950" lvl="0" indent="-742950">
              <a:spcBef>
                <a:spcPts val="0"/>
              </a:spcBef>
              <a:buClr>
                <a:schemeClr val="tx1">
                  <a:lumMod val="75000"/>
                  <a:lumOff val="25000"/>
                </a:schemeClr>
              </a:buClr>
              <a:buSzPts val="2800"/>
              <a:buFont typeface="+mj-lt"/>
              <a:buAutoNum type="arabicPeriod"/>
            </a:pPr>
            <a:endParaRPr lang="en-US" sz="3200" dirty="0">
              <a:latin typeface="Calibri" panose="020F0502020204030204" pitchFamily="34" charset="0"/>
              <a:cs typeface="Calibri" panose="020F0502020204030204" pitchFamily="34" charset="0"/>
            </a:endParaRPr>
          </a:p>
          <a:p>
            <a:pPr marL="742950" lvl="0" indent="-742950">
              <a:spcBef>
                <a:spcPts val="0"/>
              </a:spcBef>
              <a:buClr>
                <a:schemeClr val="tx1">
                  <a:lumMod val="75000"/>
                  <a:lumOff val="25000"/>
                </a:schemeClr>
              </a:buClr>
              <a:buSzPts val="2800"/>
              <a:buFont typeface="+mj-lt"/>
              <a:buAutoNum type="arabicPeriod"/>
            </a:pPr>
            <a:r>
              <a:rPr lang="en-US" sz="3200" dirty="0">
                <a:latin typeface="Calibri" panose="020F0502020204030204" pitchFamily="34" charset="0"/>
                <a:cs typeface="Calibri" panose="020F0502020204030204" pitchFamily="34" charset="0"/>
              </a:rPr>
              <a:t>What changes can you make to align to your C3 Teams?</a:t>
            </a:r>
          </a:p>
          <a:p>
            <a:pPr marL="0" lvl="0" indent="0">
              <a:spcBef>
                <a:spcPts val="0"/>
              </a:spcBef>
              <a:spcAft>
                <a:spcPts val="600"/>
              </a:spcAft>
              <a:buClr>
                <a:srgbClr val="C25900"/>
              </a:buClr>
              <a:buSzPts val="2800"/>
              <a:buNone/>
            </a:pPr>
            <a:endParaRPr lang="en-US" sz="1900" dirty="0"/>
          </a:p>
        </p:txBody>
      </p:sp>
      <p:sp>
        <p:nvSpPr>
          <p:cNvPr id="3" name="Rectangle 2">
            <a:extLst>
              <a:ext uri="{FF2B5EF4-FFF2-40B4-BE49-F238E27FC236}">
                <a16:creationId xmlns:a16="http://schemas.microsoft.com/office/drawing/2014/main" id="{8A9AB3F5-7323-015A-1FD7-81C75ADDCE8E}"/>
              </a:ext>
            </a:extLst>
          </p:cNvPr>
          <p:cNvSpPr/>
          <p:nvPr/>
        </p:nvSpPr>
        <p:spPr>
          <a:xfrm>
            <a:off x="-1" y="6416825"/>
            <a:ext cx="12192001"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endParaRPr lang="en-US" dirty="0"/>
          </a:p>
        </p:txBody>
      </p:sp>
      <p:sp>
        <p:nvSpPr>
          <p:cNvPr id="4" name="Rectangle 3">
            <a:extLst>
              <a:ext uri="{FF2B5EF4-FFF2-40B4-BE49-F238E27FC236}">
                <a16:creationId xmlns:a16="http://schemas.microsoft.com/office/drawing/2014/main" id="{2049E533-9C36-A6E6-15BC-A56F0DDD7BF2}"/>
              </a:ext>
            </a:extLst>
          </p:cNvPr>
          <p:cNvSpPr/>
          <p:nvPr/>
        </p:nvSpPr>
        <p:spPr>
          <a:xfrm>
            <a:off x="1" y="6357466"/>
            <a:ext cx="12192001" cy="6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B1AFBCDD-61FC-B8DC-1633-74E871C90919}"/>
              </a:ext>
            </a:extLst>
          </p:cNvPr>
          <p:cNvPicPr>
            <a:picLocks noChangeAspect="1"/>
          </p:cNvPicPr>
          <p:nvPr/>
        </p:nvPicPr>
        <p:blipFill>
          <a:blip r:embed="rId4"/>
          <a:stretch>
            <a:fillRect/>
          </a:stretch>
        </p:blipFill>
        <p:spPr>
          <a:xfrm>
            <a:off x="8043672" y="4125219"/>
            <a:ext cx="2350008" cy="1767060"/>
          </a:xfrm>
          <a:prstGeom prst="rect">
            <a:avLst/>
          </a:prstGeom>
        </p:spPr>
      </p:pic>
    </p:spTree>
    <p:extLst>
      <p:ext uri="{BB962C8B-B14F-4D97-AF65-F5344CB8AC3E}">
        <p14:creationId xmlns:p14="http://schemas.microsoft.com/office/powerpoint/2010/main" val="22513854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prstGeom prst="rect">
            <a:avLst/>
          </a:prstGeom>
        </p:spPr>
        <p:txBody>
          <a:bodyPr spcFirstLastPara="1" lIns="91425" tIns="45700" rIns="91425" bIns="45700" anchor="t" anchorCtr="0">
            <a:normAutofit fontScale="90000"/>
          </a:bodyPr>
          <a:lstStyle/>
          <a:p>
            <a:pPr lvl="0">
              <a:spcBef>
                <a:spcPts val="0"/>
              </a:spcBef>
              <a:buClr>
                <a:srgbClr val="C25900"/>
              </a:buClr>
              <a:buSzPts val="4800"/>
            </a:pPr>
            <a:br>
              <a:rPr lang="en-US" sz="4000" dirty="0"/>
            </a:br>
            <a:r>
              <a:rPr lang="en-US" sz="4000" dirty="0"/>
              <a:t>P-2: Determination and Notice of Placement</a:t>
            </a:r>
            <a:endParaRPr lang="en-US" sz="3700" dirty="0"/>
          </a:p>
        </p:txBody>
      </p:sp>
      <p:sp>
        <p:nvSpPr>
          <p:cNvPr id="346" name="Google Shape;346;p34"/>
          <p:cNvSpPr txBox="1">
            <a:spLocks noGrp="1"/>
          </p:cNvSpPr>
          <p:nvPr>
            <p:ph type="body" idx="1"/>
          </p:nvPr>
        </p:nvSpPr>
        <p:spPr>
          <a:prstGeom prst="rect">
            <a:avLst/>
          </a:prstGeom>
        </p:spPr>
        <p:txBody>
          <a:bodyPr spcFirstLastPara="1" lIns="0" tIns="45700" rIns="0" bIns="45700" anchor="t" anchorCtr="0">
            <a:normAutofit/>
          </a:bodyPr>
          <a:lstStyle/>
          <a:p>
            <a:pPr marL="0" lvl="0" indent="0">
              <a:spcBef>
                <a:spcPts val="0"/>
              </a:spcBef>
              <a:buClr>
                <a:srgbClr val="C25900"/>
              </a:buClr>
              <a:buSzPts val="2800"/>
              <a:buNone/>
            </a:pPr>
            <a:r>
              <a:rPr lang="en-US" sz="3600" dirty="0">
                <a:hlinkClick r:id="rId3">
                  <a:extLst>
                    <a:ext uri="{A12FA001-AC4F-418D-AE19-62706E023703}">
                      <ahyp:hlinkClr xmlns:ahyp="http://schemas.microsoft.com/office/drawing/2018/hyperlinkcolor" val="tx"/>
                    </a:ext>
                  </a:extLst>
                </a:hlinkClick>
              </a:rPr>
              <a:t>P2 Determination Notice of Placement</a:t>
            </a:r>
            <a:endParaRPr lang="en-US" sz="3600" dirty="0"/>
          </a:p>
        </p:txBody>
      </p:sp>
      <p:sp>
        <p:nvSpPr>
          <p:cNvPr id="2" name="Rectangle 1">
            <a:extLst>
              <a:ext uri="{FF2B5EF4-FFF2-40B4-BE49-F238E27FC236}">
                <a16:creationId xmlns:a16="http://schemas.microsoft.com/office/drawing/2014/main" id="{8C21C9F1-A8FB-561E-1711-615F384326E3}"/>
              </a:ext>
            </a:extLst>
          </p:cNvPr>
          <p:cNvSpPr/>
          <p:nvPr/>
        </p:nvSpPr>
        <p:spPr>
          <a:xfrm>
            <a:off x="1" y="6357466"/>
            <a:ext cx="12192001" cy="6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F0BC1BD8-47BA-49E2-B838-334BD2820B4C}"/>
              </a:ext>
            </a:extLst>
          </p:cNvPr>
          <p:cNvSpPr/>
          <p:nvPr/>
        </p:nvSpPr>
        <p:spPr>
          <a:xfrm>
            <a:off x="-1" y="6416825"/>
            <a:ext cx="12192001"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endParaRPr lang="en-US" dirty="0"/>
          </a:p>
        </p:txBody>
      </p:sp>
    </p:spTree>
    <p:extLst>
      <p:ext uri="{BB962C8B-B14F-4D97-AF65-F5344CB8AC3E}">
        <p14:creationId xmlns:p14="http://schemas.microsoft.com/office/powerpoint/2010/main" val="20479663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xfrm>
            <a:off x="579526" y="1621215"/>
            <a:ext cx="4645947" cy="4680583"/>
          </a:xfrm>
          <a:prstGeom prst="rect">
            <a:avLst/>
          </a:prstGeom>
        </p:spPr>
        <p:txBody>
          <a:bodyPr spcFirstLastPara="1" lIns="91425" tIns="45700" rIns="91425" bIns="45700" anchor="ctr" anchorCtr="0">
            <a:normAutofit/>
          </a:bodyPr>
          <a:lstStyle/>
          <a:p>
            <a:pPr lvl="0">
              <a:spcBef>
                <a:spcPts val="0"/>
              </a:spcBef>
              <a:buClr>
                <a:srgbClr val="C25900"/>
              </a:buClr>
              <a:buSzPts val="4800"/>
            </a:pPr>
            <a:r>
              <a:rPr lang="en-US" sz="5400" dirty="0"/>
              <a:t>P-2: Determination and Notice of Placement</a:t>
            </a:r>
            <a:endParaRPr lang="en-US" sz="5200" dirty="0"/>
          </a:p>
        </p:txBody>
      </p:sp>
      <p:sp>
        <p:nvSpPr>
          <p:cNvPr id="346" name="Google Shape;346;p34"/>
          <p:cNvSpPr txBox="1">
            <a:spLocks noGrp="1"/>
          </p:cNvSpPr>
          <p:nvPr>
            <p:ph type="body" idx="1"/>
          </p:nvPr>
        </p:nvSpPr>
        <p:spPr>
          <a:xfrm>
            <a:off x="5423294" y="1897460"/>
            <a:ext cx="5725351" cy="2615926"/>
          </a:xfrm>
          <a:prstGeom prst="rect">
            <a:avLst/>
          </a:prstGeom>
        </p:spPr>
        <p:txBody>
          <a:bodyPr spcFirstLastPara="1" lIns="0" tIns="45700" rIns="0" bIns="45700" anchor="ctr" anchorCtr="0">
            <a:normAutofit/>
          </a:bodyPr>
          <a:lstStyle/>
          <a:p>
            <a:pPr marL="742950" lvl="0" indent="-742950">
              <a:spcBef>
                <a:spcPts val="0"/>
              </a:spcBef>
              <a:buClr>
                <a:schemeClr val="tx1">
                  <a:lumMod val="75000"/>
                  <a:lumOff val="25000"/>
                </a:schemeClr>
              </a:buClr>
              <a:buSzPts val="2800"/>
              <a:buFont typeface="+mj-lt"/>
              <a:buAutoNum type="arabicPeriod"/>
            </a:pPr>
            <a:r>
              <a:rPr lang="en-US" sz="3200" dirty="0"/>
              <a:t>What is different about your IEP forms?</a:t>
            </a:r>
          </a:p>
          <a:p>
            <a:pPr marL="742950" lvl="0" indent="-742950">
              <a:spcBef>
                <a:spcPts val="0"/>
              </a:spcBef>
              <a:buClr>
                <a:schemeClr val="tx1">
                  <a:lumMod val="75000"/>
                  <a:lumOff val="25000"/>
                </a:schemeClr>
              </a:buClr>
              <a:buSzPts val="2800"/>
              <a:buFont typeface="+mj-lt"/>
              <a:buAutoNum type="arabicPeriod"/>
            </a:pPr>
            <a:endParaRPr lang="en-US" sz="3200" dirty="0"/>
          </a:p>
          <a:p>
            <a:pPr marL="742950" lvl="0" indent="-742950">
              <a:spcBef>
                <a:spcPts val="0"/>
              </a:spcBef>
              <a:buClr>
                <a:schemeClr val="tx1">
                  <a:lumMod val="75000"/>
                  <a:lumOff val="25000"/>
                </a:schemeClr>
              </a:buClr>
              <a:buSzPts val="2800"/>
              <a:buFont typeface="+mj-lt"/>
              <a:buAutoNum type="arabicPeriod"/>
            </a:pPr>
            <a:r>
              <a:rPr lang="en-US" sz="3200" dirty="0"/>
              <a:t>What changes can you make to align to your C3 Teams?</a:t>
            </a:r>
          </a:p>
          <a:p>
            <a:pPr marL="0" lvl="0" indent="0">
              <a:spcBef>
                <a:spcPts val="0"/>
              </a:spcBef>
              <a:spcAft>
                <a:spcPts val="600"/>
              </a:spcAft>
              <a:buClr>
                <a:srgbClr val="C25900"/>
              </a:buClr>
              <a:buSzPts val="2800"/>
              <a:buNone/>
            </a:pPr>
            <a:endParaRPr lang="en-US" sz="1900" dirty="0"/>
          </a:p>
        </p:txBody>
      </p:sp>
      <p:sp>
        <p:nvSpPr>
          <p:cNvPr id="3" name="Rectangle 2">
            <a:extLst>
              <a:ext uri="{FF2B5EF4-FFF2-40B4-BE49-F238E27FC236}">
                <a16:creationId xmlns:a16="http://schemas.microsoft.com/office/drawing/2014/main" id="{8A9AB3F5-7323-015A-1FD7-81C75ADDCE8E}"/>
              </a:ext>
            </a:extLst>
          </p:cNvPr>
          <p:cNvSpPr/>
          <p:nvPr/>
        </p:nvSpPr>
        <p:spPr>
          <a:xfrm>
            <a:off x="-1" y="6416825"/>
            <a:ext cx="12192001"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endParaRPr lang="en-US" dirty="0"/>
          </a:p>
        </p:txBody>
      </p:sp>
      <p:sp>
        <p:nvSpPr>
          <p:cNvPr id="4" name="Rectangle 3">
            <a:extLst>
              <a:ext uri="{FF2B5EF4-FFF2-40B4-BE49-F238E27FC236}">
                <a16:creationId xmlns:a16="http://schemas.microsoft.com/office/drawing/2014/main" id="{2049E533-9C36-A6E6-15BC-A56F0DDD7BF2}"/>
              </a:ext>
            </a:extLst>
          </p:cNvPr>
          <p:cNvSpPr/>
          <p:nvPr/>
        </p:nvSpPr>
        <p:spPr>
          <a:xfrm>
            <a:off x="1" y="6357466"/>
            <a:ext cx="12192001" cy="6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B1AFBCDD-61FC-B8DC-1633-74E871C90919}"/>
              </a:ext>
            </a:extLst>
          </p:cNvPr>
          <p:cNvPicPr>
            <a:picLocks noChangeAspect="1"/>
          </p:cNvPicPr>
          <p:nvPr/>
        </p:nvPicPr>
        <p:blipFill>
          <a:blip r:embed="rId4"/>
          <a:stretch>
            <a:fillRect/>
          </a:stretch>
        </p:blipFill>
        <p:spPr>
          <a:xfrm>
            <a:off x="8043672" y="4125219"/>
            <a:ext cx="2350008" cy="1767060"/>
          </a:xfrm>
          <a:prstGeom prst="rect">
            <a:avLst/>
          </a:prstGeom>
        </p:spPr>
      </p:pic>
    </p:spTree>
    <p:extLst>
      <p:ext uri="{BB962C8B-B14F-4D97-AF65-F5344CB8AC3E}">
        <p14:creationId xmlns:p14="http://schemas.microsoft.com/office/powerpoint/2010/main" val="11939904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4"/>
        <p:cNvGrpSpPr/>
        <p:nvPr/>
      </p:nvGrpSpPr>
      <p:grpSpPr>
        <a:xfrm>
          <a:off x="0" y="0"/>
          <a:ext cx="0" cy="0"/>
          <a:chOff x="0" y="0"/>
          <a:chExt cx="0" cy="0"/>
        </a:xfrm>
      </p:grpSpPr>
      <p:sp>
        <p:nvSpPr>
          <p:cNvPr id="345" name="Google Shape;345;p34"/>
          <p:cNvSpPr txBox="1">
            <a:spLocks noGrp="1"/>
          </p:cNvSpPr>
          <p:nvPr>
            <p:ph type="title"/>
          </p:nvPr>
        </p:nvSpPr>
        <p:spPr>
          <a:prstGeom prst="rect">
            <a:avLst/>
          </a:prstGeom>
        </p:spPr>
        <p:txBody>
          <a:bodyPr spcFirstLastPara="1" lIns="91425" tIns="45700" rIns="91425" bIns="45700" anchor="t" anchorCtr="0">
            <a:normAutofit fontScale="90000"/>
          </a:bodyPr>
          <a:lstStyle/>
          <a:p>
            <a:pPr lvl="0">
              <a:spcBef>
                <a:spcPts val="0"/>
              </a:spcBef>
              <a:buClr>
                <a:srgbClr val="C25900"/>
              </a:buClr>
              <a:buSzPts val="4800"/>
            </a:pPr>
            <a:br>
              <a:rPr lang="en-US" sz="3600" dirty="0"/>
            </a:br>
            <a:r>
              <a:rPr lang="en-US" sz="3600" dirty="0"/>
              <a:t>Let’s Write a Proactive IEP and a Follow-Up ISAAG for our C3 Teams</a:t>
            </a:r>
            <a:endParaRPr lang="en-US" sz="3700" dirty="0"/>
          </a:p>
        </p:txBody>
      </p:sp>
      <p:sp>
        <p:nvSpPr>
          <p:cNvPr id="2" name="Rectangle 1">
            <a:extLst>
              <a:ext uri="{FF2B5EF4-FFF2-40B4-BE49-F238E27FC236}">
                <a16:creationId xmlns:a16="http://schemas.microsoft.com/office/drawing/2014/main" id="{8C21C9F1-A8FB-561E-1711-615F384326E3}"/>
              </a:ext>
            </a:extLst>
          </p:cNvPr>
          <p:cNvSpPr/>
          <p:nvPr/>
        </p:nvSpPr>
        <p:spPr>
          <a:xfrm>
            <a:off x="1" y="6357466"/>
            <a:ext cx="12192001" cy="6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F0BC1BD8-47BA-49E2-B838-334BD2820B4C}"/>
              </a:ext>
            </a:extLst>
          </p:cNvPr>
          <p:cNvSpPr/>
          <p:nvPr/>
        </p:nvSpPr>
        <p:spPr>
          <a:xfrm>
            <a:off x="-1" y="6416825"/>
            <a:ext cx="12192001"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3">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endParaRPr lang="en-US" dirty="0"/>
          </a:p>
        </p:txBody>
      </p:sp>
      <p:pic>
        <p:nvPicPr>
          <p:cNvPr id="3" name="Picture 2">
            <a:extLst>
              <a:ext uri="{FF2B5EF4-FFF2-40B4-BE49-F238E27FC236}">
                <a16:creationId xmlns:a16="http://schemas.microsoft.com/office/drawing/2014/main" id="{BE341FE8-85CC-0297-AF8F-D58E669EB378}"/>
              </a:ext>
            </a:extLst>
          </p:cNvPr>
          <p:cNvPicPr>
            <a:picLocks noChangeAspect="1"/>
          </p:cNvPicPr>
          <p:nvPr/>
        </p:nvPicPr>
        <p:blipFill>
          <a:blip r:embed="rId4"/>
          <a:stretch>
            <a:fillRect/>
          </a:stretch>
        </p:blipFill>
        <p:spPr>
          <a:xfrm>
            <a:off x="9245609" y="4473743"/>
            <a:ext cx="2148591" cy="1615607"/>
          </a:xfrm>
          <a:prstGeom prst="rect">
            <a:avLst/>
          </a:prstGeom>
        </p:spPr>
      </p:pic>
    </p:spTree>
    <p:extLst>
      <p:ext uri="{BB962C8B-B14F-4D97-AF65-F5344CB8AC3E}">
        <p14:creationId xmlns:p14="http://schemas.microsoft.com/office/powerpoint/2010/main" val="7052707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72BB-9B30-D041-8F0F-C6F3215244E7}"/>
              </a:ext>
            </a:extLst>
          </p:cNvPr>
          <p:cNvSpPr>
            <a:spLocks noGrp="1"/>
          </p:cNvSpPr>
          <p:nvPr>
            <p:ph type="title"/>
          </p:nvPr>
        </p:nvSpPr>
        <p:spPr/>
        <p:txBody>
          <a:bodyPr/>
          <a:lstStyle/>
          <a:p>
            <a:r>
              <a:rPr lang="en-US" dirty="0"/>
              <a:t>Thank you for your commitment to equity!</a:t>
            </a:r>
          </a:p>
        </p:txBody>
      </p:sp>
      <p:sp>
        <p:nvSpPr>
          <p:cNvPr id="3" name="Text Placeholder 2">
            <a:extLst>
              <a:ext uri="{FF2B5EF4-FFF2-40B4-BE49-F238E27FC236}">
                <a16:creationId xmlns:a16="http://schemas.microsoft.com/office/drawing/2014/main" id="{77A41B33-A76F-B94E-915D-DD77CFD5BB96}"/>
              </a:ext>
            </a:extLst>
          </p:cNvPr>
          <p:cNvSpPr>
            <a:spLocks noGrp="1"/>
          </p:cNvSpPr>
          <p:nvPr>
            <p:ph type="body" idx="1"/>
          </p:nvPr>
        </p:nvSpPr>
        <p:spPr/>
        <p:txBody>
          <a:bodyPr>
            <a:normAutofit/>
          </a:bodyPr>
          <a:lstStyle/>
          <a:p>
            <a:r>
              <a:rPr lang="en-US" sz="3600" dirty="0"/>
              <a:t>FEEDBACK CARDS</a:t>
            </a:r>
          </a:p>
          <a:p>
            <a:r>
              <a:rPr lang="en-US" sz="3600" dirty="0"/>
              <a:t>1. What resonated with you and the learning today?</a:t>
            </a:r>
          </a:p>
          <a:p>
            <a:r>
              <a:rPr lang="en-US" sz="3600" dirty="0"/>
              <a:t>2. What gave you pause?</a:t>
            </a:r>
          </a:p>
        </p:txBody>
      </p:sp>
    </p:spTree>
    <p:extLst>
      <p:ext uri="{BB962C8B-B14F-4D97-AF65-F5344CB8AC3E}">
        <p14:creationId xmlns:p14="http://schemas.microsoft.com/office/powerpoint/2010/main" val="39543702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212619" y="845116"/>
            <a:ext cx="7204871" cy="836343"/>
          </a:xfrm>
          <a:prstGeom prst="rect">
            <a:avLst/>
          </a:prstGeom>
          <a:noFill/>
          <a:ln>
            <a:noFill/>
          </a:ln>
        </p:spPr>
        <p:txBody>
          <a:bodyPr spcFirstLastPara="1" wrap="square" lIns="91425" tIns="45700" rIns="91425" bIns="45700" anchor="b" anchorCtr="0">
            <a:noAutofit/>
          </a:bodyPr>
          <a:lstStyle/>
          <a:p>
            <a:pPr lvl="0">
              <a:buClr>
                <a:srgbClr val="55919A"/>
              </a:buClr>
              <a:buSzPts val="4000"/>
            </a:pPr>
            <a:r>
              <a:rPr lang="en-US" sz="4400" b="1" dirty="0"/>
              <a:t>Community Agreements (Continued)</a:t>
            </a:r>
            <a:endParaRPr sz="4400" b="1" dirty="0"/>
          </a:p>
        </p:txBody>
      </p:sp>
      <p:pic>
        <p:nvPicPr>
          <p:cNvPr id="150" name="Google Shape;150;p6"/>
          <p:cNvPicPr preferRelativeResize="0"/>
          <p:nvPr/>
        </p:nvPicPr>
        <p:blipFill rotWithShape="1">
          <a:blip r:embed="rId3">
            <a:alphaModFix/>
          </a:blip>
          <a:srcRect/>
          <a:stretch/>
        </p:blipFill>
        <p:spPr>
          <a:xfrm>
            <a:off x="695470" y="1903543"/>
            <a:ext cx="3759200" cy="4015733"/>
          </a:xfrm>
          <a:prstGeom prst="rect">
            <a:avLst/>
          </a:prstGeom>
          <a:noFill/>
          <a:ln>
            <a:noFill/>
          </a:ln>
        </p:spPr>
      </p:pic>
      <p:graphicFrame>
        <p:nvGraphicFramePr>
          <p:cNvPr id="152" name="Google Shape;149;p6">
            <a:extLst>
              <a:ext uri="{FF2B5EF4-FFF2-40B4-BE49-F238E27FC236}">
                <a16:creationId xmlns:a16="http://schemas.microsoft.com/office/drawing/2014/main" id="{6F0C80AD-66C2-4403-A9CC-5408D7C4BE20}"/>
              </a:ext>
            </a:extLst>
          </p:cNvPr>
          <p:cNvGraphicFramePr/>
          <p:nvPr/>
        </p:nvGraphicFramePr>
        <p:xfrm>
          <a:off x="4668982" y="1809936"/>
          <a:ext cx="6613236" cy="42029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167" name="Google Shape;165;p8">
            <a:extLst>
              <a:ext uri="{FF2B5EF4-FFF2-40B4-BE49-F238E27FC236}">
                <a16:creationId xmlns:a16="http://schemas.microsoft.com/office/drawing/2014/main" id="{182E4D15-9A4E-4F02-B2F8-2FFC3815F119}"/>
              </a:ext>
            </a:extLst>
          </p:cNvPr>
          <p:cNvGraphicFramePr/>
          <p:nvPr/>
        </p:nvGraphicFramePr>
        <p:xfrm>
          <a:off x="1066800"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 name="Title 1">
            <a:extLst>
              <a:ext uri="{FF2B5EF4-FFF2-40B4-BE49-F238E27FC236}">
                <a16:creationId xmlns:a16="http://schemas.microsoft.com/office/drawing/2014/main" id="{EE1477A9-ECD0-DD4B-8082-CD623B0A0E04}"/>
              </a:ext>
            </a:extLst>
          </p:cNvPr>
          <p:cNvSpPr>
            <a:spLocks noGrp="1"/>
          </p:cNvSpPr>
          <p:nvPr>
            <p:ph type="title"/>
          </p:nvPr>
        </p:nvSpPr>
        <p:spPr/>
        <p:txBody>
          <a:bodyPr>
            <a:noAutofit/>
          </a:bodyPr>
          <a:lstStyle/>
          <a:p>
            <a:pPr lvl="0">
              <a:lnSpc>
                <a:spcPct val="100000"/>
              </a:lnSpc>
            </a:pPr>
            <a:r>
              <a:rPr lang="en-US" sz="2400" dirty="0"/>
              <a:t>Integrated Comprehensive Systems for Equity – </a:t>
            </a:r>
            <a:br>
              <a:rPr lang="en-US" sz="2400" dirty="0"/>
            </a:br>
            <a:r>
              <a:rPr lang="en-US" sz="2400" dirty="0"/>
              <a:t>Four Cornerstones </a:t>
            </a:r>
            <a:br>
              <a:rPr lang="en-US" sz="2400" dirty="0"/>
            </a:br>
            <a:r>
              <a:rPr lang="en-US" sz="2400" b="0" dirty="0"/>
              <a:t>(A Framework and Process for Eliminating Inequities)</a:t>
            </a:r>
            <a:endParaRPr lang="en-US" sz="2400" dirty="0"/>
          </a:p>
        </p:txBody>
      </p:sp>
      <p:pic>
        <p:nvPicPr>
          <p:cNvPr id="4" name="Picture 3">
            <a:extLst>
              <a:ext uri="{FF2B5EF4-FFF2-40B4-BE49-F238E27FC236}">
                <a16:creationId xmlns:a16="http://schemas.microsoft.com/office/drawing/2014/main" id="{62C015CB-C0B4-2140-8D99-17E97687F973}"/>
              </a:ext>
            </a:extLst>
          </p:cNvPr>
          <p:cNvPicPr>
            <a:picLocks noChangeAspect="1"/>
          </p:cNvPicPr>
          <p:nvPr/>
        </p:nvPicPr>
        <p:blipFill rotWithShape="1">
          <a:blip r:embed="rId3"/>
          <a:srcRect b="7602"/>
          <a:stretch/>
        </p:blipFill>
        <p:spPr>
          <a:xfrm>
            <a:off x="3267145" y="1737362"/>
            <a:ext cx="5463496" cy="4584442"/>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Picture 2">
            <a:extLst>
              <a:ext uri="{FF2B5EF4-FFF2-40B4-BE49-F238E27FC236}">
                <a16:creationId xmlns:a16="http://schemas.microsoft.com/office/drawing/2014/main" id="{5F2E8AFC-024D-DC48-82BB-325C683764F8}"/>
              </a:ext>
            </a:extLst>
          </p:cNvPr>
          <p:cNvPicPr>
            <a:picLocks noChangeAspect="1"/>
          </p:cNvPicPr>
          <p:nvPr/>
        </p:nvPicPr>
        <p:blipFill>
          <a:blip r:embed="rId3"/>
          <a:stretch>
            <a:fillRect/>
          </a:stretch>
        </p:blipFill>
        <p:spPr>
          <a:xfrm>
            <a:off x="1223333" y="1814885"/>
            <a:ext cx="6907371" cy="4472329"/>
          </a:xfrm>
          <a:prstGeom prst="rect">
            <a:avLst/>
          </a:prstGeom>
        </p:spPr>
      </p:pic>
      <p:sp>
        <p:nvSpPr>
          <p:cNvPr id="154" name="Google Shape;154;p19"/>
          <p:cNvSpPr/>
          <p:nvPr/>
        </p:nvSpPr>
        <p:spPr>
          <a:xfrm>
            <a:off x="1031620" y="2428020"/>
            <a:ext cx="9070428" cy="11541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b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br>
            <a:br>
              <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8" name="Google Shape;158;p19"/>
          <p:cNvSpPr txBox="1"/>
          <p:nvPr/>
        </p:nvSpPr>
        <p:spPr>
          <a:xfrm>
            <a:off x="7642127" y="2780792"/>
            <a:ext cx="181121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dirty="0">
                <a:ln>
                  <a:noFill/>
                </a:ln>
                <a:solidFill>
                  <a:srgbClr val="3F3F3F"/>
                </a:solidFill>
                <a:effectLst/>
                <a:uLnTx/>
                <a:uFillTx/>
                <a:latin typeface="Calibri"/>
                <a:ea typeface="Calibri"/>
                <a:cs typeface="Calibri"/>
                <a:sym typeface="Calibri"/>
              </a:rPr>
              <a:t>           Year 2</a:t>
            </a:r>
            <a:endParaRPr kumimoji="0" sz="1400" b="0" i="0" u="none" strike="noStrike" kern="0" cap="none" spc="0" normalizeH="0" baseline="0" noProof="0" dirty="0">
              <a:ln>
                <a:noFill/>
              </a:ln>
              <a:solidFill>
                <a:srgbClr val="3F3F3F"/>
              </a:solidFill>
              <a:effectLst/>
              <a:uLnTx/>
              <a:uFillTx/>
              <a:latin typeface="Arial"/>
              <a:ea typeface="Arial"/>
              <a:cs typeface="Arial"/>
              <a:sym typeface="Arial"/>
            </a:endParaRPr>
          </a:p>
        </p:txBody>
      </p:sp>
      <p:cxnSp>
        <p:nvCxnSpPr>
          <p:cNvPr id="159" name="Google Shape;159;p19"/>
          <p:cNvCxnSpPr/>
          <p:nvPr/>
        </p:nvCxnSpPr>
        <p:spPr>
          <a:xfrm rot="10800000">
            <a:off x="7378677" y="2955580"/>
            <a:ext cx="720965" cy="0"/>
          </a:xfrm>
          <a:prstGeom prst="straightConnector1">
            <a:avLst/>
          </a:prstGeom>
          <a:noFill/>
          <a:ln w="12700" cap="flat" cmpd="sng">
            <a:solidFill>
              <a:srgbClr val="3F3F3F"/>
            </a:solidFill>
            <a:prstDash val="solid"/>
            <a:round/>
            <a:headEnd type="none" w="sm" len="sm"/>
            <a:tailEnd type="triangle" w="med" len="med"/>
          </a:ln>
        </p:spPr>
      </p:cxnSp>
      <p:sp>
        <p:nvSpPr>
          <p:cNvPr id="161" name="Google Shape;161;p19"/>
          <p:cNvSpPr txBox="1"/>
          <p:nvPr/>
        </p:nvSpPr>
        <p:spPr>
          <a:xfrm>
            <a:off x="8284362" y="5032264"/>
            <a:ext cx="171701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dirty="0">
                <a:ln>
                  <a:noFill/>
                </a:ln>
                <a:solidFill>
                  <a:srgbClr val="3F3F3F"/>
                </a:solidFill>
                <a:effectLst/>
                <a:uLnTx/>
                <a:uFillTx/>
                <a:latin typeface="Calibri"/>
                <a:ea typeface="Calibri"/>
                <a:cs typeface="Calibri"/>
                <a:sym typeface="Calibri"/>
              </a:rPr>
              <a:t>Year 2 and 3</a:t>
            </a:r>
            <a:endParaRPr kumimoji="0" sz="1400" b="0" i="0" u="none" strike="noStrike" kern="0" cap="none" spc="0" normalizeH="0" baseline="0" noProof="0" dirty="0">
              <a:ln>
                <a:noFill/>
              </a:ln>
              <a:solidFill>
                <a:srgbClr val="3F3F3F"/>
              </a:solidFill>
              <a:effectLst/>
              <a:uLnTx/>
              <a:uFillTx/>
              <a:latin typeface="Arial"/>
              <a:ea typeface="Arial"/>
              <a:cs typeface="Arial"/>
              <a:sym typeface="Arial"/>
            </a:endParaRPr>
          </a:p>
        </p:txBody>
      </p:sp>
      <p:cxnSp>
        <p:nvCxnSpPr>
          <p:cNvPr id="162" name="Google Shape;162;p19"/>
          <p:cNvCxnSpPr/>
          <p:nvPr/>
        </p:nvCxnSpPr>
        <p:spPr>
          <a:xfrm rot="10800000">
            <a:off x="7482943" y="5216930"/>
            <a:ext cx="652553" cy="0"/>
          </a:xfrm>
          <a:prstGeom prst="straightConnector1">
            <a:avLst/>
          </a:prstGeom>
          <a:noFill/>
          <a:ln w="12700" cap="flat" cmpd="sng">
            <a:solidFill>
              <a:srgbClr val="3F3F3F"/>
            </a:solidFill>
            <a:prstDash val="solid"/>
            <a:round/>
            <a:headEnd type="none" w="sm" len="sm"/>
            <a:tailEnd type="triangle" w="med" len="med"/>
          </a:ln>
        </p:spPr>
      </p:cxnSp>
      <p:sp>
        <p:nvSpPr>
          <p:cNvPr id="163" name="Google Shape;163;p19"/>
          <p:cNvSpPr txBox="1"/>
          <p:nvPr/>
        </p:nvSpPr>
        <p:spPr>
          <a:xfrm>
            <a:off x="148034" y="4489909"/>
            <a:ext cx="140676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dirty="0">
                <a:ln>
                  <a:noFill/>
                </a:ln>
                <a:solidFill>
                  <a:srgbClr val="3F3F3F"/>
                </a:solidFill>
                <a:effectLst/>
                <a:uLnTx/>
                <a:uFillTx/>
                <a:latin typeface="Calibri"/>
                <a:ea typeface="Calibri"/>
                <a:cs typeface="Calibri"/>
                <a:sym typeface="Calibri"/>
              </a:rPr>
              <a:t>Year 2 and 3</a:t>
            </a:r>
            <a:endParaRPr kumimoji="0" sz="1400" b="0" i="0" u="none" strike="noStrike" kern="0" cap="none" spc="0" normalizeH="0" baseline="0" noProof="0" dirty="0">
              <a:ln>
                <a:noFill/>
              </a:ln>
              <a:solidFill>
                <a:srgbClr val="3F3F3F"/>
              </a:solidFill>
              <a:effectLst/>
              <a:uLnTx/>
              <a:uFillTx/>
              <a:latin typeface="Arial"/>
              <a:ea typeface="Arial"/>
              <a:cs typeface="Arial"/>
              <a:sym typeface="Arial"/>
            </a:endParaRPr>
          </a:p>
        </p:txBody>
      </p:sp>
      <p:cxnSp>
        <p:nvCxnSpPr>
          <p:cNvPr id="164" name="Google Shape;164;p19"/>
          <p:cNvCxnSpPr/>
          <p:nvPr/>
        </p:nvCxnSpPr>
        <p:spPr>
          <a:xfrm>
            <a:off x="894564" y="4938654"/>
            <a:ext cx="451788" cy="0"/>
          </a:xfrm>
          <a:prstGeom prst="straightConnector1">
            <a:avLst/>
          </a:prstGeom>
          <a:noFill/>
          <a:ln w="12700" cap="flat" cmpd="sng">
            <a:solidFill>
              <a:srgbClr val="3F3F3F"/>
            </a:solidFill>
            <a:prstDash val="solid"/>
            <a:round/>
            <a:headEnd type="none" w="sm" len="sm"/>
            <a:tailEnd type="triangle" w="med" len="med"/>
          </a:ln>
        </p:spPr>
      </p:cxnSp>
      <p:sp>
        <p:nvSpPr>
          <p:cNvPr id="165" name="Google Shape;165;p19"/>
          <p:cNvSpPr txBox="1"/>
          <p:nvPr/>
        </p:nvSpPr>
        <p:spPr>
          <a:xfrm>
            <a:off x="186474" y="2780792"/>
            <a:ext cx="182161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dirty="0">
                <a:ln>
                  <a:noFill/>
                </a:ln>
                <a:solidFill>
                  <a:srgbClr val="3F3F3F"/>
                </a:solidFill>
                <a:effectLst/>
                <a:uLnTx/>
                <a:uFillTx/>
                <a:latin typeface="Calibri"/>
                <a:ea typeface="Calibri"/>
                <a:cs typeface="Calibri"/>
                <a:sym typeface="Calibri"/>
              </a:rPr>
              <a:t>Year 1 </a:t>
            </a:r>
            <a:endParaRPr kumimoji="0" sz="1400" b="0" i="0" u="none" strike="noStrike" kern="0" cap="none" spc="0" normalizeH="0" baseline="0" noProof="0" dirty="0">
              <a:ln>
                <a:noFill/>
              </a:ln>
              <a:solidFill>
                <a:srgbClr val="3F3F3F"/>
              </a:solidFill>
              <a:effectLst/>
              <a:uLnTx/>
              <a:uFillTx/>
              <a:latin typeface="Arial"/>
              <a:ea typeface="Arial"/>
              <a:cs typeface="Arial"/>
              <a:sym typeface="Arial"/>
            </a:endParaRPr>
          </a:p>
        </p:txBody>
      </p:sp>
      <p:cxnSp>
        <p:nvCxnSpPr>
          <p:cNvPr id="166" name="Google Shape;166;p19"/>
          <p:cNvCxnSpPr/>
          <p:nvPr/>
        </p:nvCxnSpPr>
        <p:spPr>
          <a:xfrm>
            <a:off x="968852" y="2965458"/>
            <a:ext cx="585951" cy="0"/>
          </a:xfrm>
          <a:prstGeom prst="straightConnector1">
            <a:avLst/>
          </a:prstGeom>
          <a:noFill/>
          <a:ln w="12700" cap="flat" cmpd="sng">
            <a:solidFill>
              <a:srgbClr val="3F3F3F"/>
            </a:solidFill>
            <a:prstDash val="solid"/>
            <a:round/>
            <a:headEnd type="none" w="sm" len="sm"/>
            <a:tailEnd type="triangle" w="med" len="med"/>
          </a:ln>
        </p:spPr>
      </p:cxnSp>
      <p:sp>
        <p:nvSpPr>
          <p:cNvPr id="2" name="Title 1">
            <a:extLst>
              <a:ext uri="{FF2B5EF4-FFF2-40B4-BE49-F238E27FC236}">
                <a16:creationId xmlns:a16="http://schemas.microsoft.com/office/drawing/2014/main" id="{1E9D4634-9968-6E42-A306-AF9039DE8AF0}"/>
              </a:ext>
            </a:extLst>
          </p:cNvPr>
          <p:cNvSpPr>
            <a:spLocks noGrp="1"/>
          </p:cNvSpPr>
          <p:nvPr>
            <p:ph type="title"/>
          </p:nvPr>
        </p:nvSpPr>
        <p:spPr>
          <a:xfrm>
            <a:off x="1097280" y="286605"/>
            <a:ext cx="7345262" cy="1450757"/>
          </a:xfrm>
        </p:spPr>
        <p:txBody>
          <a:bodyPr>
            <a:noAutofit/>
          </a:bodyPr>
          <a:lstStyle/>
          <a:p>
            <a:r>
              <a:rPr lang="en-US" sz="4000" dirty="0"/>
              <a:t>Integrated Comprehensive Systems for Equity – </a:t>
            </a:r>
            <a:br>
              <a:rPr lang="en-US" sz="4000" dirty="0"/>
            </a:br>
            <a:r>
              <a:rPr lang="en-US" sz="4000" dirty="0"/>
              <a:t>Four Cornerstones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A76195-DA73-B832-6195-CC01084D9CA9}"/>
              </a:ext>
            </a:extLst>
          </p:cNvPr>
          <p:cNvSpPr>
            <a:spLocks noGrp="1"/>
          </p:cNvSpPr>
          <p:nvPr>
            <p:ph type="title"/>
          </p:nvPr>
        </p:nvSpPr>
        <p:spPr/>
        <p:txBody>
          <a:bodyPr/>
          <a:lstStyle/>
          <a:p>
            <a:r>
              <a:rPr lang="en-US" dirty="0"/>
              <a:t>What You Need for Today:</a:t>
            </a:r>
          </a:p>
        </p:txBody>
      </p:sp>
      <p:sp>
        <p:nvSpPr>
          <p:cNvPr id="5" name="Content Placeholder 4">
            <a:extLst>
              <a:ext uri="{FF2B5EF4-FFF2-40B4-BE49-F238E27FC236}">
                <a16:creationId xmlns:a16="http://schemas.microsoft.com/office/drawing/2014/main" id="{A35FD6BB-965D-1541-8F48-10E09B787572}"/>
              </a:ext>
            </a:extLst>
          </p:cNvPr>
          <p:cNvSpPr>
            <a:spLocks noGrp="1"/>
          </p:cNvSpPr>
          <p:nvPr>
            <p:ph type="body" idx="1"/>
          </p:nvPr>
        </p:nvSpPr>
        <p:spPr/>
        <p:txBody>
          <a:bodyPr>
            <a:normAutofit/>
          </a:bodyPr>
          <a:lstStyle/>
          <a:p>
            <a:pPr>
              <a:buFont typeface="Courier New" panose="02070309020205020404" pitchFamily="49" charset="0"/>
              <a:buChar char="o"/>
            </a:pPr>
            <a:r>
              <a:rPr lang="en-US" sz="4000" dirty="0"/>
              <a:t>An IEP</a:t>
            </a:r>
          </a:p>
          <a:p>
            <a:pPr>
              <a:buFont typeface="Courier New" panose="02070309020205020404" pitchFamily="49" charset="0"/>
              <a:buChar char="o"/>
            </a:pPr>
            <a:r>
              <a:rPr lang="en-US" sz="4000" dirty="0"/>
              <a:t>A ISAAG associated with the student’s IEP</a:t>
            </a:r>
          </a:p>
        </p:txBody>
      </p:sp>
      <p:pic>
        <p:nvPicPr>
          <p:cNvPr id="6" name="Picture 5">
            <a:extLst>
              <a:ext uri="{FF2B5EF4-FFF2-40B4-BE49-F238E27FC236}">
                <a16:creationId xmlns:a16="http://schemas.microsoft.com/office/drawing/2014/main" id="{302C66AB-7EB5-F52B-9A92-591E6CC721E7}"/>
              </a:ext>
            </a:extLst>
          </p:cNvPr>
          <p:cNvPicPr>
            <a:picLocks noChangeAspect="1"/>
          </p:cNvPicPr>
          <p:nvPr/>
        </p:nvPicPr>
        <p:blipFill>
          <a:blip r:embed="rId2"/>
          <a:stretch>
            <a:fillRect/>
          </a:stretch>
        </p:blipFill>
        <p:spPr>
          <a:xfrm>
            <a:off x="4325257" y="3429000"/>
            <a:ext cx="3602445" cy="2332518"/>
          </a:xfrm>
          <a:prstGeom prst="rect">
            <a:avLst/>
          </a:prstGeom>
        </p:spPr>
      </p:pic>
    </p:spTree>
    <p:extLst>
      <p:ext uri="{BB962C8B-B14F-4D97-AF65-F5344CB8AC3E}">
        <p14:creationId xmlns:p14="http://schemas.microsoft.com/office/powerpoint/2010/main" val="30441952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4A4246-8475-E852-E524-0EF916E078CF}"/>
              </a:ext>
            </a:extLst>
          </p:cNvPr>
          <p:cNvSpPr>
            <a:spLocks noGrp="1"/>
          </p:cNvSpPr>
          <p:nvPr>
            <p:ph type="title"/>
          </p:nvPr>
        </p:nvSpPr>
        <p:spPr>
          <a:xfrm>
            <a:off x="1077238" y="1426180"/>
            <a:ext cx="3141430" cy="4480726"/>
          </a:xfrm>
        </p:spPr>
        <p:txBody>
          <a:bodyPr>
            <a:normAutofit/>
          </a:bodyPr>
          <a:lstStyle/>
          <a:p>
            <a:pPr algn="r"/>
            <a:r>
              <a:rPr lang="en-US" sz="5100" dirty="0"/>
              <a:t>So – How Different is the </a:t>
            </a:r>
            <a:br>
              <a:rPr lang="en-US" sz="5100" dirty="0"/>
            </a:br>
            <a:r>
              <a:rPr lang="en-US" sz="5100" dirty="0"/>
              <a:t>IEP for </a:t>
            </a:r>
            <a:br>
              <a:rPr lang="en-US" sz="5100" dirty="0"/>
            </a:br>
            <a:r>
              <a:rPr lang="en-US" sz="5100" dirty="0"/>
              <a:t>C3 Teams, Really?</a:t>
            </a:r>
          </a:p>
        </p:txBody>
      </p:sp>
      <p:sp>
        <p:nvSpPr>
          <p:cNvPr id="5" name="Content Placeholder 4">
            <a:extLst>
              <a:ext uri="{FF2B5EF4-FFF2-40B4-BE49-F238E27FC236}">
                <a16:creationId xmlns:a16="http://schemas.microsoft.com/office/drawing/2014/main" id="{A35FD6BB-965D-1541-8F48-10E09B787572}"/>
              </a:ext>
            </a:extLst>
          </p:cNvPr>
          <p:cNvSpPr>
            <a:spLocks noGrp="1"/>
          </p:cNvSpPr>
          <p:nvPr>
            <p:ph type="body" idx="1"/>
          </p:nvPr>
        </p:nvSpPr>
        <p:spPr>
          <a:xfrm>
            <a:off x="4998625" y="1726364"/>
            <a:ext cx="4795584" cy="4180542"/>
          </a:xfrm>
        </p:spPr>
        <p:txBody>
          <a:bodyPr anchor="ctr">
            <a:normAutofit fontScale="92500" lnSpcReduction="10000"/>
          </a:bodyPr>
          <a:lstStyle/>
          <a:p>
            <a:r>
              <a:rPr lang="en-US" sz="1900" dirty="0"/>
              <a:t>All students are proportionally placed in the building and C3 Teams are in place.</a:t>
            </a:r>
          </a:p>
          <a:p>
            <a:r>
              <a:rPr lang="en-US" sz="1900" dirty="0"/>
              <a:t>IEP Team membership is often the C3 Team </a:t>
            </a:r>
          </a:p>
          <a:p>
            <a:r>
              <a:rPr lang="en-US" sz="1900" dirty="0"/>
              <a:t>Special Educator is responsible for the completion of the IEP and ISAAG (Individualized Skills at a Glance Form) and any revisions and updates. </a:t>
            </a:r>
          </a:p>
          <a:p>
            <a:r>
              <a:rPr lang="en-US" sz="1900" dirty="0"/>
              <a:t>C3 Team members are responsible for reinforcing all IEP goals in the core of teaching and learning (often defined as SDI) in order to increase opportunities of skill development within the general education environments that the skills take place.</a:t>
            </a:r>
          </a:p>
          <a:p>
            <a:r>
              <a:rPr lang="en-US" sz="1900" dirty="0"/>
              <a:t>We are working with DPI and following all the DPI guidelines</a:t>
            </a:r>
          </a:p>
        </p:txBody>
      </p:sp>
      <p:sp>
        <p:nvSpPr>
          <p:cNvPr id="3" name="Rectangle 2">
            <a:extLst>
              <a:ext uri="{FF2B5EF4-FFF2-40B4-BE49-F238E27FC236}">
                <a16:creationId xmlns:a16="http://schemas.microsoft.com/office/drawing/2014/main" id="{1A5579C9-125F-D78D-F990-7C53B66FDDF0}"/>
              </a:ext>
            </a:extLst>
          </p:cNvPr>
          <p:cNvSpPr/>
          <p:nvPr/>
        </p:nvSpPr>
        <p:spPr>
          <a:xfrm>
            <a:off x="-1" y="6416825"/>
            <a:ext cx="12192001"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20</a:t>
            </a:r>
            <a:r>
              <a:rPr lang="en-US" sz="1300" b="1" dirty="0">
                <a:solidFill>
                  <a:schemeClr val="tx1"/>
                </a:solidFill>
                <a:latin typeface="Calibri" panose="020F0502020204030204" pitchFamily="34" charset="0"/>
                <a:ea typeface="Calibri"/>
                <a:cs typeface="Calibri" panose="020F0502020204030204" pitchFamily="34" charset="0"/>
                <a:sym typeface="Calibri"/>
              </a:rPr>
              <a:t>22</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 ELISE M. FRATTURA AND COLLEEN A. CAPPER. ALL RIGHTS RESERVED. YOU MAY NOT REPRODUCE, MODIFY, OR DISTRIBUTE THIS WORK WITHOUT WRITTEN CONSENT FROM THE AUTHORS. PLEASE EMAIL </a:t>
            </a:r>
            <a:r>
              <a:rPr lang="en-US" sz="1300" b="1" dirty="0">
                <a:solidFill>
                  <a:schemeClr val="tx1"/>
                </a:solidFill>
                <a:uFill>
                  <a:noFill/>
                </a:uFill>
                <a:latin typeface="Calibri" panose="020F0502020204030204" pitchFamily="34" charset="0"/>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INFO@ICSEQUITY.ORG</a:t>
            </a:r>
            <a:r>
              <a:rPr lang="en-US" sz="1300" b="1" dirty="0">
                <a:solidFill>
                  <a:schemeClr val="tx1"/>
                </a:solidFill>
                <a:latin typeface="Calibri" panose="020F0502020204030204" pitchFamily="34" charset="0"/>
                <a:ea typeface="Calibri"/>
                <a:cs typeface="Calibri" panose="020F0502020204030204" pitchFamily="34" charset="0"/>
                <a:sym typeface="Calibri"/>
              </a:rPr>
              <a:t> </a:t>
            </a:r>
            <a:r>
              <a:rPr lang="en-US" sz="1300" b="1" i="0" strike="noStrike" cap="none" dirty="0">
                <a:solidFill>
                  <a:schemeClr val="tx1"/>
                </a:solidFill>
                <a:latin typeface="Calibri" panose="020F0502020204030204" pitchFamily="34" charset="0"/>
                <a:ea typeface="Calibri"/>
                <a:cs typeface="Calibri" panose="020F0502020204030204" pitchFamily="34" charset="0"/>
                <a:sym typeface="Calibri"/>
              </a:rPr>
              <a:t>TO OBTAIN SUCH PERMISSION. </a:t>
            </a:r>
            <a:endParaRPr lang="en-US" sz="1300" b="0" i="0" strike="noStrike" cap="none" dirty="0">
              <a:solidFill>
                <a:schemeClr val="tx1"/>
              </a:solidFill>
              <a:latin typeface="Calibri" panose="020F0502020204030204" pitchFamily="34" charset="0"/>
              <a:ea typeface="Arial"/>
              <a:cs typeface="Calibri" panose="020F0502020204030204" pitchFamily="34" charset="0"/>
              <a:sym typeface="Arial"/>
            </a:endParaRPr>
          </a:p>
          <a:p>
            <a:endParaRPr lang="en-US" dirty="0"/>
          </a:p>
        </p:txBody>
      </p:sp>
      <p:sp>
        <p:nvSpPr>
          <p:cNvPr id="6" name="Rectangle 5">
            <a:extLst>
              <a:ext uri="{FF2B5EF4-FFF2-40B4-BE49-F238E27FC236}">
                <a16:creationId xmlns:a16="http://schemas.microsoft.com/office/drawing/2014/main" id="{5C04B9F8-D875-71EA-E018-819A13A11E29}"/>
              </a:ext>
            </a:extLst>
          </p:cNvPr>
          <p:cNvSpPr/>
          <p:nvPr/>
        </p:nvSpPr>
        <p:spPr>
          <a:xfrm>
            <a:off x="1" y="6357466"/>
            <a:ext cx="12192001" cy="6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23001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1FB9D707-411B-7239-E979-EF0F951D439B}"/>
              </a:ext>
            </a:extLst>
          </p:cNvPr>
          <p:cNvPicPr>
            <a:picLocks noChangeAspect="1"/>
          </p:cNvPicPr>
          <p:nvPr/>
        </p:nvPicPr>
        <p:blipFill rotWithShape="1">
          <a:blip r:embed="rId2"/>
          <a:srcRect l="14000" t="4790" r="12376" b="-75"/>
          <a:stretch/>
        </p:blipFill>
        <p:spPr>
          <a:xfrm>
            <a:off x="243840" y="877411"/>
            <a:ext cx="8101811" cy="5103178"/>
          </a:xfrm>
          <a:prstGeom prst="rect">
            <a:avLst/>
          </a:prstGeom>
        </p:spPr>
      </p:pic>
    </p:spTree>
    <p:extLst>
      <p:ext uri="{BB962C8B-B14F-4D97-AF65-F5344CB8AC3E}">
        <p14:creationId xmlns:p14="http://schemas.microsoft.com/office/powerpoint/2010/main" val="1540652049"/>
      </p:ext>
    </p:extLst>
  </p:cSld>
  <p:clrMapOvr>
    <a:masterClrMapping/>
  </p:clrMapOvr>
</p:sld>
</file>

<file path=ppt/theme/theme1.xml><?xml version="1.0" encoding="utf-8"?>
<a:theme xmlns:a="http://schemas.openxmlformats.org/drawingml/2006/main" name="Retrospect">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7818</TotalTime>
  <Words>965</Words>
  <Application>Microsoft Macintosh PowerPoint</Application>
  <PresentationFormat>Widescreen</PresentationFormat>
  <Paragraphs>88</Paragraphs>
  <Slides>24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Noto Sans Symbols</vt:lpstr>
      <vt:lpstr>Retrospect</vt:lpstr>
      <vt:lpstr>IEP’s and C3 Teams</vt:lpstr>
      <vt:lpstr>4 Agreements of Courageous Conversations (Singleton, 2022)</vt:lpstr>
      <vt:lpstr>Community Agreements (Continued)</vt:lpstr>
      <vt:lpstr>PowerPoint Presentation</vt:lpstr>
      <vt:lpstr>Integrated Comprehensive Systems for Equity –  Four Cornerstones  (A Framework and Process for Eliminating Inequities)</vt:lpstr>
      <vt:lpstr>Integrated Comprehensive Systems for Equity –  Four Cornerstones</vt:lpstr>
      <vt:lpstr>What You Need for Today:</vt:lpstr>
      <vt:lpstr>So – How Different is the  IEP for  C3 Teams, Really?</vt:lpstr>
      <vt:lpstr>PowerPoint Presentation</vt:lpstr>
      <vt:lpstr>PowerPoint Presentation</vt:lpstr>
      <vt:lpstr>PowerPoint Presentation</vt:lpstr>
      <vt:lpstr> I-4: Linking Present Levels, Needs, Goals, and Services Form</vt:lpstr>
      <vt:lpstr>I-4: Linking Present Levels, Needs, Goals, and Services Form</vt:lpstr>
      <vt:lpstr> I-4: Linking Present Levels, Needs, Goals, and Services Form</vt:lpstr>
      <vt:lpstr>Supplementary Aids and Services </vt:lpstr>
      <vt:lpstr>Specially Designed Instruction (SDI)</vt:lpstr>
      <vt:lpstr>Related Services</vt:lpstr>
      <vt:lpstr>Program Modifications</vt:lpstr>
      <vt:lpstr>A Word About General Education Placement</vt:lpstr>
      <vt:lpstr>I-4: Linking Present Levels, Needs, Goals, and Services Form</vt:lpstr>
      <vt:lpstr> P-2: Determination and Notice of Placement</vt:lpstr>
      <vt:lpstr>P-2: Determination and Notice of Placement</vt:lpstr>
      <vt:lpstr> Let’s Write a Proactive IEP and a Follow-Up ISAAG for our C3 Teams</vt:lpstr>
      <vt:lpstr>Thank you for your commitment to equity!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frattura@uwm.edu</dc:creator>
  <cp:lastModifiedBy>ICS Equity</cp:lastModifiedBy>
  <cp:revision>28</cp:revision>
  <dcterms:created xsi:type="dcterms:W3CDTF">2021-04-01T14:53:53Z</dcterms:created>
  <dcterms:modified xsi:type="dcterms:W3CDTF">2023-03-15T14:36:53Z</dcterms:modified>
</cp:coreProperties>
</file>