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4507" r:id="rId3"/>
    <p:sldId id="4508" r:id="rId4"/>
    <p:sldId id="4509" r:id="rId5"/>
    <p:sldId id="4851" r:id="rId6"/>
    <p:sldId id="264" r:id="rId7"/>
    <p:sldId id="4868" r:id="rId8"/>
    <p:sldId id="4873" r:id="rId9"/>
    <p:sldId id="4541" r:id="rId10"/>
    <p:sldId id="4852" r:id="rId11"/>
    <p:sldId id="4865" r:id="rId12"/>
    <p:sldId id="4866" r:id="rId13"/>
    <p:sldId id="5023" r:id="rId14"/>
    <p:sldId id="4545" r:id="rId15"/>
    <p:sldId id="4510" r:id="rId16"/>
    <p:sldId id="4693" r:id="rId17"/>
    <p:sldId id="263" r:id="rId18"/>
    <p:sldId id="4512" r:id="rId19"/>
    <p:sldId id="4513" r:id="rId20"/>
    <p:sldId id="4678" r:id="rId21"/>
    <p:sldId id="4854" r:id="rId22"/>
    <p:sldId id="270" r:id="rId23"/>
    <p:sldId id="271" r:id="rId24"/>
    <p:sldId id="4864" r:id="rId25"/>
    <p:sldId id="4858" r:id="rId26"/>
    <p:sldId id="4859" r:id="rId27"/>
    <p:sldId id="4862" r:id="rId28"/>
    <p:sldId id="4860" r:id="rId29"/>
    <p:sldId id="4861" r:id="rId30"/>
    <p:sldId id="4863" r:id="rId31"/>
    <p:sldId id="5024" r:id="rId32"/>
    <p:sldId id="5026" r:id="rId33"/>
    <p:sldId id="5027" r:id="rId34"/>
    <p:sldId id="5028" r:id="rId35"/>
    <p:sldId id="5029" r:id="rId36"/>
    <p:sldId id="5030" r:id="rId37"/>
    <p:sldId id="5031" r:id="rId38"/>
    <p:sldId id="5032" r:id="rId39"/>
    <p:sldId id="282" r:id="rId40"/>
    <p:sldId id="5033" r:id="rId41"/>
    <p:sldId id="4353" r:id="rId42"/>
    <p:sldId id="5025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IHWG3ydVdqNJQFSft6vrRyy5W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4A2"/>
    <a:srgbClr val="667B52"/>
    <a:srgbClr val="DB5319"/>
    <a:srgbClr val="FCB74D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569C0A-0592-45A0-92C4-5F1D4B69E1B3}">
  <a:tblStyle styleId="{0C569C0A-0592-45A0-92C4-5F1D4B69E1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 b="off" i="off"/>
      <a:tcStyle>
        <a:tcBdr/>
        <a:fill>
          <a:solidFill>
            <a:srgbClr val="F2F2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2F2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3063BF-F424-4738-B2B3-ACE7F17BAD6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6"/>
    <p:restoredTop sz="94754"/>
  </p:normalViewPr>
  <p:slideViewPr>
    <p:cSldViewPr snapToGrid="0" snapToObjects="1">
      <p:cViewPr varScale="1">
        <p:scale>
          <a:sx n="102" d="100"/>
          <a:sy n="102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625E8-D7AE-4ABE-BDBD-5E319CCA68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E6B9C-598E-4C7C-A497-59B914E5F16A}">
      <dgm:prSet/>
      <dgm:spPr/>
      <dgm:t>
        <a:bodyPr/>
        <a:lstStyle/>
        <a:p>
          <a:pPr algn="ctr"/>
          <a:r>
            <a:rPr lang="en-US" dirty="0">
              <a:solidFill>
                <a:srgbClr val="3F3F3F"/>
              </a:solidFill>
            </a:rPr>
            <a:t>No blame, shame, judgment.</a:t>
          </a:r>
        </a:p>
      </dgm:t>
    </dgm:pt>
    <dgm:pt modelId="{E719BF97-0CAA-464A-B340-782591155DEB}" type="parTrans" cxnId="{959CBB39-A719-4BAC-B7B7-B54C09BF9965}">
      <dgm:prSet/>
      <dgm:spPr/>
      <dgm:t>
        <a:bodyPr/>
        <a:lstStyle/>
        <a:p>
          <a:endParaRPr lang="en-US"/>
        </a:p>
      </dgm:t>
    </dgm:pt>
    <dgm:pt modelId="{7F6D3865-E17C-44C8-8EAE-511D8550B214}" type="sibTrans" cxnId="{959CBB39-A719-4BAC-B7B7-B54C09BF9965}">
      <dgm:prSet/>
      <dgm:spPr/>
      <dgm:t>
        <a:bodyPr/>
        <a:lstStyle/>
        <a:p>
          <a:endParaRPr lang="en-US"/>
        </a:p>
      </dgm:t>
    </dgm:pt>
    <dgm:pt modelId="{71C2D100-1FC2-4660-ADEB-6C5677738683}">
      <dgm:prSet/>
      <dgm:spPr/>
      <dgm:t>
        <a:bodyPr/>
        <a:lstStyle/>
        <a:p>
          <a:pPr algn="ctr"/>
          <a:r>
            <a:rPr lang="en-US" dirty="0">
              <a:solidFill>
                <a:srgbClr val="3F3F3F"/>
              </a:solidFill>
            </a:rPr>
            <a:t>Equity work life-long, never ending, at individual &amp; organizational level.</a:t>
          </a:r>
        </a:p>
      </dgm:t>
    </dgm:pt>
    <dgm:pt modelId="{AA52FA8B-7309-48E5-9493-ED01B052CE7A}" type="parTrans" cxnId="{38563953-525E-4F28-8370-5E97843B0041}">
      <dgm:prSet/>
      <dgm:spPr/>
      <dgm:t>
        <a:bodyPr/>
        <a:lstStyle/>
        <a:p>
          <a:endParaRPr lang="en-US"/>
        </a:p>
      </dgm:t>
    </dgm:pt>
    <dgm:pt modelId="{5EACD85E-D220-4131-8997-1B8BB7BD44D7}" type="sibTrans" cxnId="{38563953-525E-4F28-8370-5E97843B0041}">
      <dgm:prSet/>
      <dgm:spPr/>
      <dgm:t>
        <a:bodyPr/>
        <a:lstStyle/>
        <a:p>
          <a:endParaRPr lang="en-US"/>
        </a:p>
      </dgm:t>
    </dgm:pt>
    <dgm:pt modelId="{318B1C60-B1BA-4B9A-BFF7-B5E6B53919F1}">
      <dgm:prSet/>
      <dgm:spPr/>
      <dgm:t>
        <a:bodyPr/>
        <a:lstStyle/>
        <a:p>
          <a:pPr algn="ctr"/>
          <a:r>
            <a:rPr lang="en-US" b="1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“Collective Equity Capacity” </a:t>
          </a:r>
          <a:r>
            <a:rPr lang="en-US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we are in this with you - mutual learning, challenging, growing together.</a:t>
          </a:r>
        </a:p>
      </dgm:t>
    </dgm:pt>
    <dgm:pt modelId="{3770E7B0-483D-44F4-B92F-5CCC6B909769}" type="parTrans" cxnId="{D030F2A3-354F-404C-95F5-811C479E1432}">
      <dgm:prSet/>
      <dgm:spPr/>
      <dgm:t>
        <a:bodyPr/>
        <a:lstStyle/>
        <a:p>
          <a:endParaRPr lang="en-US"/>
        </a:p>
      </dgm:t>
    </dgm:pt>
    <dgm:pt modelId="{753E75FA-CA56-4FEE-B8D3-9B13F144D902}" type="sibTrans" cxnId="{D030F2A3-354F-404C-95F5-811C479E1432}">
      <dgm:prSet/>
      <dgm:spPr/>
      <dgm:t>
        <a:bodyPr/>
        <a:lstStyle/>
        <a:p>
          <a:endParaRPr lang="en-US"/>
        </a:p>
      </dgm:t>
    </dgm:pt>
    <dgm:pt modelId="{151E7B54-B9D1-6E4F-B8B5-FA4DB46A17A7}" type="pres">
      <dgm:prSet presAssocID="{44B625E8-D7AE-4ABE-BDBD-5E319CCA68D1}" presName="linear" presStyleCnt="0">
        <dgm:presLayoutVars>
          <dgm:animLvl val="lvl"/>
          <dgm:resizeHandles val="exact"/>
        </dgm:presLayoutVars>
      </dgm:prSet>
      <dgm:spPr/>
    </dgm:pt>
    <dgm:pt modelId="{CCB35080-E41D-B243-8060-7A66ACC955BC}" type="pres">
      <dgm:prSet presAssocID="{6D9E6B9C-598E-4C7C-A497-59B914E5F1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C7ED40-4A8A-A844-80F4-7FBD79428CFA}" type="pres">
      <dgm:prSet presAssocID="{7F6D3865-E17C-44C8-8EAE-511D8550B214}" presName="spacer" presStyleCnt="0"/>
      <dgm:spPr/>
    </dgm:pt>
    <dgm:pt modelId="{51EDFE42-D5E0-7D41-AB8E-0FA1EE16AEA0}" type="pres">
      <dgm:prSet presAssocID="{71C2D100-1FC2-4660-ADEB-6C5677738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B1B2B7-17BF-C946-B625-E6C1C7A13269}" type="pres">
      <dgm:prSet presAssocID="{5EACD85E-D220-4131-8997-1B8BB7BD44D7}" presName="spacer" presStyleCnt="0"/>
      <dgm:spPr/>
    </dgm:pt>
    <dgm:pt modelId="{C0F33041-E519-AC45-BC93-0F749BCB62D5}" type="pres">
      <dgm:prSet presAssocID="{318B1C60-B1BA-4B9A-BFF7-B5E6B53919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59CBB39-A719-4BAC-B7B7-B54C09BF9965}" srcId="{44B625E8-D7AE-4ABE-BDBD-5E319CCA68D1}" destId="{6D9E6B9C-598E-4C7C-A497-59B914E5F16A}" srcOrd="0" destOrd="0" parTransId="{E719BF97-0CAA-464A-B340-782591155DEB}" sibTransId="{7F6D3865-E17C-44C8-8EAE-511D8550B214}"/>
    <dgm:cxn modelId="{E8F6DB3B-97F4-FB4E-80A8-E8755F763FBD}" type="presOf" srcId="{6D9E6B9C-598E-4C7C-A497-59B914E5F16A}" destId="{CCB35080-E41D-B243-8060-7A66ACC955BC}" srcOrd="0" destOrd="0" presId="urn:microsoft.com/office/officeart/2005/8/layout/vList2"/>
    <dgm:cxn modelId="{09832845-5C0E-174A-BF4A-8539EF3BE9B1}" type="presOf" srcId="{44B625E8-D7AE-4ABE-BDBD-5E319CCA68D1}" destId="{151E7B54-B9D1-6E4F-B8B5-FA4DB46A17A7}" srcOrd="0" destOrd="0" presId="urn:microsoft.com/office/officeart/2005/8/layout/vList2"/>
    <dgm:cxn modelId="{38563953-525E-4F28-8370-5E97843B0041}" srcId="{44B625E8-D7AE-4ABE-BDBD-5E319CCA68D1}" destId="{71C2D100-1FC2-4660-ADEB-6C5677738683}" srcOrd="1" destOrd="0" parTransId="{AA52FA8B-7309-48E5-9493-ED01B052CE7A}" sibTransId="{5EACD85E-D220-4131-8997-1B8BB7BD44D7}"/>
    <dgm:cxn modelId="{6D9A3D89-7A77-C24E-B8FE-8C951F7FBCBD}" type="presOf" srcId="{318B1C60-B1BA-4B9A-BFF7-B5E6B53919F1}" destId="{C0F33041-E519-AC45-BC93-0F749BCB62D5}" srcOrd="0" destOrd="0" presId="urn:microsoft.com/office/officeart/2005/8/layout/vList2"/>
    <dgm:cxn modelId="{D030F2A3-354F-404C-95F5-811C479E1432}" srcId="{44B625E8-D7AE-4ABE-BDBD-5E319CCA68D1}" destId="{318B1C60-B1BA-4B9A-BFF7-B5E6B53919F1}" srcOrd="2" destOrd="0" parTransId="{3770E7B0-483D-44F4-B92F-5CCC6B909769}" sibTransId="{753E75FA-CA56-4FEE-B8D3-9B13F144D902}"/>
    <dgm:cxn modelId="{3949A9D0-1F48-4045-B3FC-69FF6715166D}" type="presOf" srcId="{71C2D100-1FC2-4660-ADEB-6C5677738683}" destId="{51EDFE42-D5E0-7D41-AB8E-0FA1EE16AEA0}" srcOrd="0" destOrd="0" presId="urn:microsoft.com/office/officeart/2005/8/layout/vList2"/>
    <dgm:cxn modelId="{37C50850-6B0B-7D4B-A0B7-D9004B1B229A}" type="presParOf" srcId="{151E7B54-B9D1-6E4F-B8B5-FA4DB46A17A7}" destId="{CCB35080-E41D-B243-8060-7A66ACC955BC}" srcOrd="0" destOrd="0" presId="urn:microsoft.com/office/officeart/2005/8/layout/vList2"/>
    <dgm:cxn modelId="{2313F490-3751-B645-AF08-EB4A1D7608A6}" type="presParOf" srcId="{151E7B54-B9D1-6E4F-B8B5-FA4DB46A17A7}" destId="{95C7ED40-4A8A-A844-80F4-7FBD79428CFA}" srcOrd="1" destOrd="0" presId="urn:microsoft.com/office/officeart/2005/8/layout/vList2"/>
    <dgm:cxn modelId="{35EA8BC6-EBA0-3B41-A4FB-1B3B74D48AD5}" type="presParOf" srcId="{151E7B54-B9D1-6E4F-B8B5-FA4DB46A17A7}" destId="{51EDFE42-D5E0-7D41-AB8E-0FA1EE16AEA0}" srcOrd="2" destOrd="0" presId="urn:microsoft.com/office/officeart/2005/8/layout/vList2"/>
    <dgm:cxn modelId="{501649DF-4A7A-0A4F-9748-8A0169852BBB}" type="presParOf" srcId="{151E7B54-B9D1-6E4F-B8B5-FA4DB46A17A7}" destId="{69B1B2B7-17BF-C946-B625-E6C1C7A13269}" srcOrd="3" destOrd="0" presId="urn:microsoft.com/office/officeart/2005/8/layout/vList2"/>
    <dgm:cxn modelId="{0C8D7439-2C2B-1543-A64C-BF923CB828C6}" type="presParOf" srcId="{151E7B54-B9D1-6E4F-B8B5-FA4DB46A17A7}" destId="{C0F33041-E519-AC45-BC93-0F749BCB62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C199E-49F1-4EAF-B860-77890CC7A0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9BDC0D-9F45-41A5-A4B7-461D0E604803}">
      <dgm:prSet/>
      <dgm:spPr/>
      <dgm:t>
        <a:bodyPr/>
        <a:lstStyle/>
        <a:p>
          <a:pPr algn="ctr"/>
          <a:r>
            <a:rPr lang="en-US" dirty="0">
              <a:solidFill>
                <a:srgbClr val="3F3F3F"/>
              </a:solidFill>
            </a:rPr>
            <a:t>Inequities are:</a:t>
          </a:r>
        </a:p>
        <a:p>
          <a:pPr algn="ctr"/>
          <a:r>
            <a:rPr lang="en-US" dirty="0">
              <a:solidFill>
                <a:srgbClr val="3F3F3F"/>
              </a:solidFill>
            </a:rPr>
            <a:t> Historical, Structural, Cultural, and Systemic</a:t>
          </a:r>
        </a:p>
        <a:p>
          <a:pPr algn="ctr"/>
          <a:r>
            <a:rPr lang="en-US" b="1" dirty="0">
              <a:solidFill>
                <a:srgbClr val="C00000"/>
              </a:solidFill>
            </a:rPr>
            <a:t>Require Systems Change</a:t>
          </a:r>
        </a:p>
      </dgm:t>
    </dgm:pt>
    <dgm:pt modelId="{25B11357-696F-474E-8ABF-C28691E4BE94}" type="parTrans" cxnId="{552440EC-7895-49D9-B1EA-0D0B34D60AB9}">
      <dgm:prSet/>
      <dgm:spPr/>
      <dgm:t>
        <a:bodyPr/>
        <a:lstStyle/>
        <a:p>
          <a:endParaRPr lang="en-US"/>
        </a:p>
      </dgm:t>
    </dgm:pt>
    <dgm:pt modelId="{214EE765-45CB-4854-B1E0-7F9CD9B36AC9}" type="sibTrans" cxnId="{552440EC-7895-49D9-B1EA-0D0B34D60AB9}">
      <dgm:prSet/>
      <dgm:spPr/>
      <dgm:t>
        <a:bodyPr/>
        <a:lstStyle/>
        <a:p>
          <a:endParaRPr lang="en-US"/>
        </a:p>
      </dgm:t>
    </dgm:pt>
    <dgm:pt modelId="{7AD68962-E66D-8945-819A-AEC746E766FF}" type="pres">
      <dgm:prSet presAssocID="{56CC199E-49F1-4EAF-B860-77890CC7A063}" presName="linear" presStyleCnt="0">
        <dgm:presLayoutVars>
          <dgm:animLvl val="lvl"/>
          <dgm:resizeHandles val="exact"/>
        </dgm:presLayoutVars>
      </dgm:prSet>
      <dgm:spPr/>
    </dgm:pt>
    <dgm:pt modelId="{9FEBCA46-D603-7F45-A5F7-1711017BACA5}" type="pres">
      <dgm:prSet presAssocID="{349BDC0D-9F45-41A5-A4B7-461D0E604803}" presName="parentText" presStyleLbl="node1" presStyleIdx="0" presStyleCnt="1" custScaleY="111122" custLinFactNeighborY="8523">
        <dgm:presLayoutVars>
          <dgm:chMax val="0"/>
          <dgm:bulletEnabled val="1"/>
        </dgm:presLayoutVars>
      </dgm:prSet>
      <dgm:spPr/>
    </dgm:pt>
  </dgm:ptLst>
  <dgm:cxnLst>
    <dgm:cxn modelId="{3F2BDD52-0FBC-8146-890E-00BBA087E03B}" type="presOf" srcId="{349BDC0D-9F45-41A5-A4B7-461D0E604803}" destId="{9FEBCA46-D603-7F45-A5F7-1711017BACA5}" srcOrd="0" destOrd="0" presId="urn:microsoft.com/office/officeart/2005/8/layout/vList2"/>
    <dgm:cxn modelId="{552440EC-7895-49D9-B1EA-0D0B34D60AB9}" srcId="{56CC199E-49F1-4EAF-B860-77890CC7A063}" destId="{349BDC0D-9F45-41A5-A4B7-461D0E604803}" srcOrd="0" destOrd="0" parTransId="{25B11357-696F-474E-8ABF-C28691E4BE94}" sibTransId="{214EE765-45CB-4854-B1E0-7F9CD9B36AC9}"/>
    <dgm:cxn modelId="{677975FC-1D9D-2D40-89B9-59EE8A889AF6}" type="presOf" srcId="{56CC199E-49F1-4EAF-B860-77890CC7A063}" destId="{7AD68962-E66D-8945-819A-AEC746E766FF}" srcOrd="0" destOrd="0" presId="urn:microsoft.com/office/officeart/2005/8/layout/vList2"/>
    <dgm:cxn modelId="{CA153E2D-569A-9246-91B1-D178A65D7E56}" type="presParOf" srcId="{7AD68962-E66D-8945-819A-AEC746E766FF}" destId="{9FEBCA46-D603-7F45-A5F7-1711017BAC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35080-E41D-B243-8060-7A66ACC955BC}">
      <dsp:nvSpPr>
        <dsp:cNvPr id="0" name=""/>
        <dsp:cNvSpPr/>
      </dsp:nvSpPr>
      <dsp:spPr>
        <a:xfrm>
          <a:off x="0" y="21267"/>
          <a:ext cx="6613236" cy="1340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3F3F3F"/>
              </a:solidFill>
            </a:rPr>
            <a:t>No blame, shame, judgment.</a:t>
          </a:r>
        </a:p>
      </dsp:txBody>
      <dsp:txXfrm>
        <a:off x="65449" y="86716"/>
        <a:ext cx="6482338" cy="1209826"/>
      </dsp:txXfrm>
    </dsp:sp>
    <dsp:sp modelId="{51EDFE42-D5E0-7D41-AB8E-0FA1EE16AEA0}">
      <dsp:nvSpPr>
        <dsp:cNvPr id="0" name=""/>
        <dsp:cNvSpPr/>
      </dsp:nvSpPr>
      <dsp:spPr>
        <a:xfrm>
          <a:off x="0" y="1431111"/>
          <a:ext cx="6613236" cy="1340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3F3F3F"/>
              </a:solidFill>
            </a:rPr>
            <a:t>Equity work life-long, never ending, at individual &amp; organizational level.</a:t>
          </a:r>
        </a:p>
      </dsp:txBody>
      <dsp:txXfrm>
        <a:off x="65449" y="1496560"/>
        <a:ext cx="6482338" cy="1209826"/>
      </dsp:txXfrm>
    </dsp:sp>
    <dsp:sp modelId="{C0F33041-E519-AC45-BC93-0F749BCB62D5}">
      <dsp:nvSpPr>
        <dsp:cNvPr id="0" name=""/>
        <dsp:cNvSpPr/>
      </dsp:nvSpPr>
      <dsp:spPr>
        <a:xfrm>
          <a:off x="0" y="2840956"/>
          <a:ext cx="6613236" cy="13407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“Collective Equity Capacity” </a:t>
          </a:r>
          <a:r>
            <a:rPr lang="en-US" sz="2400" kern="12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we are in this with you - mutual learning, challenging, growing together.</a:t>
          </a:r>
        </a:p>
      </dsp:txBody>
      <dsp:txXfrm>
        <a:off x="65449" y="2906405"/>
        <a:ext cx="6482338" cy="1209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CA46-D603-7F45-A5F7-1711017BACA5}">
      <dsp:nvSpPr>
        <dsp:cNvPr id="0" name=""/>
        <dsp:cNvSpPr/>
      </dsp:nvSpPr>
      <dsp:spPr>
        <a:xfrm>
          <a:off x="0" y="4449"/>
          <a:ext cx="10058399" cy="57101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solidFill>
                <a:srgbClr val="3F3F3F"/>
              </a:solidFill>
            </a:rPr>
            <a:t>Inequities are:</a:t>
          </a:r>
        </a:p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>
              <a:solidFill>
                <a:srgbClr val="3F3F3F"/>
              </a:solidFill>
            </a:rPr>
            <a:t> Historical, Structural, Cultural, and Systemic</a:t>
          </a:r>
        </a:p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b="1" kern="1200" dirty="0">
              <a:solidFill>
                <a:srgbClr val="C00000"/>
              </a:solidFill>
            </a:rPr>
            <a:t>Require Systems Change</a:t>
          </a:r>
        </a:p>
      </dsp:txBody>
      <dsp:txXfrm>
        <a:off x="278747" y="283196"/>
        <a:ext cx="9500905" cy="515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4T16:11:18.817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1975,'36'-7,"23"-11,29-15,-29 11,5-1,3-1,2 0,-2 2,0 1,-4 2,-1 1,0-1,0 0,2-1,2-1,6-3,2-2,6-2,1-1,-1 0,-1 0,-1 1,-3 0,-6 4,-3 2,-7 2,-1 3,0 0,0 2,0 2,0 0,0 1,0-1,-1 2,-1 1,-5 2,0 1,48-5,-8 5,-3 3,-1 1,-7 0,0-1,0-2,5 0,1 2,6-3,3-4,3-5,-46 6,0-1,-3 0,-1-1,45-11,-2-3,-5-1,0 2,0 1,3-2,3-1,-42 11,1-1,0 0,0 0,-2 0,0-1,1-1,-1-2,40-19,-5-1,-6 1,-10 4,1-1,1-1,-1 0,0 0,-4-1,0-1,0-2,1-4,-1 2,-4-1,-2 2,-6 5,-5 3,-5 3,-7 5,-7 5,-6 7,-9 6,-4 3,-2 4,-2 1,-1 1,-3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4T16:11:21.568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0 109,'52'0,"-1"0,38 0,-7 0,3 0,-15 0,-3 0,0 0,0 0,0 0,0 0,-1 0,1 0,0 0,1 0,1 0,1 0,-2 0,0 0,-2 0,-1 0,0 0,1 0,0 0,-1 0,-2 0,-2 0,-3 0,-1 0,-5 0,0 0,43 0,-6 0,-3 0,-12 0,-7 0,-4 0,-3 0,11 0,6 0,3-3,-2 0,-6-1,0 1,5 3,0 0,-5 0,-7 0,-15 0,-8 0,-2 0,0-3,4 0,3 0,-3 1,-2 2,2 0,-1-3,5 0,7-3,3-3,4-1,-1 1,-1 1,1 1,1 1,7 0,7 0,8 1,6 1,3 1,2 3,2 0,-4 0,-11 0,-12 0,-12 0,-8 0,-6 0,-4 0,-1 0,-1 0,1 0,1 0,-3 3,-2 1,-1 1,4 3,7-2,9 0,8 0,-1-2,-4-2,-3-2,-3 0,0 0,0 0,-8 0,-4 0,-6 0,-9 0,-6 0,-4 0,-1 0,-2 0,-2 0,-2 0,-4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4T16:11:33.081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0,'55'0,"14"1,21 7,-39-3,2 2,8 2,3 2,11 2,4 0,9 2,2 2,5 2,1 1,-3 0,0 1,-8-2,-1 1,-1-1,0 0,-2-1,-1 0,2-1,-1 1,0-1,-1 0,-7-2,-3 0,-5-1,-3 1,-8-2,-1 1,-4-2,1 0,-2-1,1 0,1-1,-1 0,47 7,-1 3,-10-1,-4 0,-4 3,-2 0,2 0,4 1,6 0,8 1,-44-11,1 1,1 0,2 0,3 0,1 0,-2 0,-1-1,3 1,0 0,-1 1,-1 1,-2-1,-1 1,-2 0,1-1,-5-1,1-1,2 0,0-2,3-1,2 0,1 0,0 1,0 0,-1 1,-3-1,0 2,40 13,-3 1,-5-1,0 0,-1 0,-3-1,-4 1,-4-1,-2-3,1-2,-6-5,-8-2,-9-1,-9 0,-7-2,-5 1,-4-3,0 1,-8-5,1 0,-12-4,-1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4T16:11:38.213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7877 1,'-63'0,"-24"0,34 0,-3 0,-7 0,-1 0,2 0,1 0,3 0,1 0,2 0,0 0,3 2,0 2,-44 6,8 3,9 2,8-2,3 2,1 1,7 2,8 1,6-1,9-2,5 1,2-2,2 3,5-2,1 0,4 0,-1 1,-2 0,-3 2,-3 5,-4 1,-3 3,-2 3,-1-1,2 0,2-3,5-3,4-4,-1-2,1-1,-1 0,-2 0,2-1,1 1,-3-1,2 0,1 0,-1-1,0-1,-3 1,-7 1,-3 2,-2 0,-3-2,0-2,-3-1,-5 0,0 2,2-1,-2 0,4-3,0 3,-1 0,4 0,2-1,2-1,3-1,0 0,1-1,0 2,-1 0,-4 3,-4 4,-7 2,-6 3,-1 0,-4 0,-1 1,-4-1,-10 2,0 0,4 2,8 0,13-1,4-2,3-5,1-2,3 0,4-2,1-2,0-1,-2-1,-4 0,0-1,-3 0,-1-2,-7-1,-11 1,-19 2,-9 2,4 0,12-2,17-4,7 1,2-1,3 2,3-1,7 0,4 1,0 2,1 3,-8 0,-3 0,-2-3,-1 0,-3 1,0 0,-1 1,3 1,7 0,3 0,6-3,2-2,2 1,0 0,-2 1,2 0,-4 0,-2 0,-3 0,-5 0,-1 1,-3 2,0 0,-1 0,1 2,2-2,2 0,-5-1,-2-1,-6-1,-2 1,3-1,5 1,3-2,2 1,0-2,0-1,0 1,6-1,-1 2,-3-2,-9 0,-7 0,-2 0,2 1,7-3,3 1,1-2,3-2,2 2,2-1,3-1,0-1,5 0,2 1,2 0,4 1,-2-1,10 0,-3 4,15-4,-2 9,6-6,3 6,15-7,-11 0,10-4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4T16:11:42.111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5357 1931,'-49'-7,"-1"0,-6-8,-2-5,-15-7,-2-6,-4-5,-1-2,2-1,0 1,7 4,2 2,10 7,3 3,8 4,2 2,-29-9,10 8,7 4,3 3,-1 0,0 1,-2 0,1 0,3 0,0 0,2-1,-1 1,-2-1,-2 1,0 0,2-3,-2 0,-3-1,-6-3,-7 2,-3-3,-4-3,0 3,-3-7,-2 0,4-1,1-2,5 3,2 1,3 0,0 2,2 0,1 2,3-1,2-2,1 3,2 1,0-1,-1-1,-3-2,-5-5,-4 1,-3-1,-1 0,0 4,-1-3,4 0,2 0,0-1,5 2,1-1,2 0,5 1,4 5,6 2,8 3,-4 0,-1-3,-9-2,-9-2,0-1,0 1,5-3,11 1,10-2,8 0,9 5,1 4,-4 4,11 6,-14-1,19 5,-11 0,7 1,-4-2,5 4,-2-1,7 3,0 1,2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4T16:11:47.260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0 442,'56'0,"-1"0,4 0,1 0,2 0,-6-3,-8 0,-1 0,-1 1,1-1,0 0,-4 0,1-2,-1 1,0 1,1 0,-5 3,-6 0,-2-2,-4-1,1 0,2 1,-1 2,3 0,1 0,1 0,1 0,-2 0,3 0,1 0,5 0,4 2,2 4,1 3,-3 2,-3-1,-7-2,-7 0,-4 0,-1-1,1-1,2-1,-1-1,-2 2,0-3,-3 1,3 0,2-2,5 3,0-2,-1 2,1 0,-3-3,1 1,1-3,0 0,0 0,3 0,0 0,0 0,-1 0,-1 0,0 0,0 0,3 0,2 0,1 0,0 0,-5 0,-2-1,-2-2,1-2,5-2,-1 0,2 0,-3 1,-5 0,0-1,3 0,4-1,4 1,-5 1,-6 1,-2 2,0 0,5 0,5-1,2-3,1-1,-3 0,-3 1,-3 0,-4 0,-3 0,-1-1,-2 0,-2 3,-4 2,-3 0,6-1,-7 3,13-4,-13 5,8-2,-6 0,7-1,6 1,8 1,4 1,2 0,-5 0,0 0,2 0,-1 0,-1 0,-2 0,-4 0,-3 0,-2 0,-4 0,0 0,1 0,1 1,1 2,3 0,0-1,1-1,2 1,-3 1,0 2,0 0,-3-2,0 2,0-2,-3 2,1 0,-2-2,-1 2,0 0,-1 1,-1 0,2-1,-1 0,1-1,0 1,0 0,0 0,0 0,2-2,1 0,2-1,0 1,0 0,0 1,2-2,6 1,7 0,3-3,-2 0,-6 0,-6 0,-4 0,1 0,2 0,3 0,4-1,3-2,0-6,7-4,7-4,6-2,5 0,-6 1,-6 5,-8 1,-3 2,8-2,8-6,9 0,-3 0,-11 4,-10 6,-10 0,-4 0,-2 0,0-3,0 1,2 2,-8 2,2 0,-3-1,14-9,11-5,6-1,2-2,-8 8,-8 5,-3 0,-4 2,7-2,-1 3,0 0,-2 3,-15 2,-1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0" name="Google Shape;2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ad302372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27ad30237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1" name="Google Shape;36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1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6c3053f9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286c3053f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678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0" name="Google Shape;26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1" name="Google Shape;15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7"/>
          <p:cNvSpPr txBox="1">
            <a:spLocks noGrp="1"/>
          </p:cNvSpPr>
          <p:nvPr>
            <p:ph type="title"/>
          </p:nvPr>
        </p:nvSpPr>
        <p:spPr>
          <a:xfrm rot="5400000">
            <a:off x="7801752" y="2781233"/>
            <a:ext cx="4314116" cy="2467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57"/>
          <p:cNvSpPr txBox="1">
            <a:spLocks noGrp="1"/>
          </p:cNvSpPr>
          <p:nvPr>
            <p:ph type="body" idx="1"/>
          </p:nvPr>
        </p:nvSpPr>
        <p:spPr>
          <a:xfrm rot="5400000">
            <a:off x="2725288" y="324987"/>
            <a:ext cx="4314116" cy="738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1_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70018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4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1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7" name="Google Shape;47;p51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52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2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3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/>
          <p:nvPr userDrawn="1"/>
        </p:nvSpPr>
        <p:spPr>
          <a:xfrm>
            <a:off x="0" y="0"/>
            <a:ext cx="4040071" cy="6363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4"/>
          <p:cNvSpPr/>
          <p:nvPr/>
        </p:nvSpPr>
        <p:spPr>
          <a:xfrm>
            <a:off x="4040070" y="0"/>
            <a:ext cx="85449" cy="6363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4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4"/>
          <p:cNvSpPr txBox="1">
            <a:spLocks noGrp="1"/>
          </p:cNvSpPr>
          <p:nvPr>
            <p:ph type="body" idx="1"/>
          </p:nvPr>
        </p:nvSpPr>
        <p:spPr>
          <a:xfrm>
            <a:off x="4286228" y="1842690"/>
            <a:ext cx="6883341" cy="3933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  <p:sp>
        <p:nvSpPr>
          <p:cNvPr id="66" name="Google Shape;66;p5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"/>
          <p:cNvSpPr/>
          <p:nvPr userDrawn="1"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55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5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5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4" name="Google Shape;74;p55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936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2909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6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7"/>
            <a:ext cx="4023360" cy="1005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INFO@ICSEQUITY.OR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 userDrawn="1"/>
        </p:nvSpPr>
        <p:spPr>
          <a:xfrm>
            <a:off x="-1" y="6416825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5"/>
          <p:cNvSpPr/>
          <p:nvPr/>
        </p:nvSpPr>
        <p:spPr>
          <a:xfrm>
            <a:off x="1" y="6357466"/>
            <a:ext cx="12192000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45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8162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45"/>
          <p:cNvSpPr txBox="1">
            <a:spLocks noGrp="1"/>
          </p:cNvSpPr>
          <p:nvPr>
            <p:ph type="body" idx="1"/>
          </p:nvPr>
        </p:nvSpPr>
        <p:spPr>
          <a:xfrm>
            <a:off x="1102092" y="1883606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cxnSp>
        <p:nvCxnSpPr>
          <p:cNvPr id="14" name="Google Shape;14;p4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45"/>
          <p:cNvSpPr txBox="1"/>
          <p:nvPr/>
        </p:nvSpPr>
        <p:spPr>
          <a:xfrm>
            <a:off x="0" y="6416825"/>
            <a:ext cx="121919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00" b="1" i="0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© 2012 - </a:t>
            </a:r>
            <a:fld id="{F947CA5B-5FF7-514A-A169-E840115B67D8}" type="datetimeyyyy">
              <a:rPr lang="en-US" sz="1300" b="1" i="0" strike="noStrike" cap="none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fld>
            <a:r>
              <a:rPr lang="en-US" sz="1300" b="1" i="0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bg2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TO OBTAIN SUCH PERMISSION. </a:t>
            </a:r>
            <a:endParaRPr sz="1300" b="0" i="0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A2114B-82F4-564C-81FB-1EF3C9E399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78904" y="947059"/>
            <a:ext cx="2540000" cy="736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4.xml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4773/gears-in-yellow-by-aztlek-19477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4773/gears-in-yellow-by-aztlek-19477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agile.cesi.fr/index.php?title=R%C3%B4les_dans_l'%C3%A9quipe_pour_faciliter_un_atelie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45262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Calibri"/>
              <a:buNone/>
            </a:pPr>
            <a:r>
              <a:rPr lang="en-US" sz="3959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Integrated Comprehensive Systems for Equity Institute Part 1</a:t>
            </a:r>
            <a:endParaRPr dirty="0"/>
          </a:p>
        </p:txBody>
      </p:sp>
      <p:sp>
        <p:nvSpPr>
          <p:cNvPr id="109" name="Google Shape;109;p2"/>
          <p:cNvSpPr/>
          <p:nvPr/>
        </p:nvSpPr>
        <p:spPr>
          <a:xfrm>
            <a:off x="1597572" y="2303049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99;p1">
            <a:extLst>
              <a:ext uri="{FF2B5EF4-FFF2-40B4-BE49-F238E27FC236}">
                <a16:creationId xmlns:a16="http://schemas.microsoft.com/office/drawing/2014/main" id="{6A91538E-141F-3C47-AF71-EEB998B704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854076"/>
            <a:ext cx="4697691" cy="41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00A30-A7A4-9DFE-46A2-0BCE46F3EE0C}"/>
              </a:ext>
            </a:extLst>
          </p:cNvPr>
          <p:cNvSpPr txBox="1"/>
          <p:nvPr/>
        </p:nvSpPr>
        <p:spPr>
          <a:xfrm>
            <a:off x="6221691" y="3017457"/>
            <a:ext cx="6106438" cy="173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lang="en-US" sz="1400" dirty="0">
              <a:solidFill>
                <a:srgbClr val="262626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endParaRPr lang="en-US" sz="2200"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n-US" sz="22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DR. ELISE M. FRATTURA (she/her/hers)   </a:t>
            </a:r>
          </a:p>
          <a:p>
            <a:pPr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2400"/>
            </a:pPr>
            <a:r>
              <a:rPr lang="en-US" sz="22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DR. COLLEEN A. CAPPER (she/her/hers) </a:t>
            </a:r>
          </a:p>
          <a:p>
            <a:pPr>
              <a:lnSpc>
                <a:spcPct val="80000"/>
              </a:lnSpc>
              <a:spcBef>
                <a:spcPts val="1400"/>
              </a:spcBef>
              <a:buClr>
                <a:schemeClr val="accent1"/>
              </a:buClr>
              <a:buSzPts val="2400"/>
            </a:pPr>
            <a:r>
              <a:rPr lang="en-US" sz="22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MR. NASIF K. ROGERS, PhD Candidate (he/him/his)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24E12-83B2-565F-6E40-5D266F2F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28" y="1842690"/>
            <a:ext cx="3044738" cy="3933077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List the efforts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district/school has engaged in to address inequities across beliefs, policies, systems, structures, and/or practices?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CF9E0-AC54-5CD5-19DF-1D5EBD45F8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5715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will take 8 minutes to discuss in team breakouts</a:t>
            </a:r>
          </a:p>
          <a:p>
            <a:pPr marL="5715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</a:t>
            </a:r>
            <a:r>
              <a:rPr lang="en-US" sz="24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recorder, timekeeper, communicator, and facilitator </a:t>
            </a:r>
            <a:r>
              <a:rPr lang="en-US" sz="24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be prepared to share 1 or 2 </a:t>
            </a:r>
            <a:r>
              <a:rPr lang="en-US" sz="240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chat or from your tables</a:t>
            </a:r>
            <a:endParaRPr lang="en-US" sz="24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BDBD5-8EE6-9389-A54F-69DF4E941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32" y="186421"/>
            <a:ext cx="2740709" cy="25168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DC86B-8239-2040-9C89-78A7749829DA}"/>
              </a:ext>
            </a:extLst>
          </p:cNvPr>
          <p:cNvCxnSpPr/>
          <p:nvPr/>
        </p:nvCxnSpPr>
        <p:spPr>
          <a:xfrm>
            <a:off x="7898524" y="1842690"/>
            <a:ext cx="0" cy="3933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928828A-1517-9C47-ACD6-508CDD44AE58}"/>
              </a:ext>
            </a:extLst>
          </p:cNvPr>
          <p:cNvSpPr txBox="1"/>
          <p:nvPr/>
        </p:nvSpPr>
        <p:spPr>
          <a:xfrm>
            <a:off x="8481849" y="2238703"/>
            <a:ext cx="2396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impact has this work had on students and the community?  </a:t>
            </a:r>
          </a:p>
        </p:txBody>
      </p:sp>
    </p:spTree>
    <p:extLst>
      <p:ext uri="{BB962C8B-B14F-4D97-AF65-F5344CB8AC3E}">
        <p14:creationId xmlns:p14="http://schemas.microsoft.com/office/powerpoint/2010/main" val="298786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550" y="1841326"/>
            <a:ext cx="9867169" cy="741008"/>
          </a:xfrm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97280" y="2582334"/>
            <a:ext cx="9997440" cy="3782840"/>
          </a:xfrm>
        </p:spPr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Doing Equity: 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Treating equity as a series of tools, strategies, and compliance versus a whole person, a whole system change process linked to culture, identity, &amp; healing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Siloing Equity: 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Locating equity work in a separate and siloed policy, team, or body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Warrior(s): Nestling equity with a single champion and holder of the vision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Spray and Pray Equity: 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Engaging “equity experts” to drop in for a training with no ongoing plan for learning or capacity building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Navel-Gazing Equity: 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Keeping equity work at the level of self-reflection and failing to penetrate the instructional core and/or school systems and structures (segregation, tracking)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Mitigates &amp; Avoids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Equity Traps, Tropes, &amp; Pitfalls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715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602" y="1841326"/>
            <a:ext cx="9842117" cy="741008"/>
          </a:xfrm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97279" y="2582334"/>
            <a:ext cx="9997441" cy="3782840"/>
          </a:xfrm>
        </p:spPr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 startAt="6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Structural Equity: 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Redesigning systems &amp; structures without investing in the deeper personal, interpersonal, and cultural shifts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457200">
              <a:buClr>
                <a:srgbClr val="3F3F3F"/>
              </a:buClr>
              <a:buFont typeface="+mj-lt"/>
              <a:buAutoNum type="arabicPeriod" startAt="6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Blanket Equity: I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nvesting in a program or curriculum rather than building the capacity of your people to address equity challenges as complex and ongoing places of inquiry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 startAt="6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Tokenizing Equity: 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Asking leaders of color to hold, drive, and symbolically represent equity without providing support &amp; resources to thrive nor engaging the entire staff in the work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 startAt="6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Superficial Equity: 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Failing to take time to build equity-centered knowledge and fluency, leading to behavioral shifts without understanding deeper meaning or historical context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 startAt="6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Boomerang Equity: 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Investing time and resources to understand your equity challenges but reverting back to recycled, status quo solutions.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Mitigates &amp; Avoids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Equity Traps, Tropes, &amp; Pitfalls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3055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739E5-79FA-5797-39EE-B5231CA6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86605"/>
            <a:ext cx="8454887" cy="1450757"/>
          </a:xfrm>
        </p:spPr>
        <p:txBody>
          <a:bodyPr>
            <a:normAutofit/>
          </a:bodyPr>
          <a:lstStyle/>
          <a:p>
            <a:r>
              <a:rPr lang="en-US" dirty="0"/>
              <a:t>Traps, Tropes and Pitfalls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55787-42CC-1673-10D9-0A1430DD368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86400" y="1946230"/>
            <a:ext cx="6308035" cy="396424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of the 10 Traps, Tropes and Pitfalls – </a:t>
            </a:r>
          </a:p>
          <a:p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Have you Experienced Thus Far with Your Equity Efforts</a:t>
            </a:r>
          </a:p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58A5CD-0573-FF9A-7634-E4432D114093}"/>
              </a:ext>
            </a:extLst>
          </p:cNvPr>
          <p:cNvSpPr txBox="1">
            <a:spLocks/>
          </p:cNvSpPr>
          <p:nvPr/>
        </p:nvSpPr>
        <p:spPr>
          <a:xfrm>
            <a:off x="580445" y="1893221"/>
            <a:ext cx="5515555" cy="40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Doing Equity 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Siloing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Equity 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Equity Warrior(s)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Spray and Pray Equity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Navel-Gazing Equity 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Structural Equity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Blanket Equity 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Tokenizing Equity 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Superficial Equity </a:t>
            </a:r>
          </a:p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Boomerang Equity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D6367E-2F0A-2346-03F0-800E4025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78" y="4307755"/>
            <a:ext cx="1745233" cy="16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058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7"/>
          <p:cNvPicPr preferRelativeResize="0"/>
          <p:nvPr/>
        </p:nvPicPr>
        <p:blipFill rotWithShape="1">
          <a:blip r:embed="rId3">
            <a:alphaModFix/>
          </a:blip>
          <a:srcRect l="3329" r="14324" b="19432"/>
          <a:stretch/>
        </p:blipFill>
        <p:spPr>
          <a:xfrm>
            <a:off x="1155032" y="1828800"/>
            <a:ext cx="6106768" cy="41335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CC93B8-65F5-756F-E8A2-B111C5B2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No surprise then, that  Inequities Persist in Our Districts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64" name="Google Shape;264;p27"/>
          <p:cNvSpPr txBox="1">
            <a:spLocks noGrp="1"/>
          </p:cNvSpPr>
          <p:nvPr>
            <p:ph type="body" idx="1"/>
          </p:nvPr>
        </p:nvSpPr>
        <p:spPr>
          <a:xfrm>
            <a:off x="7261800" y="1828800"/>
            <a:ext cx="4160179" cy="4133589"/>
          </a:xfrm>
          <a:prstGeom prst="rect">
            <a:avLst/>
          </a:prstGeom>
          <a:solidFill>
            <a:srgbClr val="000000">
              <a:alpha val="71372"/>
            </a:srgbClr>
          </a:solidFill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257175" lvl="1" indent="0" algn="l" rtl="0">
              <a:lnSpc>
                <a:spcPct val="85084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sz="2380" dirty="0">
              <a:solidFill>
                <a:schemeClr val="bg1"/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  <a:sym typeface="Times"/>
            </a:endParaRPr>
          </a:p>
          <a:p>
            <a:pPr marL="257175" lvl="1" indent="0" algn="l" rtl="0">
              <a:lnSpc>
                <a:spcPct val="85084"/>
              </a:lnSpc>
              <a:spcBef>
                <a:spcPts val="400"/>
              </a:spcBef>
              <a:spcAft>
                <a:spcPts val="0"/>
              </a:spcAft>
              <a:buSzPct val="108108"/>
              <a:buNone/>
            </a:pPr>
            <a:r>
              <a:rPr lang="en-US" sz="238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ICS Advances the Learning for All Students Across Identities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0" algn="l" rtl="0">
              <a:lnSpc>
                <a:spcPct val="85084"/>
              </a:lnSpc>
              <a:spcBef>
                <a:spcPts val="400"/>
              </a:spcBef>
              <a:spcAft>
                <a:spcPts val="0"/>
              </a:spcAft>
              <a:buSzPct val="108108"/>
              <a:buNone/>
            </a:pPr>
            <a:endParaRPr sz="238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Race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Disability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Language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Social class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Religion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Gender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Sexual/Gender Identity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And their intersections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 txBox="1">
            <a:spLocks noGrp="1"/>
          </p:cNvSpPr>
          <p:nvPr>
            <p:ph type="title"/>
          </p:nvPr>
        </p:nvSpPr>
        <p:spPr>
          <a:xfrm>
            <a:off x="1126957" y="360893"/>
            <a:ext cx="756959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5919A"/>
              </a:buClr>
              <a:buSzPts val="4320"/>
              <a:buFont typeface="Calibri"/>
              <a:buNone/>
            </a:pPr>
            <a:r>
              <a:rPr lang="en-US" sz="4320" dirty="0"/>
              <a:t>ICS provides a Framework to Bring Together District/School Work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162E2-E2D3-4B2D-6A26-B70298B31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882" y="1975602"/>
            <a:ext cx="5998923" cy="41979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ack texture">
            <a:extLst>
              <a:ext uri="{FF2B5EF4-FFF2-40B4-BE49-F238E27FC236}">
                <a16:creationId xmlns:a16="http://schemas.microsoft.com/office/drawing/2014/main" id="{2F73D717-3537-8CA6-66C3-D7A883AD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9" y="113895"/>
            <a:ext cx="7772400" cy="6172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584571-50BC-420E-590B-E45CBA54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4520566"/>
          </a:xfrm>
        </p:spPr>
        <p:txBody>
          <a:bodyPr wrap="square" anchor="b">
            <a:noAutofit/>
          </a:bodyPr>
          <a:lstStyle/>
          <a:p>
            <a:r>
              <a:rPr lang="en-US" sz="72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Define Equity As…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E8A9F-1ED7-3CAF-7789-139678DF0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87" y="113895"/>
            <a:ext cx="7829549" cy="2386410"/>
          </a:xfrm>
        </p:spPr>
        <p:txBody>
          <a:bodyPr wrap="square" anchor="t">
            <a:normAutofit fontScale="92500"/>
          </a:bodyPr>
          <a:lstStyle/>
          <a:p>
            <a:pPr marL="114300" indent="0" algn="ctr"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Comic Sans MS" panose="030F0902030302020204" pitchFamily="66" charset="0"/>
                <a:cs typeface="Bradley Hand ITC" panose="020F0502020204030204" pitchFamily="34" charset="0"/>
              </a:rPr>
              <a:t>HIGH-QUALITY TEACHING AND LEARNING ABSENT ANY EXPERIENCE OF MARGINALIZATION OR OPPRESSION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8EE81-FBCD-767E-1E54-FAF744A47EEE}"/>
              </a:ext>
            </a:extLst>
          </p:cNvPr>
          <p:cNvSpPr txBox="1"/>
          <p:nvPr/>
        </p:nvSpPr>
        <p:spPr>
          <a:xfrm rot="20762691">
            <a:off x="4572000" y="3171825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adley Hand" pitchFamily="2" charset="77"/>
              </a:rPr>
              <a:t>perceptual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CDC2A-A5FA-3DF7-4290-91DF262AC0B4}"/>
              </a:ext>
            </a:extLst>
          </p:cNvPr>
          <p:cNvSpPr txBox="1"/>
          <p:nvPr/>
        </p:nvSpPr>
        <p:spPr>
          <a:xfrm rot="832433">
            <a:off x="9455003" y="3166672"/>
            <a:ext cx="223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adley Hand" pitchFamily="2" charset="77"/>
              </a:rPr>
              <a:t>curricular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A27BA1-5E23-CE46-764D-2C82D6B73778}"/>
              </a:ext>
            </a:extLst>
          </p:cNvPr>
          <p:cNvSpPr txBox="1"/>
          <p:nvPr/>
        </p:nvSpPr>
        <p:spPr>
          <a:xfrm>
            <a:off x="7075903" y="3371330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adley Hand" pitchFamily="2" charset="77"/>
              </a:rPr>
              <a:t>structural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DECE0-02F9-A8C1-5195-341265D46511}"/>
              </a:ext>
            </a:extLst>
          </p:cNvPr>
          <p:cNvSpPr txBox="1"/>
          <p:nvPr/>
        </p:nvSpPr>
        <p:spPr>
          <a:xfrm>
            <a:off x="6995818" y="4740309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adley Hand" pitchFamily="2" charset="77"/>
              </a:rPr>
              <a:t>procedural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113547-E2BD-F794-F457-7E3A72A489D5}"/>
              </a:ext>
            </a:extLst>
          </p:cNvPr>
          <p:cNvSpPr txBox="1"/>
          <p:nvPr/>
        </p:nvSpPr>
        <p:spPr>
          <a:xfrm rot="20566382">
            <a:off x="8995121" y="5207466"/>
            <a:ext cx="2888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adley Hand" pitchFamily="2" charset="77"/>
              </a:rPr>
              <a:t>instructional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78A51-5E40-1C70-32C0-647026D1EC17}"/>
              </a:ext>
            </a:extLst>
          </p:cNvPr>
          <p:cNvSpPr txBox="1"/>
          <p:nvPr/>
        </p:nvSpPr>
        <p:spPr>
          <a:xfrm rot="1194075">
            <a:off x="4667225" y="5230126"/>
            <a:ext cx="21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adley Hand" pitchFamily="2" charset="77"/>
              </a:rPr>
              <a:t>financial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2EBB81C-0EE1-72CA-8FD2-25D594B4B0BD}"/>
                  </a:ext>
                </a:extLst>
              </p14:cNvPr>
              <p14:cNvContentPartPr/>
              <p14:nvPr/>
            </p14:nvContentPartPr>
            <p14:xfrm>
              <a:off x="4707990" y="3334162"/>
              <a:ext cx="2157840" cy="711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2EBB81C-0EE1-72CA-8FD2-25D594B4B0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9990" y="3298522"/>
                <a:ext cx="219348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23FDCF-242E-EDAB-EADD-BD4919242927}"/>
                  </a:ext>
                </a:extLst>
              </p14:cNvPr>
              <p14:cNvContentPartPr/>
              <p14:nvPr/>
            </p14:nvContentPartPr>
            <p14:xfrm>
              <a:off x="7201350" y="3805042"/>
              <a:ext cx="2255400" cy="39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23FDCF-242E-EDAB-EADD-BD49192429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83350" y="3769042"/>
                <a:ext cx="22910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2EB5B2F-9B1A-0EB2-A734-341E26C4CC31}"/>
                  </a:ext>
                </a:extLst>
              </p14:cNvPr>
              <p14:cNvContentPartPr/>
              <p14:nvPr/>
            </p14:nvContentPartPr>
            <p14:xfrm>
              <a:off x="9530910" y="3388162"/>
              <a:ext cx="2231640" cy="519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2EB5B2F-9B1A-0EB2-A734-341E26C4CC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13270" y="3352162"/>
                <a:ext cx="226728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A96D71-64DA-CA87-A829-BD25826B1A46}"/>
                  </a:ext>
                </a:extLst>
              </p14:cNvPr>
              <p14:cNvContentPartPr/>
              <p14:nvPr/>
            </p14:nvContentPartPr>
            <p14:xfrm>
              <a:off x="8986230" y="5329642"/>
              <a:ext cx="2836080" cy="82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A96D71-64DA-CA87-A829-BD25826B1A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68590" y="5294002"/>
                <a:ext cx="287172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09BEB3B-119C-BF6F-4C42-A5997C51A646}"/>
                  </a:ext>
                </a:extLst>
              </p14:cNvPr>
              <p14:cNvContentPartPr/>
              <p14:nvPr/>
            </p14:nvContentPartPr>
            <p14:xfrm>
              <a:off x="4684590" y="5400922"/>
              <a:ext cx="1928880" cy="695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09BEB3B-119C-BF6F-4C42-A5997C51A6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6950" y="5365282"/>
                <a:ext cx="196452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D93107A-9450-D697-5A58-EA90F0CE24FC}"/>
                  </a:ext>
                </a:extLst>
              </p14:cNvPr>
              <p14:cNvContentPartPr/>
              <p14:nvPr/>
            </p14:nvContentPartPr>
            <p14:xfrm>
              <a:off x="7060230" y="5151082"/>
              <a:ext cx="2246760" cy="1882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D93107A-9450-D697-5A58-EA90F0CE24F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42230" y="5115082"/>
                <a:ext cx="228240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4670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5;p8">
            <a:extLst>
              <a:ext uri="{FF2B5EF4-FFF2-40B4-BE49-F238E27FC236}">
                <a16:creationId xmlns:a16="http://schemas.microsoft.com/office/drawing/2014/main" id="{182E4D15-9A4E-4F02-B2F8-2FFC3815F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169926"/>
              </p:ext>
            </p:extLst>
          </p:nvPr>
        </p:nvGraphicFramePr>
        <p:xfrm>
          <a:off x="1066800" y="154379"/>
          <a:ext cx="10058400" cy="5714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77A9-ECD0-DD4B-8082-CD623B0A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Integrated Comprehensive Systems – </a:t>
            </a:r>
            <a:br>
              <a:rPr lang="en-US" sz="2400" dirty="0"/>
            </a:br>
            <a:r>
              <a:rPr lang="en-US" sz="2400" dirty="0"/>
              <a:t>Four Cornerstones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015CB-C0B4-2140-8D99-17E97687F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02"/>
          <a:stretch/>
        </p:blipFill>
        <p:spPr>
          <a:xfrm>
            <a:off x="3267145" y="1737362"/>
            <a:ext cx="5463496" cy="45844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/>
          <p:nvPr/>
        </p:nvSpPr>
        <p:spPr>
          <a:xfrm>
            <a:off x="1031620" y="2428020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7642127" y="2780792"/>
            <a:ext cx="18112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       Year 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19"/>
          <p:cNvCxnSpPr/>
          <p:nvPr/>
        </p:nvCxnSpPr>
        <p:spPr>
          <a:xfrm rot="10800000">
            <a:off x="7448736" y="2965458"/>
            <a:ext cx="720965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Google Shape;161;p19"/>
          <p:cNvSpPr txBox="1"/>
          <p:nvPr/>
        </p:nvSpPr>
        <p:spPr>
          <a:xfrm>
            <a:off x="8169701" y="5032264"/>
            <a:ext cx="17170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Year 2 and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9"/>
          <p:cNvCxnSpPr/>
          <p:nvPr/>
        </p:nvCxnSpPr>
        <p:spPr>
          <a:xfrm rot="10800000">
            <a:off x="7482943" y="5216930"/>
            <a:ext cx="652553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3" name="Google Shape;163;p19"/>
          <p:cNvSpPr txBox="1"/>
          <p:nvPr/>
        </p:nvSpPr>
        <p:spPr>
          <a:xfrm>
            <a:off x="148034" y="4489909"/>
            <a:ext cx="14067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Year 2 and 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19"/>
          <p:cNvCxnSpPr/>
          <p:nvPr/>
        </p:nvCxnSpPr>
        <p:spPr>
          <a:xfrm>
            <a:off x="894564" y="4938654"/>
            <a:ext cx="451788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19"/>
          <p:cNvSpPr txBox="1"/>
          <p:nvPr/>
        </p:nvSpPr>
        <p:spPr>
          <a:xfrm>
            <a:off x="186474" y="2780792"/>
            <a:ext cx="1821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Year 1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9"/>
          <p:cNvCxnSpPr/>
          <p:nvPr/>
        </p:nvCxnSpPr>
        <p:spPr>
          <a:xfrm>
            <a:off x="968852" y="2965458"/>
            <a:ext cx="585951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9D4634-9968-6E42-A306-AF9039DE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7345262" cy="1450757"/>
          </a:xfrm>
        </p:spPr>
        <p:txBody>
          <a:bodyPr>
            <a:noAutofit/>
          </a:bodyPr>
          <a:lstStyle/>
          <a:p>
            <a:r>
              <a:rPr lang="en-US" sz="4000" dirty="0"/>
              <a:t>Integrated Comprehensive Systems – </a:t>
            </a:r>
            <a:br>
              <a:rPr lang="en-US" sz="4000" dirty="0"/>
            </a:br>
            <a:r>
              <a:rPr lang="en-US" sz="4000" dirty="0"/>
              <a:t>Four Cornerstones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B1FFF5-A527-D20A-6750-51D8C361D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90" y="1800383"/>
            <a:ext cx="6132521" cy="4472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7AEB0-B122-5938-E5A0-2EAA28DB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7" y="219848"/>
            <a:ext cx="7009356" cy="603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227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77FF-4FAF-59E2-3917-886E939B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2FD83-BF70-39D1-D626-FC6A4911C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FF499426-E4CF-B8D7-3A32-78341854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9" y="0"/>
            <a:ext cx="12006020" cy="63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897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60AB-9318-5906-F004-8233686E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3" y="594359"/>
            <a:ext cx="3871356" cy="504642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3F3F3F"/>
                </a:solidFill>
                <a:latin typeface="+mn-lt"/>
                <a:cs typeface="Times New Roman" panose="02020603050405020304" pitchFamily="18" charset="0"/>
              </a:rPr>
              <a:t>ICS Equity </a:t>
            </a:r>
            <a:br>
              <a:rPr lang="en-US" sz="5400" dirty="0">
                <a:solidFill>
                  <a:srgbClr val="3F3F3F"/>
                </a:solidFill>
                <a:latin typeface="+mn-lt"/>
                <a:cs typeface="Times New Roman" panose="02020603050405020304" pitchFamily="18" charset="0"/>
              </a:rPr>
            </a:br>
            <a:br>
              <a:rPr lang="en-US" sz="5400" dirty="0">
                <a:solidFill>
                  <a:srgbClr val="3F3F3F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3F3F3F"/>
                </a:solidFill>
                <a:latin typeface="+mn-lt"/>
                <a:cs typeface="Times New Roman" panose="02020603050405020304" pitchFamily="18" charset="0"/>
              </a:rPr>
              <a:t>5</a:t>
            </a:r>
            <a:br>
              <a:rPr lang="en-US" sz="5400" b="1" dirty="0">
                <a:solidFill>
                  <a:srgbClr val="3F3F3F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3F3F3F"/>
                </a:solidFill>
                <a:latin typeface="+mn-lt"/>
                <a:cs typeface="Times New Roman" panose="02020603050405020304" pitchFamily="18" charset="0"/>
              </a:rPr>
              <a:t>KEY FEATURES</a:t>
            </a:r>
            <a:endParaRPr lang="en-US" sz="5400" dirty="0">
              <a:solidFill>
                <a:srgbClr val="3F3F3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325D0-D1E8-96C6-06B9-E1837272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4488" y="2056445"/>
            <a:ext cx="7928759" cy="3933077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Historically (and presently), efforts to engage in and operationalize equity work falls short of producing any sustainable, measurable change. </a:t>
            </a:r>
          </a:p>
          <a:p>
            <a:pPr marL="11430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Too often, piecemeal equity work ends up perpetuating the traps, tropes, and pitfalls of your typical Diversity, Equity, and Inclusion training. </a:t>
            </a:r>
          </a:p>
          <a:p>
            <a:pPr marL="11430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ICS, instead, works to avoid those traps, tropes, and pitfalls through implementing, with fidelity, the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key features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ICS Four Cornerstones and Systems change framework. </a:t>
            </a:r>
          </a:p>
        </p:txBody>
      </p:sp>
      <p:pic>
        <p:nvPicPr>
          <p:cNvPr id="7" name="Picture 6" descr="A group of orange gears&#10;&#10;Description automatically generated">
            <a:extLst>
              <a:ext uri="{FF2B5EF4-FFF2-40B4-BE49-F238E27FC236}">
                <a16:creationId xmlns:a16="http://schemas.microsoft.com/office/drawing/2014/main" id="{0AB72D04-AB64-C787-7FC4-C6D1728D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7034" y="1743730"/>
            <a:ext cx="4728357" cy="47283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153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7"/>
          <p:cNvPicPr preferRelativeResize="0"/>
          <p:nvPr/>
        </p:nvPicPr>
        <p:blipFill rotWithShape="1">
          <a:blip r:embed="rId3">
            <a:alphaModFix/>
          </a:blip>
          <a:srcRect l="3329" r="14324" b="19432"/>
          <a:stretch/>
        </p:blipFill>
        <p:spPr>
          <a:xfrm>
            <a:off x="1155032" y="1828800"/>
            <a:ext cx="6106768" cy="413358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7"/>
          <p:cNvSpPr txBox="1">
            <a:spLocks noGrp="1"/>
          </p:cNvSpPr>
          <p:nvPr>
            <p:ph type="body" idx="1"/>
          </p:nvPr>
        </p:nvSpPr>
        <p:spPr>
          <a:xfrm>
            <a:off x="7261800" y="1828800"/>
            <a:ext cx="4160179" cy="4133589"/>
          </a:xfrm>
          <a:prstGeom prst="rect">
            <a:avLst/>
          </a:prstGeom>
          <a:solidFill>
            <a:srgbClr val="000000">
              <a:alpha val="71372"/>
            </a:srgbClr>
          </a:solidFill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257175" lvl="1" indent="0" algn="l" rtl="0">
              <a:lnSpc>
                <a:spcPct val="85084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sz="2380" dirty="0">
              <a:solidFill>
                <a:srgbClr val="FFFFFF"/>
              </a:solidFill>
              <a:latin typeface="Calibri" panose="020F0502020204030204" pitchFamily="34" charset="0"/>
              <a:ea typeface="Times"/>
              <a:cs typeface="Calibri" panose="020F0502020204030204" pitchFamily="34" charset="0"/>
              <a:sym typeface="Times"/>
            </a:endParaRPr>
          </a:p>
          <a:p>
            <a:pPr marL="257175" lvl="1" indent="0" algn="l" rtl="0">
              <a:lnSpc>
                <a:spcPct val="85084"/>
              </a:lnSpc>
              <a:spcBef>
                <a:spcPts val="400"/>
              </a:spcBef>
              <a:spcAft>
                <a:spcPts val="0"/>
              </a:spcAft>
              <a:buSzPct val="108108"/>
              <a:buNone/>
            </a:pPr>
            <a:r>
              <a:rPr lang="en-US" sz="23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Advances Learning for All Students Across Identities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lvl="1" indent="0" algn="l" rtl="0">
              <a:lnSpc>
                <a:spcPct val="85084"/>
              </a:lnSpc>
              <a:spcBef>
                <a:spcPts val="400"/>
              </a:spcBef>
              <a:spcAft>
                <a:spcPts val="0"/>
              </a:spcAft>
              <a:buSzPct val="108108"/>
              <a:buNone/>
            </a:pPr>
            <a:endParaRPr sz="238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Race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Disability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Language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Social class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Religion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Gender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Sexual/Gender Identity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4048" lvl="1" indent="-182879" algn="l" rtl="0">
              <a:lnSpc>
                <a:spcPct val="99264"/>
              </a:lnSpc>
              <a:spcBef>
                <a:spcPts val="400"/>
              </a:spcBef>
              <a:spcAft>
                <a:spcPts val="0"/>
              </a:spcAft>
              <a:buSzPct val="108108"/>
              <a:buChar char="◦"/>
            </a:pPr>
            <a:r>
              <a:rPr lang="en-US" sz="20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And their intersections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256;p26">
            <a:extLst>
              <a:ext uri="{FF2B5EF4-FFF2-40B4-BE49-F238E27FC236}">
                <a16:creationId xmlns:a16="http://schemas.microsoft.com/office/drawing/2014/main" id="{C8856DCF-C281-9156-D016-857652F81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ICS for Equity 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5 KEY FEATURES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2021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5919A"/>
              </a:buClr>
              <a:buSzPts val="4800"/>
              <a:buFont typeface="Calibri"/>
              <a:buNone/>
            </a:pPr>
            <a:r>
              <a:rPr lang="en-US" dirty="0"/>
              <a:t>Not a Zero-Sum Game–</a:t>
            </a:r>
            <a:br>
              <a:rPr lang="en-US" dirty="0"/>
            </a:br>
            <a:r>
              <a:rPr lang="en-US" dirty="0"/>
              <a:t>Advances Learning for All</a:t>
            </a:r>
            <a:endParaRPr dirty="0"/>
          </a:p>
        </p:txBody>
      </p:sp>
      <p:pic>
        <p:nvPicPr>
          <p:cNvPr id="270" name="Google Shape;270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898"/>
          <a:stretch/>
        </p:blipFill>
        <p:spPr>
          <a:xfrm>
            <a:off x="2898606" y="1925824"/>
            <a:ext cx="6068931" cy="38862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28"/>
          <p:cNvCxnSpPr>
            <a:cxnSpLocks/>
          </p:cNvCxnSpPr>
          <p:nvPr/>
        </p:nvCxnSpPr>
        <p:spPr>
          <a:xfrm>
            <a:off x="3429016" y="2041742"/>
            <a:ext cx="5163839" cy="3945699"/>
          </a:xfrm>
          <a:prstGeom prst="straightConnector1">
            <a:avLst/>
          </a:prstGeom>
          <a:noFill/>
          <a:ln w="76200" cap="flat" cmpd="sng">
            <a:solidFill>
              <a:srgbClr val="DD25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2" name="Google Shape;272;p28"/>
          <p:cNvCxnSpPr>
            <a:cxnSpLocks/>
          </p:cNvCxnSpPr>
          <p:nvPr/>
        </p:nvCxnSpPr>
        <p:spPr>
          <a:xfrm flipH="1">
            <a:off x="3592572" y="1925824"/>
            <a:ext cx="5211409" cy="4061617"/>
          </a:xfrm>
          <a:prstGeom prst="straightConnector1">
            <a:avLst/>
          </a:prstGeom>
          <a:noFill/>
          <a:ln w="76200" cap="flat" cmpd="sng">
            <a:solidFill>
              <a:srgbClr val="DD25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Siloing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Warrior(s)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Spray and Pray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Navel-Gazing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Structural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Blanket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Tokenizing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Superficial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Boomerang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70CC-5269-191E-3AD5-7A71A798649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 w="38100">
            <a:solidFill>
              <a:srgbClr val="FCB74D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5 Key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536D5-3A53-3E1B-328B-E9E5B0E11A9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Framework and Process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Advances Learning for All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 and Evidence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 Collective Equity Capacity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Mitigates &amp; Avoids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Equity Traps, Tropes, &amp; Pitfalls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219AD61-81F2-0634-45FD-8F145A9C92AC}"/>
              </a:ext>
            </a:extLst>
          </p:cNvPr>
          <p:cNvCxnSpPr>
            <a:cxnSpLocks/>
          </p:cNvCxnSpPr>
          <p:nvPr/>
        </p:nvCxnSpPr>
        <p:spPr>
          <a:xfrm flipH="1" flipV="1">
            <a:off x="2968831" y="2897579"/>
            <a:ext cx="3249089" cy="178130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0E1AA7-2E69-4B13-5B0C-1A0225B53A42}"/>
              </a:ext>
            </a:extLst>
          </p:cNvPr>
          <p:cNvCxnSpPr>
            <a:cxnSpLocks/>
          </p:cNvCxnSpPr>
          <p:nvPr/>
        </p:nvCxnSpPr>
        <p:spPr>
          <a:xfrm flipH="1">
            <a:off x="2968831" y="3075709"/>
            <a:ext cx="3249089" cy="1686296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4917AB-1947-259D-B2AA-5130BAEFD54D}"/>
              </a:ext>
            </a:extLst>
          </p:cNvPr>
          <p:cNvCxnSpPr>
            <a:cxnSpLocks/>
          </p:cNvCxnSpPr>
          <p:nvPr/>
        </p:nvCxnSpPr>
        <p:spPr>
          <a:xfrm flipH="1">
            <a:off x="3396343" y="3075709"/>
            <a:ext cx="2821577" cy="1045029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7258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Siloing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Warrior(s)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Spray and Pray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Navel-Gazing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Structural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Blanket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Tokenizing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Superficial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Boomerang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70CC-5269-191E-3AD5-7A71A798649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 w="38100">
            <a:solidFill>
              <a:srgbClr val="FCB74D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5 Key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536D5-3A53-3E1B-328B-E9E5B0E11A9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Framework and Process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Advances Learning for All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 and Evidence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 Collective Equity Capacity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+mn-lt"/>
                <a:cs typeface="Times New Roman" panose="02020603050405020304" pitchFamily="18" charset="0"/>
              </a:rPr>
              <a:t>ICS Equity </a:t>
            </a:r>
            <a:r>
              <a:rPr lang="en-US" sz="3600" i="1" dirty="0">
                <a:latin typeface="+mn-lt"/>
                <a:cs typeface="Times New Roman" panose="02020603050405020304" pitchFamily="18" charset="0"/>
              </a:rPr>
              <a:t>Mitigates &amp; Avoids </a:t>
            </a:r>
            <a:br>
              <a:rPr lang="en-US" sz="3600" dirty="0">
                <a:latin typeface="+mn-lt"/>
                <a:cs typeface="Times New Roman" panose="02020603050405020304" pitchFamily="18" charset="0"/>
              </a:rPr>
            </a:br>
            <a:r>
              <a:rPr lang="en-US" sz="3600" b="1" dirty="0">
                <a:latin typeface="+mn-lt"/>
                <a:cs typeface="Times New Roman" panose="02020603050405020304" pitchFamily="18" charset="0"/>
              </a:rPr>
              <a:t>Equity Traps, Tropes, &amp; Pitfalls</a:t>
            </a:r>
            <a:endParaRPr sz="3600" dirty="0">
              <a:latin typeface="+mn-lt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7444D84-A204-780C-3BA4-700687ED9748}"/>
              </a:ext>
            </a:extLst>
          </p:cNvPr>
          <p:cNvCxnSpPr>
            <a:cxnSpLocks/>
          </p:cNvCxnSpPr>
          <p:nvPr/>
        </p:nvCxnSpPr>
        <p:spPr>
          <a:xfrm flipH="1">
            <a:off x="3566160" y="3524003"/>
            <a:ext cx="2651760" cy="276101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89B41D-09C0-5792-5DDA-AFEBBB11ED08}"/>
              </a:ext>
            </a:extLst>
          </p:cNvPr>
          <p:cNvCxnSpPr>
            <a:cxnSpLocks/>
          </p:cNvCxnSpPr>
          <p:nvPr/>
        </p:nvCxnSpPr>
        <p:spPr>
          <a:xfrm flipH="1">
            <a:off x="3099460" y="3524003"/>
            <a:ext cx="3118460" cy="917368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8DAAF7-E4BF-7CD9-4DD0-33C262946C0E}"/>
              </a:ext>
            </a:extLst>
          </p:cNvPr>
          <p:cNvCxnSpPr>
            <a:cxnSpLocks/>
          </p:cNvCxnSpPr>
          <p:nvPr/>
        </p:nvCxnSpPr>
        <p:spPr>
          <a:xfrm flipH="1">
            <a:off x="3206338" y="3524003"/>
            <a:ext cx="3011582" cy="1843644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160839-6933-08FC-28BD-9CD2114E0C4A}"/>
              </a:ext>
            </a:extLst>
          </p:cNvPr>
          <p:cNvCxnSpPr>
            <a:cxnSpLocks/>
          </p:cNvCxnSpPr>
          <p:nvPr/>
        </p:nvCxnSpPr>
        <p:spPr>
          <a:xfrm flipH="1" flipV="1">
            <a:off x="2814452" y="2873829"/>
            <a:ext cx="3403468" cy="667271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D6B656-2729-2DB9-2845-E523A315D7F9}"/>
              </a:ext>
            </a:extLst>
          </p:cNvPr>
          <p:cNvCxnSpPr>
            <a:cxnSpLocks/>
          </p:cNvCxnSpPr>
          <p:nvPr/>
        </p:nvCxnSpPr>
        <p:spPr>
          <a:xfrm flipH="1">
            <a:off x="3206338" y="3544565"/>
            <a:ext cx="3011582" cy="1546980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1853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Siloing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Warrior(s)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Spray and Pray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Navel-Gazing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Structural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Blanket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Tokenizing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Superficial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Boomerang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70CC-5269-191E-3AD5-7A71A798649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 w="38100">
            <a:solidFill>
              <a:srgbClr val="FCB74D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5 Key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536D5-3A53-3E1B-328B-E9E5B0E11A9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Framework and Process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Advances Learning for All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 and Evidence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 Collective Equity Capacity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Mitigates &amp; Avoids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Equity Traps, Tropes, &amp; Pitfalls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0A439F6-22DE-95DA-938C-29CBADEAF961}"/>
              </a:ext>
            </a:extLst>
          </p:cNvPr>
          <p:cNvCxnSpPr>
            <a:cxnSpLocks/>
          </p:cNvCxnSpPr>
          <p:nvPr/>
        </p:nvCxnSpPr>
        <p:spPr>
          <a:xfrm flipH="1">
            <a:off x="3455719" y="4102208"/>
            <a:ext cx="2762201" cy="0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E36CEF-8386-3C30-DA2D-F70B49DA93F9}"/>
              </a:ext>
            </a:extLst>
          </p:cNvPr>
          <p:cNvCxnSpPr>
            <a:cxnSpLocks/>
          </p:cNvCxnSpPr>
          <p:nvPr/>
        </p:nvCxnSpPr>
        <p:spPr>
          <a:xfrm flipH="1">
            <a:off x="3146961" y="4100233"/>
            <a:ext cx="3080859" cy="1291166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057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Siloing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Warrior(s)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Spray and Pray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Navel-Gazing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Structural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Blanket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Tokenizing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Superficial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Boomerang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70CC-5269-191E-3AD5-7A71A798649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 w="38100">
            <a:solidFill>
              <a:srgbClr val="FCB74D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5 Key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536D5-3A53-3E1B-328B-E9E5B0E11A9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Framework and Process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Advances Learning for All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 and Evidence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 Collective Equity Capacity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Mitigates &amp; Avoids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Equity Traps, Tropes, &amp; Pitfalls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CAB52D1-60EE-B1CC-91FB-F7F728E92EDD}"/>
              </a:ext>
            </a:extLst>
          </p:cNvPr>
          <p:cNvCxnSpPr>
            <a:cxnSpLocks/>
          </p:cNvCxnSpPr>
          <p:nvPr/>
        </p:nvCxnSpPr>
        <p:spPr>
          <a:xfrm flipH="1" flipV="1">
            <a:off x="2885704" y="3170713"/>
            <a:ext cx="3332216" cy="1442133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F5399A-8602-1D91-60D4-CC1F37F4B78B}"/>
              </a:ext>
            </a:extLst>
          </p:cNvPr>
          <p:cNvCxnSpPr>
            <a:cxnSpLocks/>
          </p:cNvCxnSpPr>
          <p:nvPr/>
        </p:nvCxnSpPr>
        <p:spPr>
          <a:xfrm flipH="1" flipV="1">
            <a:off x="3111335" y="3562597"/>
            <a:ext cx="3106585" cy="1050249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908589-5600-B3F0-56FA-B0A3B2B603A8}"/>
              </a:ext>
            </a:extLst>
          </p:cNvPr>
          <p:cNvCxnSpPr>
            <a:cxnSpLocks/>
          </p:cNvCxnSpPr>
          <p:nvPr/>
        </p:nvCxnSpPr>
        <p:spPr>
          <a:xfrm flipH="1" flipV="1">
            <a:off x="3491345" y="3859481"/>
            <a:ext cx="2726575" cy="753364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159271-E241-B2D2-FC23-A627696FAE73}"/>
              </a:ext>
            </a:extLst>
          </p:cNvPr>
          <p:cNvCxnSpPr>
            <a:cxnSpLocks/>
          </p:cNvCxnSpPr>
          <p:nvPr/>
        </p:nvCxnSpPr>
        <p:spPr>
          <a:xfrm flipH="1" flipV="1">
            <a:off x="3111335" y="4500748"/>
            <a:ext cx="3106585" cy="112102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C52F50-5265-8C0B-B7C0-540255788DE5}"/>
              </a:ext>
            </a:extLst>
          </p:cNvPr>
          <p:cNvCxnSpPr>
            <a:cxnSpLocks/>
          </p:cNvCxnSpPr>
          <p:nvPr/>
        </p:nvCxnSpPr>
        <p:spPr>
          <a:xfrm flipH="1">
            <a:off x="3194462" y="4618066"/>
            <a:ext cx="3023458" cy="500199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F767FF-CF51-3300-A409-88030F1853FE}"/>
              </a:ext>
            </a:extLst>
          </p:cNvPr>
          <p:cNvCxnSpPr>
            <a:cxnSpLocks/>
          </p:cNvCxnSpPr>
          <p:nvPr/>
        </p:nvCxnSpPr>
        <p:spPr>
          <a:xfrm flipH="1">
            <a:off x="2956956" y="4612845"/>
            <a:ext cx="3200006" cy="184782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9189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Siloing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Warrior(s)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Spray and Pray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Navel-Gazing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Structural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Blanket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Tokenizing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Superficial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Boomerang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70CC-5269-191E-3AD5-7A71A798649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 w="38100">
            <a:solidFill>
              <a:srgbClr val="FCB74D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5 Key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536D5-3A53-3E1B-328B-E9E5B0E11A9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Framework and Process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Advances Learning for All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 and Evidence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 Collective Equity Capacity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Mitigates &amp; Avoids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Equity Traps, Tropes, &amp; Pitfalls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2584E42-A051-F16B-FDD2-9486A55CB4EC}"/>
              </a:ext>
            </a:extLst>
          </p:cNvPr>
          <p:cNvCxnSpPr>
            <a:cxnSpLocks/>
          </p:cNvCxnSpPr>
          <p:nvPr/>
        </p:nvCxnSpPr>
        <p:spPr>
          <a:xfrm flipH="1">
            <a:off x="3265714" y="5544341"/>
            <a:ext cx="2952206" cy="227067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5ACA5E-0A30-A9DC-2DE9-C22B74470796}"/>
              </a:ext>
            </a:extLst>
          </p:cNvPr>
          <p:cNvCxnSpPr>
            <a:cxnSpLocks/>
          </p:cNvCxnSpPr>
          <p:nvPr/>
        </p:nvCxnSpPr>
        <p:spPr>
          <a:xfrm flipH="1" flipV="1">
            <a:off x="3158836" y="5427023"/>
            <a:ext cx="3059084" cy="117318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D5A29D-26CB-EE55-310A-91A5AB00CE25}"/>
              </a:ext>
            </a:extLst>
          </p:cNvPr>
          <p:cNvCxnSpPr>
            <a:cxnSpLocks/>
          </p:cNvCxnSpPr>
          <p:nvPr/>
        </p:nvCxnSpPr>
        <p:spPr>
          <a:xfrm flipH="1" flipV="1">
            <a:off x="3408218" y="4168239"/>
            <a:ext cx="2791889" cy="1376102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0620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C55B2-4320-0E7E-35FE-AC0299749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 w="38100">
            <a:solidFill>
              <a:srgbClr val="667B52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Traps, Tropes, and Pitfalls </a:t>
            </a:r>
          </a:p>
          <a:p>
            <a:pPr algn="ctr"/>
            <a:r>
              <a:rPr lang="en-US" sz="1200" i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Jamila Dugan, ”Equity Traps and Tropes” (2021)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C2803-116F-73C7-9E1F-2707217D7B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Siloing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Equity Warrior(s)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Spray and Pray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Navel-Gazing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Structural Equity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Blanket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Tokenizing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Superficial Equity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Boomerang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70CC-5269-191E-3AD5-7A71A798649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ln w="38100">
            <a:solidFill>
              <a:srgbClr val="FCB74D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5 Key Features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6536D5-3A53-3E1B-328B-E9E5B0E11A9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/>
          </a:bodyPr>
          <a:lstStyle/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Framework and Process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Advances Learning for All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Research and Evidence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Build Collective Equity Capacity </a:t>
            </a:r>
          </a:p>
          <a:p>
            <a:pPr marL="571500" indent="-457200">
              <a:buClr>
                <a:srgbClr val="3F3F3F"/>
              </a:buClr>
              <a:buFont typeface="+mj-lt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sp>
        <p:nvSpPr>
          <p:cNvPr id="7" name="Google Shape;256;p26">
            <a:extLst>
              <a:ext uri="{FF2B5EF4-FFF2-40B4-BE49-F238E27FC236}">
                <a16:creationId xmlns:a16="http://schemas.microsoft.com/office/drawing/2014/main" id="{F18405C0-0ED5-8659-2912-D75D70846A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5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Mitigates &amp; Avoids 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Equity Traps, Tropes, &amp; Pitfalls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F0A420F-BD79-0D0A-1B8D-C5F4A87ED8A6}"/>
              </a:ext>
            </a:extLst>
          </p:cNvPr>
          <p:cNvCxnSpPr>
            <a:cxnSpLocks/>
          </p:cNvCxnSpPr>
          <p:nvPr/>
        </p:nvCxnSpPr>
        <p:spPr>
          <a:xfrm flipH="1">
            <a:off x="3265714" y="5544341"/>
            <a:ext cx="2952206" cy="227067"/>
          </a:xfrm>
          <a:prstGeom prst="straightConnector1">
            <a:avLst/>
          </a:prstGeom>
          <a:ln>
            <a:solidFill>
              <a:srgbClr val="DB531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7A977E-9E74-BE34-2B58-37289597C3F8}"/>
              </a:ext>
            </a:extLst>
          </p:cNvPr>
          <p:cNvCxnSpPr>
            <a:cxnSpLocks/>
          </p:cNvCxnSpPr>
          <p:nvPr/>
        </p:nvCxnSpPr>
        <p:spPr>
          <a:xfrm flipH="1" flipV="1">
            <a:off x="3158836" y="5427023"/>
            <a:ext cx="3059084" cy="117318"/>
          </a:xfrm>
          <a:prstGeom prst="straightConnector1">
            <a:avLst/>
          </a:prstGeom>
          <a:ln>
            <a:solidFill>
              <a:srgbClr val="DB531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D3B626-A0A8-057C-4A8B-515F09FC4983}"/>
              </a:ext>
            </a:extLst>
          </p:cNvPr>
          <p:cNvCxnSpPr>
            <a:cxnSpLocks/>
          </p:cNvCxnSpPr>
          <p:nvPr/>
        </p:nvCxnSpPr>
        <p:spPr>
          <a:xfrm flipH="1" flipV="1">
            <a:off x="3408218" y="4168239"/>
            <a:ext cx="2791889" cy="1376102"/>
          </a:xfrm>
          <a:prstGeom prst="straightConnector1">
            <a:avLst/>
          </a:prstGeom>
          <a:ln>
            <a:solidFill>
              <a:srgbClr val="DB531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4EA69C-CEFA-F78E-C72D-4BE3F3D1393E}"/>
              </a:ext>
            </a:extLst>
          </p:cNvPr>
          <p:cNvCxnSpPr>
            <a:cxnSpLocks/>
          </p:cNvCxnSpPr>
          <p:nvPr/>
        </p:nvCxnSpPr>
        <p:spPr>
          <a:xfrm flipH="1" flipV="1">
            <a:off x="2885704" y="3170713"/>
            <a:ext cx="3332216" cy="1442133"/>
          </a:xfrm>
          <a:prstGeom prst="straightConnector1">
            <a:avLst/>
          </a:prstGeom>
          <a:ln>
            <a:solidFill>
              <a:srgbClr val="667B5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F392F0-8B67-DFEB-AF8E-6852E41B5BF4}"/>
              </a:ext>
            </a:extLst>
          </p:cNvPr>
          <p:cNvCxnSpPr>
            <a:cxnSpLocks/>
          </p:cNvCxnSpPr>
          <p:nvPr/>
        </p:nvCxnSpPr>
        <p:spPr>
          <a:xfrm flipH="1" flipV="1">
            <a:off x="3111335" y="3562597"/>
            <a:ext cx="3106585" cy="1050249"/>
          </a:xfrm>
          <a:prstGeom prst="straightConnector1">
            <a:avLst/>
          </a:prstGeom>
          <a:ln>
            <a:solidFill>
              <a:srgbClr val="667B5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FA240C-C3D7-60B7-7C9D-E5CFAFCEC931}"/>
              </a:ext>
            </a:extLst>
          </p:cNvPr>
          <p:cNvCxnSpPr>
            <a:cxnSpLocks/>
          </p:cNvCxnSpPr>
          <p:nvPr/>
        </p:nvCxnSpPr>
        <p:spPr>
          <a:xfrm flipH="1" flipV="1">
            <a:off x="3491345" y="3859481"/>
            <a:ext cx="2726575" cy="753364"/>
          </a:xfrm>
          <a:prstGeom prst="straightConnector1">
            <a:avLst/>
          </a:prstGeom>
          <a:ln>
            <a:solidFill>
              <a:srgbClr val="667B5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FDB189-86C9-71DD-20FF-5B8B0734DF40}"/>
              </a:ext>
            </a:extLst>
          </p:cNvPr>
          <p:cNvCxnSpPr>
            <a:cxnSpLocks/>
          </p:cNvCxnSpPr>
          <p:nvPr/>
        </p:nvCxnSpPr>
        <p:spPr>
          <a:xfrm flipH="1" flipV="1">
            <a:off x="3111335" y="4500748"/>
            <a:ext cx="3106585" cy="112102"/>
          </a:xfrm>
          <a:prstGeom prst="straightConnector1">
            <a:avLst/>
          </a:prstGeom>
          <a:ln>
            <a:solidFill>
              <a:srgbClr val="667B5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DE9059-C2EF-B989-563E-04B1C3B6D5D5}"/>
              </a:ext>
            </a:extLst>
          </p:cNvPr>
          <p:cNvCxnSpPr>
            <a:cxnSpLocks/>
          </p:cNvCxnSpPr>
          <p:nvPr/>
        </p:nvCxnSpPr>
        <p:spPr>
          <a:xfrm flipH="1">
            <a:off x="3194462" y="4618066"/>
            <a:ext cx="3023458" cy="500199"/>
          </a:xfrm>
          <a:prstGeom prst="straightConnector1">
            <a:avLst/>
          </a:prstGeom>
          <a:ln>
            <a:solidFill>
              <a:srgbClr val="667B5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CCBD93-8DB4-0D82-F16A-6D64D3B463DA}"/>
              </a:ext>
            </a:extLst>
          </p:cNvPr>
          <p:cNvCxnSpPr>
            <a:cxnSpLocks/>
          </p:cNvCxnSpPr>
          <p:nvPr/>
        </p:nvCxnSpPr>
        <p:spPr>
          <a:xfrm flipH="1">
            <a:off x="3455719" y="4102208"/>
            <a:ext cx="2762201" cy="0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04A5DE-AD85-F635-9AC1-8429FD4A8277}"/>
              </a:ext>
            </a:extLst>
          </p:cNvPr>
          <p:cNvCxnSpPr>
            <a:cxnSpLocks/>
          </p:cNvCxnSpPr>
          <p:nvPr/>
        </p:nvCxnSpPr>
        <p:spPr>
          <a:xfrm flipH="1">
            <a:off x="3146961" y="4100233"/>
            <a:ext cx="3080859" cy="1291166"/>
          </a:xfrm>
          <a:prstGeom prst="straightConnector1">
            <a:avLst/>
          </a:prstGeom>
          <a:ln>
            <a:solidFill>
              <a:srgbClr val="3F3F3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1AA83-43B9-BF45-BE20-17D51F9CE10F}"/>
              </a:ext>
            </a:extLst>
          </p:cNvPr>
          <p:cNvCxnSpPr>
            <a:cxnSpLocks/>
          </p:cNvCxnSpPr>
          <p:nvPr/>
        </p:nvCxnSpPr>
        <p:spPr>
          <a:xfrm flipH="1">
            <a:off x="3566160" y="3541100"/>
            <a:ext cx="2651760" cy="259004"/>
          </a:xfrm>
          <a:prstGeom prst="straightConnector1">
            <a:avLst/>
          </a:prstGeom>
          <a:ln>
            <a:solidFill>
              <a:srgbClr val="FCB7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14BF13-4593-F72E-69B1-A20AB9EAB34A}"/>
              </a:ext>
            </a:extLst>
          </p:cNvPr>
          <p:cNvCxnSpPr>
            <a:cxnSpLocks/>
          </p:cNvCxnSpPr>
          <p:nvPr/>
        </p:nvCxnSpPr>
        <p:spPr>
          <a:xfrm flipH="1">
            <a:off x="3099460" y="3524003"/>
            <a:ext cx="3118460" cy="917368"/>
          </a:xfrm>
          <a:prstGeom prst="straightConnector1">
            <a:avLst/>
          </a:prstGeom>
          <a:ln>
            <a:solidFill>
              <a:srgbClr val="FCB7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0880E6-C3CE-A7B4-1855-8D019F74D90F}"/>
              </a:ext>
            </a:extLst>
          </p:cNvPr>
          <p:cNvCxnSpPr>
            <a:cxnSpLocks/>
          </p:cNvCxnSpPr>
          <p:nvPr/>
        </p:nvCxnSpPr>
        <p:spPr>
          <a:xfrm flipH="1">
            <a:off x="3206338" y="3524003"/>
            <a:ext cx="3011582" cy="1843644"/>
          </a:xfrm>
          <a:prstGeom prst="straightConnector1">
            <a:avLst/>
          </a:prstGeom>
          <a:ln>
            <a:solidFill>
              <a:srgbClr val="FCB7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1D73C8-C267-A312-245A-EC93A8381854}"/>
              </a:ext>
            </a:extLst>
          </p:cNvPr>
          <p:cNvCxnSpPr>
            <a:cxnSpLocks/>
          </p:cNvCxnSpPr>
          <p:nvPr/>
        </p:nvCxnSpPr>
        <p:spPr>
          <a:xfrm flipH="1" flipV="1">
            <a:off x="2814452" y="2873829"/>
            <a:ext cx="3403468" cy="667271"/>
          </a:xfrm>
          <a:prstGeom prst="straightConnector1">
            <a:avLst/>
          </a:prstGeom>
          <a:ln>
            <a:solidFill>
              <a:srgbClr val="FCB7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8827FA8-CD81-48E4-C51D-C241ADB9B0C1}"/>
              </a:ext>
            </a:extLst>
          </p:cNvPr>
          <p:cNvCxnSpPr>
            <a:cxnSpLocks/>
          </p:cNvCxnSpPr>
          <p:nvPr/>
        </p:nvCxnSpPr>
        <p:spPr>
          <a:xfrm flipH="1">
            <a:off x="2956956" y="4612845"/>
            <a:ext cx="3200006" cy="184782"/>
          </a:xfrm>
          <a:prstGeom prst="straightConnector1">
            <a:avLst/>
          </a:prstGeom>
          <a:ln>
            <a:solidFill>
              <a:srgbClr val="667B5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88B408-4886-F4DC-DA2C-0A9EA9DA7D02}"/>
              </a:ext>
            </a:extLst>
          </p:cNvPr>
          <p:cNvCxnSpPr>
            <a:cxnSpLocks/>
          </p:cNvCxnSpPr>
          <p:nvPr/>
        </p:nvCxnSpPr>
        <p:spPr>
          <a:xfrm flipH="1" flipV="1">
            <a:off x="2968831" y="2897579"/>
            <a:ext cx="3249089" cy="178130"/>
          </a:xfrm>
          <a:prstGeom prst="straightConnector1">
            <a:avLst/>
          </a:prstGeom>
          <a:ln>
            <a:solidFill>
              <a:srgbClr val="68A4A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018EAC-1E6E-5C26-C4D4-BCD65D9EBFD3}"/>
              </a:ext>
            </a:extLst>
          </p:cNvPr>
          <p:cNvCxnSpPr>
            <a:cxnSpLocks/>
          </p:cNvCxnSpPr>
          <p:nvPr/>
        </p:nvCxnSpPr>
        <p:spPr>
          <a:xfrm flipH="1">
            <a:off x="2968831" y="3075709"/>
            <a:ext cx="3249089" cy="1686296"/>
          </a:xfrm>
          <a:prstGeom prst="straightConnector1">
            <a:avLst/>
          </a:prstGeom>
          <a:ln>
            <a:solidFill>
              <a:srgbClr val="68A4A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F85635-5000-4303-828C-B9F65A7C6AB7}"/>
              </a:ext>
            </a:extLst>
          </p:cNvPr>
          <p:cNvCxnSpPr>
            <a:cxnSpLocks/>
          </p:cNvCxnSpPr>
          <p:nvPr/>
        </p:nvCxnSpPr>
        <p:spPr>
          <a:xfrm flipH="1">
            <a:off x="3396343" y="3075709"/>
            <a:ext cx="2821577" cy="1045029"/>
          </a:xfrm>
          <a:prstGeom prst="straightConnector1">
            <a:avLst/>
          </a:prstGeom>
          <a:ln>
            <a:solidFill>
              <a:srgbClr val="68A4A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D54423-F356-5777-6904-CCFD593CE02D}"/>
              </a:ext>
            </a:extLst>
          </p:cNvPr>
          <p:cNvCxnSpPr>
            <a:cxnSpLocks/>
          </p:cNvCxnSpPr>
          <p:nvPr/>
        </p:nvCxnSpPr>
        <p:spPr>
          <a:xfrm flipH="1">
            <a:off x="3206338" y="3544565"/>
            <a:ext cx="3011582" cy="1546980"/>
          </a:xfrm>
          <a:prstGeom prst="straightConnector1">
            <a:avLst/>
          </a:prstGeom>
          <a:ln>
            <a:solidFill>
              <a:srgbClr val="FCB74D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180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215025" y="515205"/>
            <a:ext cx="7240043" cy="116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5919A"/>
              </a:buClr>
              <a:buSzPts val="3959"/>
              <a:buFont typeface="Calibri"/>
              <a:buNone/>
            </a:pPr>
            <a:r>
              <a:rPr lang="en-US" sz="3959" dirty="0"/>
              <a:t>4 Agreements of Courageous Conversations </a:t>
            </a:r>
            <a:r>
              <a:rPr lang="en-US" sz="2790" dirty="0"/>
              <a:t>(Singleton, 2022)</a:t>
            </a:r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2"/>
          </p:nvPr>
        </p:nvSpPr>
        <p:spPr>
          <a:xfrm>
            <a:off x="6153150" y="2187178"/>
            <a:ext cx="4281018" cy="41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Experience discomfort</a:t>
            </a:r>
            <a:br>
              <a:rPr lang="en-US" sz="4000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Stay engaged</a:t>
            </a:r>
            <a:br>
              <a:rPr lang="en-US" sz="4000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Speak your truth</a:t>
            </a:r>
            <a:br>
              <a:rPr lang="en-US" sz="4000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Expect and accept non-closure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dirty="0"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1606" y="2603178"/>
            <a:ext cx="3438525" cy="3052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24E12-83B2-565F-6E40-5D266F2FC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0738" y="1723940"/>
            <a:ext cx="8071262" cy="4629397"/>
          </a:xfrm>
        </p:spPr>
        <p:txBody>
          <a:bodyPr>
            <a:noAutofit/>
          </a:bodyPr>
          <a:lstStyle/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 we think about the various Equity Traps, Tropes, and Pitfalls, Your Previous Equity Efforts, and how ICS can disrupt these Traps, Tropes, and Pitfalls</a:t>
            </a: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What Resonates with You?</a:t>
            </a: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What Gives You Pause?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CF9E0-AC54-5CD5-19DF-1D5EBD45F8C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228600" indent="0"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We will take 7 minutes to discuss in team breakouts.</a:t>
            </a:r>
          </a:p>
        </p:txBody>
      </p:sp>
      <p:pic>
        <p:nvPicPr>
          <p:cNvPr id="5" name="Picture 4" descr="A group of orange gears&#10;&#10;Description automatically generated">
            <a:extLst>
              <a:ext uri="{FF2B5EF4-FFF2-40B4-BE49-F238E27FC236}">
                <a16:creationId xmlns:a16="http://schemas.microsoft.com/office/drawing/2014/main" id="{983A772F-062C-39F5-54F0-7026E6E3F3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1670" y="1055089"/>
            <a:ext cx="4629397" cy="4629397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2BDBD5-8EE6-9389-A54F-69DF4E941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32" y="186421"/>
            <a:ext cx="2740709" cy="2516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6FEE-EB1F-D263-C786-5A3A6A0FBA1A}"/>
              </a:ext>
            </a:extLst>
          </p:cNvPr>
          <p:cNvSpPr txBox="1"/>
          <p:nvPr/>
        </p:nvSpPr>
        <p:spPr>
          <a:xfrm>
            <a:off x="4464333" y="1079790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PAUSE AND REFLECT</a:t>
            </a:r>
          </a:p>
        </p:txBody>
      </p:sp>
    </p:spTree>
    <p:extLst>
      <p:ext uri="{BB962C8B-B14F-4D97-AF65-F5344CB8AC3E}">
        <p14:creationId xmlns:p14="http://schemas.microsoft.com/office/powerpoint/2010/main" val="258502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7ad3023726_0_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05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sz="3200"/>
              <a:t>ICS Implementation Process – </a:t>
            </a:r>
            <a:br>
              <a:rPr lang="en-US" sz="3200"/>
            </a:br>
            <a:r>
              <a:rPr lang="en-US" sz="3200"/>
              <a:t>Implementation Science – Trainer of Trainers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BEB34-B325-4E06-1B13-21C3C0BF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81" y="2015295"/>
            <a:ext cx="9860038" cy="380930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E43F-9F76-4946-B5B8-366EFDFC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286605"/>
            <a:ext cx="7655075" cy="15591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7B52"/>
                </a:solidFill>
              </a:rPr>
              <a:t>ICS Equity Overview for </a:t>
            </a:r>
            <a:r>
              <a:rPr lang="en-US" dirty="0"/>
              <a:t>District Leadership Team or District Office Introduction to the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854EB-6AF4-1B4B-BC42-33D56CDD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2944" y="1845734"/>
            <a:ext cx="6292735" cy="4023300"/>
          </a:xfrm>
        </p:spPr>
        <p:txBody>
          <a:bodyPr>
            <a:normAutofit/>
          </a:bodyPr>
          <a:lstStyle/>
          <a:p>
            <a:r>
              <a:rPr lang="en-US" sz="3600" dirty="0"/>
              <a:t>Often completed a semester prior to the School Leadership Teams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F1032059-9403-EC43-90CD-4ED913270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6" y="1845734"/>
            <a:ext cx="4014355" cy="42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242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7951-4458-544F-9636-BB072CAB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86605"/>
            <a:ext cx="8015293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68A4A2"/>
                </a:solidFill>
              </a:rPr>
              <a:t>ICS Equity Part 1 Institute </a:t>
            </a:r>
            <a:r>
              <a:rPr lang="en-US" dirty="0"/>
              <a:t>Work with School Teams (DLT and Board are welcome to attend)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9461D-6A28-6746-8871-92B23B807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1382" y="1845734"/>
            <a:ext cx="6334298" cy="4023300"/>
          </a:xfrm>
        </p:spPr>
        <p:txBody>
          <a:bodyPr>
            <a:normAutofit/>
          </a:bodyPr>
          <a:lstStyle/>
          <a:p>
            <a:r>
              <a:rPr lang="en-US" sz="2800" dirty="0"/>
              <a:t>The current professional development</a:t>
            </a:r>
          </a:p>
          <a:p>
            <a:r>
              <a:rPr lang="en-US" sz="2800" dirty="0"/>
              <a:t>Primary focus is a deep dive into Cornerstone 1 – Focus on Equity. Modules 0-6</a:t>
            </a:r>
          </a:p>
          <a:p>
            <a:endParaRPr lang="en-US" sz="2800" dirty="0"/>
          </a:p>
          <a:p>
            <a:r>
              <a:rPr lang="en-US" sz="2800" dirty="0"/>
              <a:t>Overview of Cornerstones 2 -4 – Modules 7-12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CAF03801-5A30-CF4A-B736-22DC3C350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37362"/>
            <a:ext cx="3586018" cy="44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17746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9E66-EA11-B247-8ECC-887BFB69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09" y="286605"/>
            <a:ext cx="7918311" cy="14507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8A4A2"/>
                </a:solidFill>
              </a:rPr>
              <a:t>ICS Equity Virtual Coaching </a:t>
            </a:r>
            <a:r>
              <a:rPr lang="en-US" dirty="0"/>
              <a:t>Coaching First Semester/Year After the Part 1 Institute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ED89C-5C7B-E847-8015-294415ECB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0" y="1845734"/>
            <a:ext cx="4602480" cy="4023300"/>
          </a:xfrm>
        </p:spPr>
        <p:txBody>
          <a:bodyPr>
            <a:normAutofit/>
          </a:bodyPr>
          <a:lstStyle/>
          <a:p>
            <a:r>
              <a:rPr lang="en-US" sz="2400" dirty="0"/>
              <a:t>Coaching happens 4 times a year or 2x/semester virtually following the Part 1 and 2 and 3 Institutes for all school and district office teams.</a:t>
            </a:r>
          </a:p>
          <a:p>
            <a:r>
              <a:rPr lang="en-US" sz="2400" dirty="0"/>
              <a:t>After Part 1 - School Teams are beginning to share out the Modules  0- 6 over two semesters.</a:t>
            </a:r>
          </a:p>
        </p:txBody>
      </p:sp>
      <p:pic>
        <p:nvPicPr>
          <p:cNvPr id="9" name="Picture 8" descr="A diagram of a coaching program&#10;&#10;Description automatically generated with medium confidence">
            <a:extLst>
              <a:ext uri="{FF2B5EF4-FFF2-40B4-BE49-F238E27FC236}">
                <a16:creationId xmlns:a16="http://schemas.microsoft.com/office/drawing/2014/main" id="{B9A9AEEE-7616-814F-B823-808A67F6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" y="2100925"/>
            <a:ext cx="6506394" cy="30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6876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939A-99A2-BB49-8391-B70483D1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68A4A2"/>
                </a:solidFill>
              </a:rPr>
              <a:t>ICS Equity Part II Institute </a:t>
            </a:r>
            <a:r>
              <a:rPr lang="en-US" dirty="0"/>
              <a:t>Work for School School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1CD7F-4F5B-6C48-8FAD-69CE2E058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0" y="1845734"/>
            <a:ext cx="5212080" cy="4023300"/>
          </a:xfrm>
        </p:spPr>
        <p:txBody>
          <a:bodyPr>
            <a:normAutofit/>
          </a:bodyPr>
          <a:lstStyle/>
          <a:p>
            <a:r>
              <a:rPr lang="en-US" sz="3200" dirty="0"/>
              <a:t>Part 2 occurs two semesters after Part 1 with the same SLT’s.</a:t>
            </a:r>
          </a:p>
          <a:p>
            <a:r>
              <a:rPr lang="en-US" sz="3200" dirty="0"/>
              <a:t>Focus is on taking a deeper dive into Modules 7-12 with an overview on Modules 0-6.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277FB-0F30-FF41-801B-A9F4B183A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006599"/>
            <a:ext cx="3405447" cy="38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2210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0EBF-257C-3842-ACF2-EAD45999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9" y="263587"/>
            <a:ext cx="7894319" cy="145075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68A4A2"/>
                </a:solidFill>
              </a:rPr>
              <a:t>ICS Equity Part III  Institute </a:t>
            </a:r>
            <a:r>
              <a:rPr lang="en-US" dirty="0"/>
              <a:t>Work for C3 Teams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4B94-CD72-F44B-B589-19BABE2BC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5490" y="1845734"/>
            <a:ext cx="4630189" cy="4023300"/>
          </a:xfrm>
        </p:spPr>
        <p:txBody>
          <a:bodyPr>
            <a:normAutofit/>
          </a:bodyPr>
          <a:lstStyle/>
          <a:p>
            <a:r>
              <a:rPr lang="en-US" sz="3200" dirty="0"/>
              <a:t>Part 3 is for C3 Teams to continue to practice the work of the C3 Team and lesson design.</a:t>
            </a:r>
          </a:p>
        </p:txBody>
      </p:sp>
      <p:pic>
        <p:nvPicPr>
          <p:cNvPr id="9" name="Picture 8" descr="A blue square with black text&#10;&#10;Description automatically generated">
            <a:extLst>
              <a:ext uri="{FF2B5EF4-FFF2-40B4-BE49-F238E27FC236}">
                <a16:creationId xmlns:a16="http://schemas.microsoft.com/office/drawing/2014/main" id="{0570F733-374F-424B-BC7B-E177F4B9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00612"/>
            <a:ext cx="5125605" cy="411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6198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6E4D-8268-FA4B-BC71-818E5DFF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71" y="0"/>
            <a:ext cx="7305940" cy="1450757"/>
          </a:xfrm>
        </p:spPr>
        <p:txBody>
          <a:bodyPr/>
          <a:lstStyle/>
          <a:p>
            <a:r>
              <a:rPr lang="en-US" dirty="0">
                <a:solidFill>
                  <a:srgbClr val="68A4A2"/>
                </a:solidFill>
              </a:rPr>
              <a:t>Community Ally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947E1-CA57-0246-8DDE-995F2DE5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144" y="1845734"/>
            <a:ext cx="5835535" cy="4023300"/>
          </a:xfrm>
        </p:spPr>
        <p:txBody>
          <a:bodyPr/>
          <a:lstStyle/>
          <a:p>
            <a:r>
              <a:rPr lang="en-US" sz="3200" dirty="0"/>
              <a:t>Can happen as often as the District is interested – often District’s complete 2 cohorts.</a:t>
            </a:r>
          </a:p>
          <a:p>
            <a:r>
              <a:rPr lang="en-US" sz="3200" dirty="0"/>
              <a:t>Assist in community members understanding and supporting the work of the schools and district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151823-294E-F042-BEF8-6988D140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4" y="1737362"/>
            <a:ext cx="4317465" cy="45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929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C363-FAB3-124A-8425-0262E879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-89418"/>
            <a:ext cx="7305940" cy="1450757"/>
          </a:xfrm>
        </p:spPr>
        <p:txBody>
          <a:bodyPr/>
          <a:lstStyle/>
          <a:p>
            <a:r>
              <a:rPr lang="en-US" dirty="0">
                <a:solidFill>
                  <a:srgbClr val="68A4A2"/>
                </a:solidFill>
              </a:rPr>
              <a:t>School Board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E01CF-1410-1848-BCCB-25CA70D4B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7344" y="1845734"/>
            <a:ext cx="5378335" cy="4023300"/>
          </a:xfrm>
        </p:spPr>
        <p:txBody>
          <a:bodyPr/>
          <a:lstStyle/>
          <a:p>
            <a:r>
              <a:rPr lang="en-US" dirty="0"/>
              <a:t>Workshop for Board members to understand the work of the District and Schools to better support in policy and funding decisions.</a:t>
            </a:r>
          </a:p>
          <a:p>
            <a:endParaRPr lang="en-US" dirty="0"/>
          </a:p>
          <a:p>
            <a:r>
              <a:rPr lang="en-US" dirty="0"/>
              <a:t>To better understand the role of the Board in leading the work.</a:t>
            </a: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4FE830FF-BEE2-E443-BBF7-6736FCC2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45734"/>
            <a:ext cx="5001491" cy="43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9749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sz="2400" dirty="0"/>
              <a:t>Expectations of District Administrative Team (DLT) and School Leadership Teams (SLTs)</a:t>
            </a:r>
            <a:endParaRPr sz="2400" dirty="0"/>
          </a:p>
        </p:txBody>
      </p:sp>
      <p:sp>
        <p:nvSpPr>
          <p:cNvPr id="364" name="Google Shape;364;p66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44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1.   Meets at least once a month for at least one hour, to work through the School or District Digital Modules.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2.  “Work through the school or district modules” means: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	- All members read the module.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	- Two members volunteer to facilitate the module slides and activities 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3.  Each District Administrative Team member assigned to a school to serve as ICS District/School Liaison </a:t>
            </a:r>
            <a:r>
              <a:rPr lang="en-US" sz="8000"/>
              <a:t>– Co-Coaching: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	- Attend each SLT ICS planning meeting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	- Attend each SLT facilitation with the staff</a:t>
            </a:r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              -Attend each SLT coaching session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4.  Meets an additional hour a month to check in on how the SLT/School work is going, support each other, share resources/ideas.</a:t>
            </a:r>
            <a:endParaRPr sz="8000"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 sz="8000" dirty="0"/>
              <a:t>5.  Meets with ICS Coach, 75 minutes, 4 times a year for 3 years.</a:t>
            </a:r>
            <a:endParaRPr sz="8000" dirty="0"/>
          </a:p>
          <a:p>
            <a:pPr marL="5715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endParaRPr dirty="0"/>
          </a:p>
          <a:p>
            <a:pPr marL="5715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endParaRPr dirty="0"/>
          </a:p>
          <a:p>
            <a:pPr marL="1143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212619" y="845116"/>
            <a:ext cx="7204871" cy="83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4000"/>
            </a:pPr>
            <a:r>
              <a:rPr lang="en-US" sz="4400" dirty="0"/>
              <a:t>Community Agreements (Continued)</a:t>
            </a:r>
            <a:endParaRPr sz="4400" dirty="0"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70" y="1903543"/>
            <a:ext cx="3759200" cy="4015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49;p6">
            <a:extLst>
              <a:ext uri="{FF2B5EF4-FFF2-40B4-BE49-F238E27FC236}">
                <a16:creationId xmlns:a16="http://schemas.microsoft.com/office/drawing/2014/main" id="{6F0C80AD-66C2-4403-A9CC-5408D7C4B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77119"/>
              </p:ext>
            </p:extLst>
          </p:nvPr>
        </p:nvGraphicFramePr>
        <p:xfrm>
          <a:off x="4668982" y="1809936"/>
          <a:ext cx="6613236" cy="420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7D91AF-BEEE-619A-4C83-882EDD3C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2" y="144049"/>
            <a:ext cx="8217074" cy="61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0751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031620" y="2428020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991947-8687-6533-7BC9-7680B3906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04" y="312527"/>
            <a:ext cx="8186901" cy="58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47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77FF-4FAF-59E2-3917-886E939B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2FD83-BF70-39D1-D626-FC6A4911C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FF499426-E4CF-B8D7-3A32-78341854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9" y="0"/>
            <a:ext cx="12006020" cy="63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087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06B4-D3D5-D964-FFFC-15708C99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School Part 1 Module 0: </a:t>
            </a:r>
            <a:br>
              <a:rPr lang="en-US" dirty="0"/>
            </a:br>
            <a:r>
              <a:rPr lang="en-US" dirty="0"/>
              <a:t>Learning Targets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6E5B2-C501-9BFC-422C-E48863905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35" y="1737363"/>
            <a:ext cx="7305939" cy="4269968"/>
          </a:xfrm>
        </p:spPr>
        <p:txBody>
          <a:bodyPr>
            <a:normAutofit lnSpcReduction="10000"/>
          </a:bodyPr>
          <a:lstStyle/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+mj-lt"/>
              <a:buAutoNum type="arabicPeriod"/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6000"/>
              <a:buFont typeface="+mj-lt"/>
              <a:buAutoNum type="arabicPeriod"/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Access the ICS Digital Modules.</a:t>
            </a:r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6000"/>
              <a:buFont typeface="+mj-lt"/>
              <a:buAutoNum type="arabicPeriod"/>
            </a:pPr>
            <a:endParaRPr lang="en-US" sz="2800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6000"/>
              <a:buFont typeface="+mj-lt"/>
              <a:buAutoNum type="arabicPeriod"/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Define Equity through the ICS framework.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6000"/>
              <a:buFont typeface="+mj-lt"/>
              <a:buAutoNum type="arabicPeriod"/>
            </a:pP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6000"/>
              <a:buFont typeface="+mj-lt"/>
              <a:buAutoNum type="arabicPeriod"/>
            </a:pPr>
            <a:r>
              <a:rPr lang="en-US" sz="28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Describe the ICS Framework and Implementation process.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6000"/>
              <a:buFont typeface="+mj-lt"/>
              <a:buAutoNum type="arabicPeriod"/>
            </a:pPr>
            <a:endParaRPr lang="en-US" sz="2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6000"/>
              <a:buFont typeface="+mj-lt"/>
              <a:buAutoNum type="arabicPeriod"/>
            </a:pPr>
            <a:r>
              <a:rPr lang="en-US" sz="28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Identify School Leadership and District Leadership Team membership and roles.</a:t>
            </a:r>
            <a:endParaRPr lang="en-US" sz="2400" b="0" i="0" dirty="0">
              <a:solidFill>
                <a:srgbClr val="222222"/>
              </a:solidFill>
              <a:effectLst/>
              <a:latin typeface="+mn-lt"/>
            </a:endParaRPr>
          </a:p>
          <a:p>
            <a:endParaRPr lang="en-US" sz="1600" dirty="0"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334A84-1482-CC57-327D-23B89B0B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8" r="25954"/>
          <a:stretch/>
        </p:blipFill>
        <p:spPr>
          <a:xfrm>
            <a:off x="8080578" y="2165982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429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6c3053f95_0_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4079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ICS Equity.org</a:t>
            </a:r>
            <a:endParaRPr/>
          </a:p>
        </p:txBody>
      </p:sp>
      <p:pic>
        <p:nvPicPr>
          <p:cNvPr id="128" name="Google Shape;128;g286c3053f95_0_0"/>
          <p:cNvPicPr preferRelativeResize="0"/>
          <p:nvPr/>
        </p:nvPicPr>
        <p:blipFill rotWithShape="1">
          <a:blip r:embed="rId3">
            <a:alphaModFix/>
          </a:blip>
          <a:srcRect l="1337" t="2102" r="334" b="545"/>
          <a:stretch/>
        </p:blipFill>
        <p:spPr>
          <a:xfrm>
            <a:off x="1415441" y="1879054"/>
            <a:ext cx="9316856" cy="433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2145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DA5B-FDBC-F51E-4603-A03D43CE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D97A-EF68-554F-4A3B-AAAFFF565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82CB0-E1EF-DB43-7373-6427B7523A9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244A9D19-9786-6771-4ADD-25E2A1D3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96" y="286605"/>
            <a:ext cx="11443692" cy="606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96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58C3-14B7-D929-0019-E62E26BB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Team Roles</a:t>
            </a:r>
          </a:p>
        </p:txBody>
      </p:sp>
      <p:pic>
        <p:nvPicPr>
          <p:cNvPr id="5" name="Picture 4" descr="A diagram of a team roles&#10;&#10;Description automatically generated">
            <a:extLst>
              <a:ext uri="{FF2B5EF4-FFF2-40B4-BE49-F238E27FC236}">
                <a16:creationId xmlns:a16="http://schemas.microsoft.com/office/drawing/2014/main" id="{85713058-C9D6-ACA1-6D40-49A88D4D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082" y="98347"/>
            <a:ext cx="8285564" cy="62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08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3DE706-F6BE-1EA9-1DA2-570FD25BD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2" y="542056"/>
            <a:ext cx="7772400" cy="55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83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etrospect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23050</TotalTime>
  <Words>1836</Words>
  <Application>Microsoft Macintosh PowerPoint</Application>
  <PresentationFormat>Widescreen</PresentationFormat>
  <Paragraphs>278</Paragraphs>
  <Slides>42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Bradley Hand</vt:lpstr>
      <vt:lpstr>Calibri</vt:lpstr>
      <vt:lpstr>Calibri Light</vt:lpstr>
      <vt:lpstr>Comic Sans MS</vt:lpstr>
      <vt:lpstr>Courier New</vt:lpstr>
      <vt:lpstr>inherit</vt:lpstr>
      <vt:lpstr>Noto Sans Symbols</vt:lpstr>
      <vt:lpstr>Times New Roman</vt:lpstr>
      <vt:lpstr>Retrospect</vt:lpstr>
      <vt:lpstr>Integrated Comprehensive Systems for Equity Institute Part 1</vt:lpstr>
      <vt:lpstr>PowerPoint Presentation</vt:lpstr>
      <vt:lpstr>4 Agreements of Courageous Conversations (Singleton, 2022)</vt:lpstr>
      <vt:lpstr>Community Agreements (Continued)</vt:lpstr>
      <vt:lpstr>School Part 1 Module 0:  Learning Targets</vt:lpstr>
      <vt:lpstr>ICS Equity.org</vt:lpstr>
      <vt:lpstr>PowerPoint Presentation</vt:lpstr>
      <vt:lpstr>Assign Team Roles</vt:lpstr>
      <vt:lpstr>PowerPoint Presentation</vt:lpstr>
      <vt:lpstr>PowerPoint Presentation</vt:lpstr>
      <vt:lpstr>ICS Equity Mitigates &amp; Avoids  Equity Traps, Tropes, &amp; Pitfalls</vt:lpstr>
      <vt:lpstr>ICS Equity Mitigates &amp; Avoids  Equity Traps, Tropes, &amp; Pitfalls</vt:lpstr>
      <vt:lpstr>Traps, Tropes and Pitfalls</vt:lpstr>
      <vt:lpstr>No surprise then, that  Inequities Persist in Our Districts…</vt:lpstr>
      <vt:lpstr>ICS provides a Framework to Bring Together District/School Work</vt:lpstr>
      <vt:lpstr>We Define Equity As… </vt:lpstr>
      <vt:lpstr>PowerPoint Presentation</vt:lpstr>
      <vt:lpstr>Integrated Comprehensive Systems –  Four Cornerstones </vt:lpstr>
      <vt:lpstr>Integrated Comprehensive Systems –  Four Cornerstones</vt:lpstr>
      <vt:lpstr>PowerPoint Presentation</vt:lpstr>
      <vt:lpstr>ICS Equity   5 KEY FEATURES</vt:lpstr>
      <vt:lpstr>ICS for Equity  5 KEY FEATURES</vt:lpstr>
      <vt:lpstr>Not a Zero-Sum Game– Advances Learning for All</vt:lpstr>
      <vt:lpstr>ICS Equity Mitigates &amp; Avoids  Equity Traps, Tropes, &amp; Pitfalls</vt:lpstr>
      <vt:lpstr>ICS Equity Mitigates &amp; Avoids  Equity Traps, Tropes, &amp; Pitfalls</vt:lpstr>
      <vt:lpstr>ICS Equity Mitigates &amp; Avoids  Equity Traps, Tropes, &amp; Pitfalls</vt:lpstr>
      <vt:lpstr>ICS Equity Mitigates &amp; Avoids  Equity Traps, Tropes, &amp; Pitfalls</vt:lpstr>
      <vt:lpstr>ICS Equity Mitigates &amp; Avoids  Equity Traps, Tropes, &amp; Pitfalls</vt:lpstr>
      <vt:lpstr>ICS Equity Mitigates &amp; Avoids  Equity Traps, Tropes, &amp; Pitfalls</vt:lpstr>
      <vt:lpstr>PowerPoint Presentation</vt:lpstr>
      <vt:lpstr>ICS Implementation Process –  Implementation Science – Trainer of Trainers</vt:lpstr>
      <vt:lpstr>ICS Equity Overview for District Leadership Team or District Office Introduction to the Work</vt:lpstr>
      <vt:lpstr>The ICS Equity Part 1 Institute Work with School Teams (DLT and Board are welcome to attend)</vt:lpstr>
      <vt:lpstr>ICS Equity Virtual Coaching Coaching First Semester/Year After the Part 1 Institute </vt:lpstr>
      <vt:lpstr>The ICS Equity Part II Institute Work for School School Teams</vt:lpstr>
      <vt:lpstr>The ICS Equity Part III  Institute Work for C3 Teams</vt:lpstr>
      <vt:lpstr>Community Ally Academy</vt:lpstr>
      <vt:lpstr>School Board Academy</vt:lpstr>
      <vt:lpstr>Expectations of District Administrative Team (DLT) and School Leadership Teams (SLTs)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Comprehensive Systems for Equity Institute Part 1</dc:title>
  <dc:subject/>
  <dc:creator>Colleen Capper</dc:creator>
  <cp:keywords/>
  <dc:description/>
  <cp:lastModifiedBy>ICS Equity</cp:lastModifiedBy>
  <cp:revision>79</cp:revision>
  <dcterms:created xsi:type="dcterms:W3CDTF">2020-06-18T17:59:23Z</dcterms:created>
  <dcterms:modified xsi:type="dcterms:W3CDTF">2024-12-16T14:59:58Z</dcterms:modified>
  <cp:category/>
</cp:coreProperties>
</file>