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33"/>
  </p:notesMasterIdLst>
  <p:sldIdLst>
    <p:sldId id="4539" r:id="rId2"/>
    <p:sldId id="4794" r:id="rId3"/>
    <p:sldId id="4795" r:id="rId4"/>
    <p:sldId id="4796" r:id="rId5"/>
    <p:sldId id="5025" r:id="rId6"/>
    <p:sldId id="4797" r:id="rId7"/>
    <p:sldId id="4798" r:id="rId8"/>
    <p:sldId id="4807" r:id="rId9"/>
    <p:sldId id="4808" r:id="rId10"/>
    <p:sldId id="4809" r:id="rId11"/>
    <p:sldId id="4810" r:id="rId12"/>
    <p:sldId id="4811" r:id="rId13"/>
    <p:sldId id="4812" r:id="rId14"/>
    <p:sldId id="4813" r:id="rId15"/>
    <p:sldId id="4814" r:id="rId16"/>
    <p:sldId id="4815" r:id="rId17"/>
    <p:sldId id="5031" r:id="rId18"/>
    <p:sldId id="5033" r:id="rId19"/>
    <p:sldId id="5032" r:id="rId20"/>
    <p:sldId id="381" r:id="rId21"/>
    <p:sldId id="5034" r:id="rId22"/>
    <p:sldId id="5035" r:id="rId23"/>
    <p:sldId id="5036" r:id="rId24"/>
    <p:sldId id="5037" r:id="rId25"/>
    <p:sldId id="5038" r:id="rId26"/>
    <p:sldId id="5039" r:id="rId27"/>
    <p:sldId id="5040" r:id="rId28"/>
    <p:sldId id="5029" r:id="rId29"/>
    <p:sldId id="5041" r:id="rId30"/>
    <p:sldId id="5042" r:id="rId31"/>
    <p:sldId id="263"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8" roundtripDataSignature="AMtx7mi9NwbwyXWF3mZxVlH0Y9/4GR8Qg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D9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877683-7583-4749-B781-CC236B7D2042}">
  <a:tblStyle styleId="{A7877683-7583-4749-B781-CC236B7D204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p:restoredTop sz="94277"/>
  </p:normalViewPr>
  <p:slideViewPr>
    <p:cSldViewPr snapToGrid="0" snapToObjects="1">
      <p:cViewPr varScale="1">
        <p:scale>
          <a:sx n="102" d="100"/>
          <a:sy n="102"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625E8-D7AE-4ABE-BDBD-5E319CCA68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9E6B9C-598E-4C7C-A497-59B914E5F16A}">
      <dgm:prSet/>
      <dgm:spPr/>
      <dgm:t>
        <a:bodyPr/>
        <a:lstStyle/>
        <a:p>
          <a:pPr algn="ctr"/>
          <a:r>
            <a:rPr lang="en-US" dirty="0">
              <a:solidFill>
                <a:srgbClr val="3F3F3F"/>
              </a:solidFill>
            </a:rPr>
            <a:t>No blame, shame, judgment.</a:t>
          </a:r>
        </a:p>
      </dgm:t>
    </dgm:pt>
    <dgm:pt modelId="{E719BF97-0CAA-464A-B340-782591155DEB}" type="parTrans" cxnId="{959CBB39-A719-4BAC-B7B7-B54C09BF9965}">
      <dgm:prSet/>
      <dgm:spPr/>
      <dgm:t>
        <a:bodyPr/>
        <a:lstStyle/>
        <a:p>
          <a:endParaRPr lang="en-US"/>
        </a:p>
      </dgm:t>
    </dgm:pt>
    <dgm:pt modelId="{7F6D3865-E17C-44C8-8EAE-511D8550B214}" type="sibTrans" cxnId="{959CBB39-A719-4BAC-B7B7-B54C09BF9965}">
      <dgm:prSet/>
      <dgm:spPr/>
      <dgm:t>
        <a:bodyPr/>
        <a:lstStyle/>
        <a:p>
          <a:endParaRPr lang="en-US"/>
        </a:p>
      </dgm:t>
    </dgm:pt>
    <dgm:pt modelId="{71C2D100-1FC2-4660-ADEB-6C5677738683}">
      <dgm:prSet/>
      <dgm:spPr/>
      <dgm:t>
        <a:bodyPr/>
        <a:lstStyle/>
        <a:p>
          <a:pPr algn="ctr"/>
          <a:r>
            <a:rPr lang="en-US" dirty="0">
              <a:solidFill>
                <a:srgbClr val="3F3F3F"/>
              </a:solidFill>
            </a:rPr>
            <a:t>Equity work life-long, never ending, at individual &amp; organizational level.</a:t>
          </a:r>
        </a:p>
      </dgm:t>
    </dgm:pt>
    <dgm:pt modelId="{AA52FA8B-7309-48E5-9493-ED01B052CE7A}" type="parTrans" cxnId="{38563953-525E-4F28-8370-5E97843B0041}">
      <dgm:prSet/>
      <dgm:spPr/>
      <dgm:t>
        <a:bodyPr/>
        <a:lstStyle/>
        <a:p>
          <a:endParaRPr lang="en-US"/>
        </a:p>
      </dgm:t>
    </dgm:pt>
    <dgm:pt modelId="{5EACD85E-D220-4131-8997-1B8BB7BD44D7}" type="sibTrans" cxnId="{38563953-525E-4F28-8370-5E97843B0041}">
      <dgm:prSet/>
      <dgm:spPr/>
      <dgm:t>
        <a:bodyPr/>
        <a:lstStyle/>
        <a:p>
          <a:endParaRPr lang="en-US"/>
        </a:p>
      </dgm:t>
    </dgm:pt>
    <dgm:pt modelId="{318B1C60-B1BA-4B9A-BFF7-B5E6B53919F1}">
      <dgm:prSet/>
      <dgm:spPr/>
      <dgm:t>
        <a:bodyPr/>
        <a:lstStyle/>
        <a:p>
          <a:pPr algn="ctr"/>
          <a:r>
            <a:rPr lang="en-US" b="1" dirty="0">
              <a:solidFill>
                <a:srgbClr val="3F3F3F"/>
              </a:solidFill>
              <a:latin typeface="Calibri" panose="020F0502020204030204" pitchFamily="34" charset="0"/>
              <a:cs typeface="Calibri" panose="020F0502020204030204" pitchFamily="34" charset="0"/>
            </a:rPr>
            <a:t>“Collective Equity Capacity” </a:t>
          </a:r>
          <a:r>
            <a:rPr lang="en-US" dirty="0">
              <a:solidFill>
                <a:srgbClr val="3F3F3F"/>
              </a:solidFill>
              <a:latin typeface="Calibri" panose="020F0502020204030204" pitchFamily="34" charset="0"/>
              <a:cs typeface="Calibri" panose="020F0502020204030204" pitchFamily="34" charset="0"/>
            </a:rPr>
            <a:t>we are in this with you - mutual learning, challenging, growing together.</a:t>
          </a:r>
        </a:p>
      </dgm:t>
    </dgm:pt>
    <dgm:pt modelId="{3770E7B0-483D-44F4-B92F-5CCC6B909769}" type="parTrans" cxnId="{D030F2A3-354F-404C-95F5-811C479E1432}">
      <dgm:prSet/>
      <dgm:spPr/>
      <dgm:t>
        <a:bodyPr/>
        <a:lstStyle/>
        <a:p>
          <a:endParaRPr lang="en-US"/>
        </a:p>
      </dgm:t>
    </dgm:pt>
    <dgm:pt modelId="{753E75FA-CA56-4FEE-B8D3-9B13F144D902}" type="sibTrans" cxnId="{D030F2A3-354F-404C-95F5-811C479E1432}">
      <dgm:prSet/>
      <dgm:spPr/>
      <dgm:t>
        <a:bodyPr/>
        <a:lstStyle/>
        <a:p>
          <a:endParaRPr lang="en-US"/>
        </a:p>
      </dgm:t>
    </dgm:pt>
    <dgm:pt modelId="{151E7B54-B9D1-6E4F-B8B5-FA4DB46A17A7}" type="pres">
      <dgm:prSet presAssocID="{44B625E8-D7AE-4ABE-BDBD-5E319CCA68D1}" presName="linear" presStyleCnt="0">
        <dgm:presLayoutVars>
          <dgm:animLvl val="lvl"/>
          <dgm:resizeHandles val="exact"/>
        </dgm:presLayoutVars>
      </dgm:prSet>
      <dgm:spPr/>
    </dgm:pt>
    <dgm:pt modelId="{CCB35080-E41D-B243-8060-7A66ACC955BC}" type="pres">
      <dgm:prSet presAssocID="{6D9E6B9C-598E-4C7C-A497-59B914E5F16A}" presName="parentText" presStyleLbl="node1" presStyleIdx="0" presStyleCnt="3">
        <dgm:presLayoutVars>
          <dgm:chMax val="0"/>
          <dgm:bulletEnabled val="1"/>
        </dgm:presLayoutVars>
      </dgm:prSet>
      <dgm:spPr/>
    </dgm:pt>
    <dgm:pt modelId="{95C7ED40-4A8A-A844-80F4-7FBD79428CFA}" type="pres">
      <dgm:prSet presAssocID="{7F6D3865-E17C-44C8-8EAE-511D8550B214}" presName="spacer" presStyleCnt="0"/>
      <dgm:spPr/>
    </dgm:pt>
    <dgm:pt modelId="{51EDFE42-D5E0-7D41-AB8E-0FA1EE16AEA0}" type="pres">
      <dgm:prSet presAssocID="{71C2D100-1FC2-4660-ADEB-6C5677738683}" presName="parentText" presStyleLbl="node1" presStyleIdx="1" presStyleCnt="3">
        <dgm:presLayoutVars>
          <dgm:chMax val="0"/>
          <dgm:bulletEnabled val="1"/>
        </dgm:presLayoutVars>
      </dgm:prSet>
      <dgm:spPr/>
    </dgm:pt>
    <dgm:pt modelId="{69B1B2B7-17BF-C946-B625-E6C1C7A13269}" type="pres">
      <dgm:prSet presAssocID="{5EACD85E-D220-4131-8997-1B8BB7BD44D7}" presName="spacer" presStyleCnt="0"/>
      <dgm:spPr/>
    </dgm:pt>
    <dgm:pt modelId="{C0F33041-E519-AC45-BC93-0F749BCB62D5}" type="pres">
      <dgm:prSet presAssocID="{318B1C60-B1BA-4B9A-BFF7-B5E6B53919F1}" presName="parentText" presStyleLbl="node1" presStyleIdx="2" presStyleCnt="3">
        <dgm:presLayoutVars>
          <dgm:chMax val="0"/>
          <dgm:bulletEnabled val="1"/>
        </dgm:presLayoutVars>
      </dgm:prSet>
      <dgm:spPr/>
    </dgm:pt>
  </dgm:ptLst>
  <dgm:cxnLst>
    <dgm:cxn modelId="{959CBB39-A719-4BAC-B7B7-B54C09BF9965}" srcId="{44B625E8-D7AE-4ABE-BDBD-5E319CCA68D1}" destId="{6D9E6B9C-598E-4C7C-A497-59B914E5F16A}" srcOrd="0" destOrd="0" parTransId="{E719BF97-0CAA-464A-B340-782591155DEB}" sibTransId="{7F6D3865-E17C-44C8-8EAE-511D8550B214}"/>
    <dgm:cxn modelId="{E8F6DB3B-97F4-FB4E-80A8-E8755F763FBD}" type="presOf" srcId="{6D9E6B9C-598E-4C7C-A497-59B914E5F16A}" destId="{CCB35080-E41D-B243-8060-7A66ACC955BC}" srcOrd="0" destOrd="0" presId="urn:microsoft.com/office/officeart/2005/8/layout/vList2"/>
    <dgm:cxn modelId="{09832845-5C0E-174A-BF4A-8539EF3BE9B1}" type="presOf" srcId="{44B625E8-D7AE-4ABE-BDBD-5E319CCA68D1}" destId="{151E7B54-B9D1-6E4F-B8B5-FA4DB46A17A7}" srcOrd="0" destOrd="0" presId="urn:microsoft.com/office/officeart/2005/8/layout/vList2"/>
    <dgm:cxn modelId="{38563953-525E-4F28-8370-5E97843B0041}" srcId="{44B625E8-D7AE-4ABE-BDBD-5E319CCA68D1}" destId="{71C2D100-1FC2-4660-ADEB-6C5677738683}" srcOrd="1" destOrd="0" parTransId="{AA52FA8B-7309-48E5-9493-ED01B052CE7A}" sibTransId="{5EACD85E-D220-4131-8997-1B8BB7BD44D7}"/>
    <dgm:cxn modelId="{6D9A3D89-7A77-C24E-B8FE-8C951F7FBCBD}" type="presOf" srcId="{318B1C60-B1BA-4B9A-BFF7-B5E6B53919F1}" destId="{C0F33041-E519-AC45-BC93-0F749BCB62D5}" srcOrd="0" destOrd="0" presId="urn:microsoft.com/office/officeart/2005/8/layout/vList2"/>
    <dgm:cxn modelId="{D030F2A3-354F-404C-95F5-811C479E1432}" srcId="{44B625E8-D7AE-4ABE-BDBD-5E319CCA68D1}" destId="{318B1C60-B1BA-4B9A-BFF7-B5E6B53919F1}" srcOrd="2" destOrd="0" parTransId="{3770E7B0-483D-44F4-B92F-5CCC6B909769}" sibTransId="{753E75FA-CA56-4FEE-B8D3-9B13F144D902}"/>
    <dgm:cxn modelId="{3949A9D0-1F48-4045-B3FC-69FF6715166D}" type="presOf" srcId="{71C2D100-1FC2-4660-ADEB-6C5677738683}" destId="{51EDFE42-D5E0-7D41-AB8E-0FA1EE16AEA0}" srcOrd="0" destOrd="0" presId="urn:microsoft.com/office/officeart/2005/8/layout/vList2"/>
    <dgm:cxn modelId="{37C50850-6B0B-7D4B-A0B7-D9004B1B229A}" type="presParOf" srcId="{151E7B54-B9D1-6E4F-B8B5-FA4DB46A17A7}" destId="{CCB35080-E41D-B243-8060-7A66ACC955BC}" srcOrd="0" destOrd="0" presId="urn:microsoft.com/office/officeart/2005/8/layout/vList2"/>
    <dgm:cxn modelId="{2313F490-3751-B645-AF08-EB4A1D7608A6}" type="presParOf" srcId="{151E7B54-B9D1-6E4F-B8B5-FA4DB46A17A7}" destId="{95C7ED40-4A8A-A844-80F4-7FBD79428CFA}" srcOrd="1" destOrd="0" presId="urn:microsoft.com/office/officeart/2005/8/layout/vList2"/>
    <dgm:cxn modelId="{35EA8BC6-EBA0-3B41-A4FB-1B3B74D48AD5}" type="presParOf" srcId="{151E7B54-B9D1-6E4F-B8B5-FA4DB46A17A7}" destId="{51EDFE42-D5E0-7D41-AB8E-0FA1EE16AEA0}" srcOrd="2" destOrd="0" presId="urn:microsoft.com/office/officeart/2005/8/layout/vList2"/>
    <dgm:cxn modelId="{501649DF-4A7A-0A4F-9748-8A0169852BBB}" type="presParOf" srcId="{151E7B54-B9D1-6E4F-B8B5-FA4DB46A17A7}" destId="{69B1B2B7-17BF-C946-B625-E6C1C7A13269}" srcOrd="3" destOrd="0" presId="urn:microsoft.com/office/officeart/2005/8/layout/vList2"/>
    <dgm:cxn modelId="{0C8D7439-2C2B-1543-A64C-BF923CB828C6}" type="presParOf" srcId="{151E7B54-B9D1-6E4F-B8B5-FA4DB46A17A7}" destId="{C0F33041-E519-AC45-BC93-0F749BCB62D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35080-E41D-B243-8060-7A66ACC955BC}">
      <dsp:nvSpPr>
        <dsp:cNvPr id="0" name=""/>
        <dsp:cNvSpPr/>
      </dsp:nvSpPr>
      <dsp:spPr>
        <a:xfrm>
          <a:off x="0" y="21782"/>
          <a:ext cx="6613236" cy="1340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3F3F3F"/>
              </a:solidFill>
            </a:rPr>
            <a:t>No blame, shame, judgment.</a:t>
          </a:r>
        </a:p>
      </dsp:txBody>
      <dsp:txXfrm>
        <a:off x="65432" y="87214"/>
        <a:ext cx="6482372" cy="1209517"/>
      </dsp:txXfrm>
    </dsp:sp>
    <dsp:sp modelId="{51EDFE42-D5E0-7D41-AB8E-0FA1EE16AEA0}">
      <dsp:nvSpPr>
        <dsp:cNvPr id="0" name=""/>
        <dsp:cNvSpPr/>
      </dsp:nvSpPr>
      <dsp:spPr>
        <a:xfrm>
          <a:off x="0" y="1431283"/>
          <a:ext cx="6613236" cy="1340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3F3F3F"/>
              </a:solidFill>
            </a:rPr>
            <a:t>Equity work life-long, never ending, at individual &amp; organizational level.</a:t>
          </a:r>
        </a:p>
      </dsp:txBody>
      <dsp:txXfrm>
        <a:off x="65432" y="1496715"/>
        <a:ext cx="6482372" cy="1209517"/>
      </dsp:txXfrm>
    </dsp:sp>
    <dsp:sp modelId="{C0F33041-E519-AC45-BC93-0F749BCB62D5}">
      <dsp:nvSpPr>
        <dsp:cNvPr id="0" name=""/>
        <dsp:cNvSpPr/>
      </dsp:nvSpPr>
      <dsp:spPr>
        <a:xfrm>
          <a:off x="0" y="2840784"/>
          <a:ext cx="6613236" cy="1340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3F3F3F"/>
              </a:solidFill>
              <a:latin typeface="Calibri" panose="020F0502020204030204" pitchFamily="34" charset="0"/>
              <a:cs typeface="Calibri" panose="020F0502020204030204" pitchFamily="34" charset="0"/>
            </a:rPr>
            <a:t>“Collective Equity Capacity” </a:t>
          </a:r>
          <a:r>
            <a:rPr lang="en-US" sz="2400" kern="1200" dirty="0">
              <a:solidFill>
                <a:srgbClr val="3F3F3F"/>
              </a:solidFill>
              <a:latin typeface="Calibri" panose="020F0502020204030204" pitchFamily="34" charset="0"/>
              <a:cs typeface="Calibri" panose="020F0502020204030204" pitchFamily="34" charset="0"/>
            </a:rPr>
            <a:t>we are in this with you - mutual learning, challenging, growing together.</a:t>
          </a:r>
        </a:p>
      </dsp:txBody>
      <dsp:txXfrm>
        <a:off x="65432" y="2906216"/>
        <a:ext cx="6482372" cy="12095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7" name="Google Shape;2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3" name="Google Shape;28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6254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4482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7031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6116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1" name="Google Shape;24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6504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80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6" name="Google Shape;1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1296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633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7813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7" name="Google Shape;2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1715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1" name="Google Shape;2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9" name="Google Shape;26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mailto:INFO@ICSEQUITY.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mailto:INFO@ICSEQUITY.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INFO@ICSEQUITY.ORG"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8" name="Google Shape;18;p32"/>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41"/>
          <p:cNvSpPr txBox="1">
            <a:spLocks noGrp="1"/>
          </p:cNvSpPr>
          <p:nvPr>
            <p:ph type="title"/>
          </p:nvPr>
        </p:nvSpPr>
        <p:spPr>
          <a:xfrm>
            <a:off x="1097280" y="286605"/>
            <a:ext cx="7259642"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1"/>
          <p:cNvSpPr txBox="1">
            <a:spLocks noGrp="1"/>
          </p:cNvSpPr>
          <p:nvPr>
            <p:ph type="body" idx="1"/>
          </p:nvPr>
        </p:nvSpPr>
        <p:spPr>
          <a:xfrm rot="5400000">
            <a:off x="4114799" y="-1171787"/>
            <a:ext cx="4023360" cy="10058401"/>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0" name="Google Shape;80;p41"/>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42"/>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21</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2">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p:txBody>
      </p:sp>
      <p:sp>
        <p:nvSpPr>
          <p:cNvPr id="83" name="Google Shape;83;p42"/>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4" name="Google Shape;84;p42"/>
          <p:cNvSpPr txBox="1">
            <a:spLocks noGrp="1"/>
          </p:cNvSpPr>
          <p:nvPr>
            <p:ph type="title"/>
          </p:nvPr>
        </p:nvSpPr>
        <p:spPr>
          <a:xfrm rot="5400000">
            <a:off x="7159402" y="1977801"/>
            <a:ext cx="5759898" cy="26289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2"/>
          <p:cNvSpPr txBox="1">
            <a:spLocks noGrp="1"/>
          </p:cNvSpPr>
          <p:nvPr>
            <p:ph type="body" idx="1"/>
          </p:nvPr>
        </p:nvSpPr>
        <p:spPr>
          <a:xfrm rot="5400000">
            <a:off x="1825402" y="-574899"/>
            <a:ext cx="5759898" cy="77343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8" name="Google Shape;88;p42"/>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33"/>
          <p:cNvSpPr txBox="1">
            <a:spLocks noGrp="1"/>
          </p:cNvSpPr>
          <p:nvPr>
            <p:ph type="title"/>
          </p:nvPr>
        </p:nvSpPr>
        <p:spPr>
          <a:xfrm>
            <a:off x="1097280" y="286605"/>
            <a:ext cx="7317515"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33"/>
          <p:cNvSpPr txBox="1">
            <a:spLocks noGrp="1"/>
          </p:cNvSpPr>
          <p:nvPr>
            <p:ph type="body" idx="1"/>
          </p:nvPr>
        </p:nvSpPr>
        <p:spPr>
          <a:xfrm>
            <a:off x="1097280" y="1845734"/>
            <a:ext cx="493776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 name="Google Shape;22;p33"/>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 name="Google Shape;25;p33"/>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4"/>
          <p:cNvSpPr txBox="1">
            <a:spLocks noGrp="1"/>
          </p:cNvSpPr>
          <p:nvPr>
            <p:ph type="title"/>
          </p:nvPr>
        </p:nvSpPr>
        <p:spPr>
          <a:xfrm>
            <a:off x="1097280" y="286605"/>
            <a:ext cx="7340664"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4"/>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34"/>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3" name="Google Shape;33;p35"/>
          <p:cNvSpPr txBox="1">
            <a:spLocks noGrp="1"/>
          </p:cNvSpPr>
          <p:nvPr>
            <p:ph type="title"/>
          </p:nvPr>
        </p:nvSpPr>
        <p:spPr>
          <a:xfrm>
            <a:off x="415600" y="593367"/>
            <a:ext cx="7999195" cy="9432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3F3F3F"/>
              </a:buClr>
              <a:buSzPts val="3600"/>
              <a:buFont typeface="Calibri"/>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dirty="0"/>
          </a:p>
        </p:txBody>
      </p:sp>
      <p:sp>
        <p:nvSpPr>
          <p:cNvPr id="34" name="Google Shape;34;p35"/>
          <p:cNvSpPr txBox="1">
            <a:spLocks noGrp="1"/>
          </p:cNvSpPr>
          <p:nvPr>
            <p:ph type="body" idx="1"/>
          </p:nvPr>
        </p:nvSpPr>
        <p:spPr>
          <a:xfrm>
            <a:off x="415600" y="1688433"/>
            <a:ext cx="11360800" cy="44036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SzPts val="1800"/>
              <a:buChar char="●"/>
              <a:defRPr/>
            </a:lvl1pPr>
            <a:lvl2pPr marL="914400" lvl="1" indent="-317500" algn="l">
              <a:lnSpc>
                <a:spcPct val="90000"/>
              </a:lnSpc>
              <a:spcBef>
                <a:spcPts val="2133"/>
              </a:spcBef>
              <a:spcAft>
                <a:spcPts val="0"/>
              </a:spcAft>
              <a:buSzPts val="1400"/>
              <a:buChar char="○"/>
              <a:defRPr/>
            </a:lvl2pPr>
            <a:lvl3pPr marL="1371600" lvl="2" indent="-317500" algn="l">
              <a:lnSpc>
                <a:spcPct val="90000"/>
              </a:lnSpc>
              <a:spcBef>
                <a:spcPts val="2133"/>
              </a:spcBef>
              <a:spcAft>
                <a:spcPts val="0"/>
              </a:spcAft>
              <a:buSzPts val="1400"/>
              <a:buChar char="■"/>
              <a:defRPr/>
            </a:lvl3pPr>
            <a:lvl4pPr marL="1828800" lvl="3" indent="-317500" algn="l">
              <a:lnSpc>
                <a:spcPct val="90000"/>
              </a:lnSpc>
              <a:spcBef>
                <a:spcPts val="2133"/>
              </a:spcBef>
              <a:spcAft>
                <a:spcPts val="0"/>
              </a:spcAft>
              <a:buSzPts val="1400"/>
              <a:buChar char="●"/>
              <a:defRPr/>
            </a:lvl4pPr>
            <a:lvl5pPr marL="2286000" lvl="4" indent="-317500" algn="l">
              <a:lnSpc>
                <a:spcPct val="90000"/>
              </a:lnSpc>
              <a:spcBef>
                <a:spcPts val="2133"/>
              </a:spcBef>
              <a:spcAft>
                <a:spcPts val="0"/>
              </a:spcAft>
              <a:buSzPts val="1400"/>
              <a:buChar char="○"/>
              <a:defRPr/>
            </a:lvl5pPr>
            <a:lvl6pPr marL="2743200" lvl="5" indent="-317500" algn="l">
              <a:lnSpc>
                <a:spcPct val="90000"/>
              </a:lnSpc>
              <a:spcBef>
                <a:spcPts val="2133"/>
              </a:spcBef>
              <a:spcAft>
                <a:spcPts val="0"/>
              </a:spcAft>
              <a:buSzPts val="1400"/>
              <a:buChar char="■"/>
              <a:defRPr/>
            </a:lvl6pPr>
            <a:lvl7pPr marL="3200400" lvl="6" indent="-317500" algn="l">
              <a:lnSpc>
                <a:spcPct val="90000"/>
              </a:lnSpc>
              <a:spcBef>
                <a:spcPts val="2133"/>
              </a:spcBef>
              <a:spcAft>
                <a:spcPts val="0"/>
              </a:spcAft>
              <a:buSzPts val="1400"/>
              <a:buChar char="●"/>
              <a:defRPr/>
            </a:lvl7pPr>
            <a:lvl8pPr marL="3657600" lvl="7" indent="-317500" algn="l">
              <a:lnSpc>
                <a:spcPct val="90000"/>
              </a:lnSpc>
              <a:spcBef>
                <a:spcPts val="2133"/>
              </a:spcBef>
              <a:spcAft>
                <a:spcPts val="0"/>
              </a:spcAft>
              <a:buSzPts val="1400"/>
              <a:buChar char="○"/>
              <a:defRPr/>
            </a:lvl8pPr>
            <a:lvl9pPr marL="4114800" lvl="8" indent="-317500" algn="l">
              <a:lnSpc>
                <a:spcPct val="90000"/>
              </a:lnSpc>
              <a:spcBef>
                <a:spcPts val="2133"/>
              </a:spcBef>
              <a:spcAft>
                <a:spcPts val="2133"/>
              </a:spcAft>
              <a:buSzPts val="1400"/>
              <a:buChar char="■"/>
              <a:defRPr/>
            </a:lvl9pPr>
          </a:lstStyle>
          <a:p>
            <a:endParaRPr/>
          </a:p>
        </p:txBody>
      </p:sp>
      <p:sp>
        <p:nvSpPr>
          <p:cNvPr id="35" name="Google Shape;35;p3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36"/>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21</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2">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p:txBody>
      </p:sp>
      <p:sp>
        <p:nvSpPr>
          <p:cNvPr id="38" name="Google Shape;38;p36"/>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 name="Google Shape;39;p36"/>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6"/>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42" name="Google Shape;42;p36"/>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37"/>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21</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2">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p:txBody>
      </p:sp>
      <p:sp>
        <p:nvSpPr>
          <p:cNvPr id="45" name="Google Shape;45;p37"/>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 name="Google Shape;46;p3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0" name="Google Shape;50;p37"/>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cxnSp>
        <p:nvCxnSpPr>
          <p:cNvPr id="51" name="Google Shape;51;p37"/>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38"/>
          <p:cNvSpPr txBox="1">
            <a:spLocks noGrp="1"/>
          </p:cNvSpPr>
          <p:nvPr>
            <p:ph type="title"/>
          </p:nvPr>
        </p:nvSpPr>
        <p:spPr>
          <a:xfrm>
            <a:off x="1097280" y="286605"/>
            <a:ext cx="7363814"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38"/>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39"/>
          <p:cNvSpPr/>
          <p:nvPr/>
        </p:nvSpPr>
        <p:spPr>
          <a:xfrm>
            <a:off x="18"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 name="Google Shape;59;p39"/>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 name="Google Shape;60;p39"/>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9"/>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2" name="Google Shape;62;p39"/>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3" name="Google Shape;63;p39"/>
          <p:cNvSpPr txBox="1">
            <a:spLocks noGrp="1"/>
          </p:cNvSpPr>
          <p:nvPr>
            <p:ph type="dt" idx="10"/>
          </p:nvPr>
        </p:nvSpPr>
        <p:spPr>
          <a:xfrm>
            <a:off x="465513" y="6459787"/>
            <a:ext cx="2618511"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64" name="Google Shape;64;p39"/>
          <p:cNvSpPr txBox="1">
            <a:spLocks noGrp="1"/>
          </p:cNvSpPr>
          <p:nvPr>
            <p:ph type="ftr" idx="11"/>
          </p:nvPr>
        </p:nvSpPr>
        <p:spPr>
          <a:xfrm>
            <a:off x="4800600" y="6459787"/>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5" name="Google Shape;65;p39"/>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40"/>
          <p:cNvSpPr/>
          <p:nvPr/>
        </p:nvSpPr>
        <p:spPr>
          <a:xfrm>
            <a:off x="1"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8" name="Google Shape;68;p40"/>
          <p:cNvSpPr/>
          <p:nvPr/>
        </p:nvSpPr>
        <p:spPr>
          <a:xfrm>
            <a:off x="17"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9" name="Google Shape;69;p40"/>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a:spLocks noGrp="1"/>
          </p:cNvSpPr>
          <p:nvPr>
            <p:ph type="pic" idx="2"/>
          </p:nvPr>
        </p:nvSpPr>
        <p:spPr>
          <a:xfrm>
            <a:off x="17" y="0"/>
            <a:ext cx="12191985" cy="4915076"/>
          </a:xfrm>
          <a:prstGeom prst="rect">
            <a:avLst/>
          </a:prstGeom>
          <a:solidFill>
            <a:srgbClr val="DFDFDF"/>
          </a:solid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dirty="0"/>
          </a:p>
        </p:txBody>
      </p:sp>
      <p:sp>
        <p:nvSpPr>
          <p:cNvPr id="71" name="Google Shape;71;p40"/>
          <p:cNvSpPr txBox="1">
            <a:spLocks noGrp="1"/>
          </p:cNvSpPr>
          <p:nvPr>
            <p:ph type="body" idx="1"/>
          </p:nvPr>
        </p:nvSpPr>
        <p:spPr>
          <a:xfrm>
            <a:off x="1097280" y="5907024"/>
            <a:ext cx="10119360" cy="594360"/>
          </a:xfrm>
          <a:prstGeom prst="rect">
            <a:avLst/>
          </a:prstGeom>
          <a:noFill/>
          <a:ln>
            <a:noFill/>
          </a:ln>
        </p:spPr>
        <p:txBody>
          <a:bodyPr spcFirstLastPara="1" wrap="square" lIns="91425" tIns="0" rIns="91425" bIns="0" anchor="t" anchorCtr="0">
            <a:no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2" name="Google Shape;72;p40"/>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40"/>
          <p:cNvSpPr txBox="1">
            <a:spLocks noGrp="1"/>
          </p:cNvSpPr>
          <p:nvPr>
            <p:ph type="ftr" idx="11"/>
          </p:nvPr>
        </p:nvSpPr>
        <p:spPr>
          <a:xfrm>
            <a:off x="404754" y="6367315"/>
            <a:ext cx="11443448" cy="52322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40"/>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mailto:INFO@ICSEQUITY.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1" y="6416825"/>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endParaRPr>
          </a:p>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201</a:t>
            </a:r>
            <a:r>
              <a:rPr lang="en-US" sz="1300" b="1" dirty="0">
                <a:solidFill>
                  <a:schemeClr val="tx1"/>
                </a:solidFill>
                <a:latin typeface="Calibri" panose="020F0502020204030204" pitchFamily="34" charset="0"/>
                <a:ea typeface="Calibri"/>
                <a:cs typeface="Calibri" panose="020F0502020204030204" pitchFamily="34" charset="0"/>
                <a:sym typeface="Calibri"/>
              </a:rPr>
              <a:t>2 - </a:t>
            </a:r>
            <a:fld id="{7A63B82B-B8D7-ED4A-A3C5-C96D9A5A5F3C}" type="datetimeyyyy">
              <a:rPr lang="en-US" sz="1300" b="1" smtClean="0">
                <a:solidFill>
                  <a:schemeClr val="tx1"/>
                </a:solidFill>
                <a:latin typeface="Calibri" panose="020F0502020204030204" pitchFamily="34" charset="0"/>
                <a:ea typeface="Calibri"/>
                <a:cs typeface="Calibri" panose="020F0502020204030204" pitchFamily="34" charset="0"/>
                <a:sym typeface="Calibri"/>
              </a:rPr>
              <a:t>2024</a:t>
            </a:fld>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13">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a:p>
            <a:pPr marL="0" lvl="0" indent="0" algn="ctr" rtl="0">
              <a:spcBef>
                <a:spcPts val="0"/>
              </a:spcBef>
              <a:spcAft>
                <a:spcPts val="0"/>
              </a:spcAft>
              <a:buClr>
                <a:schemeClr val="dk1"/>
              </a:buClr>
              <a:buSzPts val="1100"/>
              <a:buFont typeface="Arial"/>
              <a:buNone/>
            </a:pPr>
            <a:endParaRPr sz="1300" b="0" i="0" u="none" strike="noStrike" cap="none" dirty="0">
              <a:solidFill>
                <a:srgbClr val="000000"/>
              </a:solidFill>
              <a:latin typeface="Arial"/>
              <a:ea typeface="Arial"/>
              <a:cs typeface="Arial"/>
              <a:sym typeface="Arial"/>
            </a:endParaRPr>
          </a:p>
        </p:txBody>
      </p:sp>
      <p:sp>
        <p:nvSpPr>
          <p:cNvPr id="11" name="Google Shape;11;p31"/>
          <p:cNvSpPr/>
          <p:nvPr/>
        </p:nvSpPr>
        <p:spPr>
          <a:xfrm>
            <a:off x="1" y="6357466"/>
            <a:ext cx="12192000" cy="65999"/>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31"/>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1"/>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cxnSp>
        <p:nvCxnSpPr>
          <p:cNvPr id="14" name="Google Shape;14;p31"/>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pic>
        <p:nvPicPr>
          <p:cNvPr id="2" name="Picture 1">
            <a:extLst>
              <a:ext uri="{FF2B5EF4-FFF2-40B4-BE49-F238E27FC236}">
                <a16:creationId xmlns:a16="http://schemas.microsoft.com/office/drawing/2014/main" id="{0C4AE981-04E7-7E48-87F8-F61670B7307D}"/>
              </a:ext>
            </a:extLst>
          </p:cNvPr>
          <p:cNvPicPr>
            <a:picLocks noChangeAspect="1"/>
          </p:cNvPicPr>
          <p:nvPr userDrawn="1"/>
        </p:nvPicPr>
        <p:blipFill>
          <a:blip r:embed="rId14"/>
          <a:stretch>
            <a:fillRect/>
          </a:stretch>
        </p:blipFill>
        <p:spPr>
          <a:xfrm>
            <a:off x="8554720" y="918985"/>
            <a:ext cx="2540000" cy="73660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4" name="Google Shape;94;p1"/>
          <p:cNvSpPr txBox="1">
            <a:spLocks noGrp="1"/>
          </p:cNvSpPr>
          <p:nvPr>
            <p:ph type="title"/>
          </p:nvPr>
        </p:nvSpPr>
        <p:spPr>
          <a:xfrm>
            <a:off x="1097280" y="286605"/>
            <a:ext cx="7432945" cy="1450757"/>
          </a:xfrm>
          <a:prstGeom prst="rect">
            <a:avLst/>
          </a:prstGeom>
          <a:noFill/>
          <a:ln>
            <a:noFill/>
          </a:ln>
        </p:spPr>
        <p:txBody>
          <a:bodyPr spcFirstLastPara="1" wrap="square" lIns="91425" tIns="45700" rIns="91425" bIns="45700" anchor="b" anchorCtr="0">
            <a:noAutofit/>
          </a:bodyPr>
          <a:lstStyle/>
          <a:p>
            <a:pPr lvl="0">
              <a:spcBef>
                <a:spcPts val="0"/>
              </a:spcBef>
              <a:buClr>
                <a:srgbClr val="262626"/>
              </a:buClr>
              <a:buSzPts val="6800"/>
            </a:pPr>
            <a:r>
              <a:rPr lang="en-US" sz="3600" dirty="0">
                <a:solidFill>
                  <a:srgbClr val="404040"/>
                </a:solidFill>
                <a:latin typeface="Calibri" panose="020F0502020204030204" pitchFamily="34" charset="0"/>
                <a:cs typeface="Calibri" panose="020F0502020204030204" pitchFamily="34" charset="0"/>
              </a:rPr>
              <a:t>Part I School Digital Module 9/Step 9: Design Identity Relevant Teaching and Learning for All Learners</a:t>
            </a:r>
            <a:endParaRPr sz="3600" b="1" i="0" u="none" strike="noStrike" cap="none" dirty="0">
              <a:solidFill>
                <a:srgbClr val="404040"/>
              </a:solidFill>
              <a:latin typeface="Calibri" panose="020F0502020204030204" pitchFamily="34" charset="0"/>
              <a:cs typeface="Calibri" panose="020F0502020204030204" pitchFamily="34" charset="0"/>
              <a:sym typeface="Calibri"/>
            </a:endParaRPr>
          </a:p>
        </p:txBody>
      </p:sp>
      <p:sp>
        <p:nvSpPr>
          <p:cNvPr id="95" name="Google Shape;95;p1"/>
          <p:cNvSpPr txBox="1">
            <a:spLocks noGrp="1"/>
          </p:cNvSpPr>
          <p:nvPr>
            <p:ph type="body" idx="1"/>
          </p:nvPr>
        </p:nvSpPr>
        <p:spPr>
          <a:xfrm>
            <a:off x="6389342" y="3849912"/>
            <a:ext cx="5573014" cy="13249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400"/>
              <a:buFont typeface="Calibri"/>
              <a:buNone/>
            </a:pPr>
            <a:r>
              <a:rPr lang="en-US" sz="2200" b="0" i="0" u="none" strike="noStrike" cap="none" dirty="0">
                <a:solidFill>
                  <a:srgbClr val="404040"/>
                </a:solidFill>
                <a:latin typeface="Calibri"/>
                <a:ea typeface="Calibri"/>
                <a:cs typeface="Calibri"/>
                <a:sym typeface="Calibri"/>
              </a:rPr>
              <a:t>DR. ELISE M. FRATTURA (she/her/hers)</a:t>
            </a:r>
          </a:p>
          <a:p>
            <a:pPr marL="0" marR="0" lvl="0" indent="0" algn="l" rtl="0">
              <a:lnSpc>
                <a:spcPct val="100000"/>
              </a:lnSpc>
              <a:spcBef>
                <a:spcPts val="0"/>
              </a:spcBef>
              <a:spcAft>
                <a:spcPts val="0"/>
              </a:spcAft>
              <a:buClr>
                <a:schemeClr val="accent1"/>
              </a:buClr>
              <a:buSzPts val="2400"/>
              <a:buFont typeface="Calibri"/>
              <a:buNone/>
            </a:pPr>
            <a:r>
              <a:rPr lang="en-US" sz="2200" b="0" i="0" u="none" strike="noStrike" cap="none" dirty="0">
                <a:solidFill>
                  <a:srgbClr val="404040"/>
                </a:solidFill>
                <a:latin typeface="Calibri"/>
                <a:ea typeface="Calibri"/>
                <a:cs typeface="Calibri"/>
                <a:sym typeface="Calibri"/>
              </a:rPr>
              <a:t>DR. COLLEEN A. CAPPER (she/her/hers)</a:t>
            </a:r>
          </a:p>
          <a:p>
            <a:pPr marL="0" indent="0">
              <a:lnSpc>
                <a:spcPct val="100000"/>
              </a:lnSpc>
              <a:spcBef>
                <a:spcPts val="0"/>
              </a:spcBef>
              <a:buSzPts val="2400"/>
              <a:buNone/>
            </a:pPr>
            <a:r>
              <a:rPr lang="en-US" sz="2200" dirty="0">
                <a:solidFill>
                  <a:srgbClr val="3F3F3F"/>
                </a:solidFill>
                <a:latin typeface="Calibri"/>
                <a:cs typeface="Calibri"/>
                <a:sym typeface="Calibri"/>
              </a:rPr>
              <a:t>MR. NASIF K. ROGERS, PhD Candidate (he/him/his)</a:t>
            </a:r>
          </a:p>
          <a:p>
            <a:pPr marL="0" marR="0" lvl="0" indent="0" algn="l" rtl="0">
              <a:lnSpc>
                <a:spcPct val="100000"/>
              </a:lnSpc>
              <a:spcBef>
                <a:spcPts val="0"/>
              </a:spcBef>
              <a:spcAft>
                <a:spcPts val="0"/>
              </a:spcAft>
              <a:buClr>
                <a:schemeClr val="accent1"/>
              </a:buClr>
              <a:buSzPts val="2400"/>
              <a:buFont typeface="Calibri"/>
              <a:buNone/>
            </a:pPr>
            <a:endParaRPr sz="2000" b="0" i="0" u="none" strike="noStrike" cap="none" dirty="0">
              <a:solidFill>
                <a:srgbClr val="404040"/>
              </a:solidFill>
              <a:latin typeface="Calibri"/>
              <a:ea typeface="Calibri"/>
              <a:cs typeface="Calibri"/>
              <a:sym typeface="Calibri"/>
            </a:endParaRPr>
          </a:p>
        </p:txBody>
      </p:sp>
      <p:sp>
        <p:nvSpPr>
          <p:cNvPr id="101" name="Google Shape;101;p1"/>
          <p:cNvSpPr/>
          <p:nvPr/>
        </p:nvSpPr>
        <p:spPr>
          <a:xfrm>
            <a:off x="1597572" y="2303049"/>
            <a:ext cx="9070428" cy="11541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dirty="0">
                <a:solidFill>
                  <a:srgbClr val="000000"/>
                </a:solidFill>
                <a:latin typeface="Calibri"/>
                <a:ea typeface="Calibri"/>
                <a:cs typeface="Calibri"/>
                <a:sym typeface="Calibri"/>
              </a:rPr>
            </a:br>
            <a:br>
              <a:rPr lang="en-US" sz="27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p:txBody>
      </p:sp>
      <p:pic>
        <p:nvPicPr>
          <p:cNvPr id="13" name="Google Shape;99;p1">
            <a:extLst>
              <a:ext uri="{FF2B5EF4-FFF2-40B4-BE49-F238E27FC236}">
                <a16:creationId xmlns:a16="http://schemas.microsoft.com/office/drawing/2014/main" id="{C2ABB6A8-A20F-954C-BD2B-6A59616A1D73}"/>
              </a:ext>
            </a:extLst>
          </p:cNvPr>
          <p:cNvPicPr preferRelativeResize="0"/>
          <p:nvPr/>
        </p:nvPicPr>
        <p:blipFill>
          <a:blip r:embed="rId3">
            <a:alphaModFix/>
          </a:blip>
          <a:stretch>
            <a:fillRect/>
          </a:stretch>
        </p:blipFill>
        <p:spPr>
          <a:xfrm>
            <a:off x="1236372" y="1893194"/>
            <a:ext cx="4896414" cy="396495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385C-E8F1-7DE5-8004-4861699B7E7B}"/>
              </a:ext>
            </a:extLst>
          </p:cNvPr>
          <p:cNvSpPr>
            <a:spLocks noGrp="1"/>
          </p:cNvSpPr>
          <p:nvPr>
            <p:ph type="title"/>
          </p:nvPr>
        </p:nvSpPr>
        <p:spPr/>
        <p:txBody>
          <a:bodyPr/>
          <a:lstStyle/>
          <a:p>
            <a:r>
              <a:rPr lang="en-US" dirty="0"/>
              <a:t>John Hattie (2023)</a:t>
            </a:r>
          </a:p>
        </p:txBody>
      </p:sp>
      <p:sp>
        <p:nvSpPr>
          <p:cNvPr id="3" name="Text Placeholder 2">
            <a:extLst>
              <a:ext uri="{FF2B5EF4-FFF2-40B4-BE49-F238E27FC236}">
                <a16:creationId xmlns:a16="http://schemas.microsoft.com/office/drawing/2014/main" id="{93754DAB-3D3D-56EF-60B4-00F6C7FEF170}"/>
              </a:ext>
            </a:extLst>
          </p:cNvPr>
          <p:cNvSpPr>
            <a:spLocks noGrp="1"/>
          </p:cNvSpPr>
          <p:nvPr>
            <p:ph type="body" idx="1"/>
          </p:nvPr>
        </p:nvSpPr>
        <p:spPr>
          <a:xfrm>
            <a:off x="4068417" y="1845734"/>
            <a:ext cx="7087263" cy="4023360"/>
          </a:xfrm>
        </p:spPr>
        <p:txBody>
          <a:bodyPr/>
          <a:lstStyle/>
          <a:p>
            <a:r>
              <a:rPr lang="en-US" sz="2800" dirty="0">
                <a:solidFill>
                  <a:srgbClr val="555555"/>
                </a:solidFill>
                <a:effectLst/>
                <a:latin typeface="Calibri Light" panose="020F0302020204030204" pitchFamily="34" charset="0"/>
                <a:cs typeface="Calibri Light" panose="020F0302020204030204" pitchFamily="34" charset="0"/>
              </a:rPr>
              <a:t>In 2023, John Hattie returns to his ground-breaking Visible Learning Study, which was first published in 2008 and was based on a synthesis of over 800 meta-analyses relating to achievement. In the last 15 years the research base underlying the Visible Learning project has grown to more than 2,100 meta-analyses, drawn from more than 130,000 studies, and involved more than 400 million students from all around the world.</a:t>
            </a:r>
            <a:endParaRPr lang="en-US" sz="2800" dirty="0">
              <a:latin typeface="Calibri Light" panose="020F0302020204030204" pitchFamily="34" charset="0"/>
              <a:cs typeface="Calibri Light" panose="020F0302020204030204" pitchFamily="34" charset="0"/>
            </a:endParaRPr>
          </a:p>
        </p:txBody>
      </p:sp>
      <p:pic>
        <p:nvPicPr>
          <p:cNvPr id="5" name="Picture 4" descr="A picture containing diagram&#10;&#10;Description automatically generated">
            <a:extLst>
              <a:ext uri="{FF2B5EF4-FFF2-40B4-BE49-F238E27FC236}">
                <a16:creationId xmlns:a16="http://schemas.microsoft.com/office/drawing/2014/main" id="{43F40004-C3B1-9E91-4E27-41137407178B}"/>
              </a:ext>
            </a:extLst>
          </p:cNvPr>
          <p:cNvPicPr>
            <a:picLocks noChangeAspect="1"/>
          </p:cNvPicPr>
          <p:nvPr/>
        </p:nvPicPr>
        <p:blipFill>
          <a:blip r:embed="rId2"/>
          <a:stretch>
            <a:fillRect/>
          </a:stretch>
        </p:blipFill>
        <p:spPr>
          <a:xfrm>
            <a:off x="1036320" y="2021072"/>
            <a:ext cx="2687541" cy="3672684"/>
          </a:xfrm>
          <a:prstGeom prst="rect">
            <a:avLst/>
          </a:prstGeom>
        </p:spPr>
      </p:pic>
    </p:spTree>
    <p:extLst>
      <p:ext uri="{BB962C8B-B14F-4D97-AF65-F5344CB8AC3E}">
        <p14:creationId xmlns:p14="http://schemas.microsoft.com/office/powerpoint/2010/main" val="10789775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title"/>
          </p:nvPr>
        </p:nvSpPr>
        <p:spPr>
          <a:xfrm>
            <a:off x="7210301" y="3429000"/>
            <a:ext cx="4251959" cy="1177251"/>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25900"/>
              </a:buClr>
              <a:buSzPts val="3200"/>
              <a:buFont typeface="Calibri"/>
              <a:buNone/>
            </a:pPr>
            <a:r>
              <a:rPr lang="en-US" sz="3200" dirty="0">
                <a:solidFill>
                  <a:srgbClr val="C25900"/>
                </a:solidFill>
                <a:latin typeface="Calibri"/>
                <a:ea typeface="Calibri"/>
                <a:cs typeface="Calibri"/>
                <a:sym typeface="Calibri"/>
              </a:rPr>
              <a:t>Hattie’s Work Reflects the Least and Greatest Impact on Student Learning</a:t>
            </a:r>
            <a:br>
              <a:rPr lang="en-US" sz="4320" dirty="0">
                <a:solidFill>
                  <a:schemeClr val="accent1"/>
                </a:solidFill>
                <a:latin typeface="Sorts Mill Goudy"/>
                <a:ea typeface="Sorts Mill Goudy"/>
                <a:cs typeface="Sorts Mill Goudy"/>
                <a:sym typeface="Sorts Mill Goudy"/>
              </a:rPr>
            </a:br>
            <a:endParaRPr sz="4320" dirty="0">
              <a:solidFill>
                <a:schemeClr val="accent1"/>
              </a:solidFill>
            </a:endParaRPr>
          </a:p>
        </p:txBody>
      </p:sp>
      <p:pic>
        <p:nvPicPr>
          <p:cNvPr id="3" name="Picture 2" descr="A picture containing text, screenshot, font, businesscard&#10;&#10;Description automatically generated">
            <a:extLst>
              <a:ext uri="{FF2B5EF4-FFF2-40B4-BE49-F238E27FC236}">
                <a16:creationId xmlns:a16="http://schemas.microsoft.com/office/drawing/2014/main" id="{F6FC169C-6762-27B1-20BE-7004C9C17083}"/>
              </a:ext>
            </a:extLst>
          </p:cNvPr>
          <p:cNvPicPr>
            <a:picLocks noChangeAspect="1"/>
          </p:cNvPicPr>
          <p:nvPr/>
        </p:nvPicPr>
        <p:blipFill>
          <a:blip r:embed="rId3"/>
          <a:stretch>
            <a:fillRect/>
          </a:stretch>
        </p:blipFill>
        <p:spPr>
          <a:xfrm>
            <a:off x="0" y="386522"/>
            <a:ext cx="6934200" cy="3911600"/>
          </a:xfrm>
          <a:prstGeom prst="rect">
            <a:avLst/>
          </a:prstGeom>
        </p:spPr>
      </p:pic>
    </p:spTree>
    <p:extLst>
      <p:ext uri="{BB962C8B-B14F-4D97-AF65-F5344CB8AC3E}">
        <p14:creationId xmlns:p14="http://schemas.microsoft.com/office/powerpoint/2010/main" val="52600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2"/>
          <p:cNvSpPr txBox="1">
            <a:spLocks noGrp="1"/>
          </p:cNvSpPr>
          <p:nvPr>
            <p:ph type="title"/>
          </p:nvPr>
        </p:nvSpPr>
        <p:spPr>
          <a:xfrm>
            <a:off x="1097280" y="286605"/>
            <a:ext cx="7307684"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25900"/>
              </a:buClr>
              <a:buSzPts val="4000"/>
              <a:buNone/>
            </a:pPr>
            <a:r>
              <a:rPr lang="en-US" sz="4000" dirty="0">
                <a:solidFill>
                  <a:srgbClr val="404040"/>
                </a:solidFill>
              </a:rPr>
              <a:t>Determine High Potential for Impact, Low Potential for Impact or Neutral</a:t>
            </a:r>
            <a:endParaRPr sz="4000" dirty="0">
              <a:solidFill>
                <a:srgbClr val="404040"/>
              </a:solidFill>
            </a:endParaRPr>
          </a:p>
        </p:txBody>
      </p:sp>
      <p:pic>
        <p:nvPicPr>
          <p:cNvPr id="2" name="Picture 1">
            <a:extLst>
              <a:ext uri="{FF2B5EF4-FFF2-40B4-BE49-F238E27FC236}">
                <a16:creationId xmlns:a16="http://schemas.microsoft.com/office/drawing/2014/main" id="{1BFBBAB3-C373-DDB3-6396-38FAAEA6E52A}"/>
              </a:ext>
            </a:extLst>
          </p:cNvPr>
          <p:cNvPicPr>
            <a:picLocks noChangeAspect="1"/>
          </p:cNvPicPr>
          <p:nvPr/>
        </p:nvPicPr>
        <p:blipFill>
          <a:blip r:embed="rId3"/>
          <a:stretch>
            <a:fillRect/>
          </a:stretch>
        </p:blipFill>
        <p:spPr>
          <a:xfrm>
            <a:off x="198784" y="172278"/>
            <a:ext cx="812660" cy="746297"/>
          </a:xfrm>
          <a:prstGeom prst="rect">
            <a:avLst/>
          </a:prstGeom>
        </p:spPr>
      </p:pic>
      <p:pic>
        <p:nvPicPr>
          <p:cNvPr id="7" name="Picture 6">
            <a:extLst>
              <a:ext uri="{FF2B5EF4-FFF2-40B4-BE49-F238E27FC236}">
                <a16:creationId xmlns:a16="http://schemas.microsoft.com/office/drawing/2014/main" id="{E887C125-B5AB-F748-19A4-82A8EA339A2F}"/>
              </a:ext>
            </a:extLst>
          </p:cNvPr>
          <p:cNvPicPr>
            <a:picLocks noChangeAspect="1"/>
          </p:cNvPicPr>
          <p:nvPr/>
        </p:nvPicPr>
        <p:blipFill>
          <a:blip r:embed="rId4"/>
          <a:stretch>
            <a:fillRect/>
          </a:stretch>
        </p:blipFill>
        <p:spPr>
          <a:xfrm>
            <a:off x="799410" y="1737362"/>
            <a:ext cx="7982938" cy="45134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title"/>
          </p:nvPr>
        </p:nvSpPr>
        <p:spPr>
          <a:xfrm>
            <a:off x="1097280" y="286605"/>
            <a:ext cx="7282632"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25900"/>
              </a:buClr>
              <a:buSzPts val="4800"/>
              <a:buFont typeface="Calibri"/>
              <a:buNone/>
            </a:pPr>
            <a:r>
              <a:rPr lang="en-US" dirty="0">
                <a:solidFill>
                  <a:srgbClr val="404040"/>
                </a:solidFill>
              </a:rPr>
              <a:t>Steps for Hattie Activity</a:t>
            </a:r>
            <a:endParaRPr dirty="0">
              <a:solidFill>
                <a:srgbClr val="404040"/>
              </a:solidFill>
            </a:endParaRPr>
          </a:p>
        </p:txBody>
      </p:sp>
      <p:sp>
        <p:nvSpPr>
          <p:cNvPr id="273" name="Google Shape;273;p23"/>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Autofit/>
          </a:bodyPr>
          <a:lstStyle/>
          <a:p>
            <a:pPr marL="91440" lvl="0" indent="-91440" algn="l" rtl="0">
              <a:lnSpc>
                <a:spcPct val="90000"/>
              </a:lnSpc>
              <a:spcBef>
                <a:spcPts val="0"/>
              </a:spcBef>
              <a:spcAft>
                <a:spcPts val="0"/>
              </a:spcAft>
              <a:buSzPts val="3200"/>
              <a:buChar char=" "/>
            </a:pPr>
            <a:r>
              <a:rPr lang="en-US" sz="3200" dirty="0">
                <a:solidFill>
                  <a:srgbClr val="404040"/>
                </a:solidFill>
              </a:rPr>
              <a:t>Take each strategy and place in pile of </a:t>
            </a:r>
            <a:endParaRPr dirty="0">
              <a:solidFill>
                <a:srgbClr val="404040"/>
              </a:solidFill>
            </a:endParaRPr>
          </a:p>
          <a:p>
            <a:pPr marL="384048" lvl="1" indent="-203200" algn="l" rtl="0">
              <a:lnSpc>
                <a:spcPct val="90000"/>
              </a:lnSpc>
              <a:spcBef>
                <a:spcPts val="400"/>
              </a:spcBef>
              <a:spcAft>
                <a:spcPts val="0"/>
              </a:spcAft>
              <a:buSzPts val="3200"/>
              <a:buChar char="◦"/>
            </a:pPr>
            <a:r>
              <a:rPr lang="en-US" sz="3200" dirty="0">
                <a:solidFill>
                  <a:srgbClr val="404040"/>
                </a:solidFill>
              </a:rPr>
              <a:t>Greatest Impact on Student Learning</a:t>
            </a:r>
            <a:endParaRPr dirty="0">
              <a:solidFill>
                <a:srgbClr val="404040"/>
              </a:solidFill>
            </a:endParaRPr>
          </a:p>
          <a:p>
            <a:pPr marL="384048" lvl="1" indent="-203200" algn="l" rtl="0">
              <a:lnSpc>
                <a:spcPct val="90000"/>
              </a:lnSpc>
              <a:spcBef>
                <a:spcPts val="600"/>
              </a:spcBef>
              <a:spcAft>
                <a:spcPts val="0"/>
              </a:spcAft>
              <a:buSzPts val="3200"/>
              <a:buChar char="◦"/>
            </a:pPr>
            <a:r>
              <a:rPr lang="en-US" sz="3200" dirty="0">
                <a:solidFill>
                  <a:srgbClr val="404040"/>
                </a:solidFill>
              </a:rPr>
              <a:t>Least Impact on Student Learning</a:t>
            </a:r>
            <a:endParaRPr dirty="0">
              <a:solidFill>
                <a:srgbClr val="404040"/>
              </a:solidFill>
            </a:endParaRPr>
          </a:p>
          <a:p>
            <a:pPr marL="384048" lvl="1" indent="-203200" algn="l" rtl="0">
              <a:lnSpc>
                <a:spcPct val="90000"/>
              </a:lnSpc>
              <a:spcBef>
                <a:spcPts val="600"/>
              </a:spcBef>
              <a:spcAft>
                <a:spcPts val="0"/>
              </a:spcAft>
              <a:buSzPts val="3200"/>
              <a:buChar char="◦"/>
            </a:pPr>
            <a:r>
              <a:rPr lang="en-US" sz="3200" dirty="0">
                <a:solidFill>
                  <a:srgbClr val="404040"/>
                </a:solidFill>
              </a:rPr>
              <a:t>Neutral Impact on Student Learning</a:t>
            </a:r>
            <a:endParaRPr dirty="0">
              <a:solidFill>
                <a:srgbClr val="404040"/>
              </a:solidFill>
            </a:endParaRPr>
          </a:p>
          <a:p>
            <a:pPr marL="91440" lvl="0" indent="-91440" algn="l" rtl="0">
              <a:lnSpc>
                <a:spcPct val="90000"/>
              </a:lnSpc>
              <a:spcBef>
                <a:spcPts val="1600"/>
              </a:spcBef>
              <a:spcAft>
                <a:spcPts val="0"/>
              </a:spcAft>
              <a:buSzPts val="3200"/>
              <a:buChar char=" "/>
            </a:pPr>
            <a:r>
              <a:rPr lang="en-US" sz="3200" dirty="0">
                <a:solidFill>
                  <a:srgbClr val="404040"/>
                </a:solidFill>
              </a:rPr>
              <a:t>Share out your results…</a:t>
            </a:r>
            <a:endParaRPr dirty="0">
              <a:solidFill>
                <a:srgbClr val="404040"/>
              </a:solidFill>
            </a:endParaRPr>
          </a:p>
          <a:p>
            <a:pPr marL="91440" lvl="0" indent="-91440" algn="l" rtl="0">
              <a:lnSpc>
                <a:spcPct val="90000"/>
              </a:lnSpc>
              <a:spcBef>
                <a:spcPts val="1400"/>
              </a:spcBef>
              <a:spcAft>
                <a:spcPts val="0"/>
              </a:spcAft>
              <a:buSzPts val="3200"/>
              <a:buChar char=" "/>
            </a:pPr>
            <a:r>
              <a:rPr lang="en-US" sz="3200" dirty="0">
                <a:solidFill>
                  <a:srgbClr val="404040"/>
                </a:solidFill>
              </a:rPr>
              <a:t>Check for accuracy</a:t>
            </a:r>
            <a:endParaRPr dirty="0">
              <a:solidFill>
                <a:srgbClr val="404040"/>
              </a:solidFill>
            </a:endParaRPr>
          </a:p>
        </p:txBody>
      </p:sp>
      <p:pic>
        <p:nvPicPr>
          <p:cNvPr id="2" name="Picture 1">
            <a:extLst>
              <a:ext uri="{FF2B5EF4-FFF2-40B4-BE49-F238E27FC236}">
                <a16:creationId xmlns:a16="http://schemas.microsoft.com/office/drawing/2014/main" id="{EBDE0760-E1EC-3193-3AA0-BED2BDB597EE}"/>
              </a:ext>
            </a:extLst>
          </p:cNvPr>
          <p:cNvPicPr>
            <a:picLocks noChangeAspect="1"/>
          </p:cNvPicPr>
          <p:nvPr/>
        </p:nvPicPr>
        <p:blipFill>
          <a:blip r:embed="rId3"/>
          <a:stretch>
            <a:fillRect/>
          </a:stretch>
        </p:blipFill>
        <p:spPr>
          <a:xfrm>
            <a:off x="8315224" y="3281890"/>
            <a:ext cx="2840456" cy="2608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4" name="Picture 3" descr="A picture containing text, number, menu, receipt&#10;&#10;Description automatically generated">
            <a:extLst>
              <a:ext uri="{FF2B5EF4-FFF2-40B4-BE49-F238E27FC236}">
                <a16:creationId xmlns:a16="http://schemas.microsoft.com/office/drawing/2014/main" id="{9877C97E-06E3-867D-4139-0473955FB42C}"/>
              </a:ext>
            </a:extLst>
          </p:cNvPr>
          <p:cNvPicPr>
            <a:picLocks noChangeAspect="1"/>
          </p:cNvPicPr>
          <p:nvPr/>
        </p:nvPicPr>
        <p:blipFill>
          <a:blip r:embed="rId3"/>
          <a:stretch>
            <a:fillRect/>
          </a:stretch>
        </p:blipFill>
        <p:spPr>
          <a:xfrm>
            <a:off x="346466" y="292796"/>
            <a:ext cx="7772400" cy="58203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5"/>
          <p:cNvSpPr txBox="1">
            <a:spLocks noGrp="1"/>
          </p:cNvSpPr>
          <p:nvPr>
            <p:ph type="title"/>
          </p:nvPr>
        </p:nvSpPr>
        <p:spPr>
          <a:xfrm>
            <a:off x="1097280" y="286605"/>
            <a:ext cx="7218045"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25900"/>
              </a:buClr>
              <a:buSzPts val="3600"/>
              <a:buFont typeface="Calibri"/>
              <a:buNone/>
            </a:pPr>
            <a:r>
              <a:rPr lang="en-US" sz="3600" dirty="0">
                <a:solidFill>
                  <a:srgbClr val="404040"/>
                </a:solidFill>
              </a:rPr>
              <a:t>Now… What Do Practices Look</a:t>
            </a:r>
            <a:br>
              <a:rPr lang="en-US" sz="3600" dirty="0">
                <a:solidFill>
                  <a:srgbClr val="404040"/>
                </a:solidFill>
              </a:rPr>
            </a:br>
            <a:r>
              <a:rPr lang="en-US" sz="3600" dirty="0">
                <a:solidFill>
                  <a:srgbClr val="404040"/>
                </a:solidFill>
              </a:rPr>
              <a:t>Like in Your District</a:t>
            </a:r>
            <a:endParaRPr dirty="0">
              <a:solidFill>
                <a:srgbClr val="404040"/>
              </a:solidFill>
            </a:endParaRPr>
          </a:p>
        </p:txBody>
      </p:sp>
      <p:sp>
        <p:nvSpPr>
          <p:cNvPr id="286" name="Google Shape;286;p25"/>
          <p:cNvSpPr txBox="1">
            <a:spLocks noGrp="1"/>
          </p:cNvSpPr>
          <p:nvPr>
            <p:ph type="body" idx="1"/>
          </p:nvPr>
        </p:nvSpPr>
        <p:spPr>
          <a:xfrm>
            <a:off x="1263339" y="1941648"/>
            <a:ext cx="10058401" cy="4023360"/>
          </a:xfrm>
          <a:prstGeom prst="rect">
            <a:avLst/>
          </a:prstGeom>
          <a:noFill/>
          <a:ln>
            <a:noFill/>
          </a:ln>
        </p:spPr>
        <p:txBody>
          <a:bodyPr spcFirstLastPara="1" wrap="square" lIns="0" tIns="45700" rIns="0" bIns="45700" anchor="t" anchorCtr="0">
            <a:noAutofit/>
          </a:bodyPr>
          <a:lstStyle/>
          <a:p>
            <a:pPr marL="91440" lvl="0" indent="-187960" algn="l" rtl="0">
              <a:lnSpc>
                <a:spcPct val="80000"/>
              </a:lnSpc>
              <a:spcBef>
                <a:spcPts val="0"/>
              </a:spcBef>
              <a:spcAft>
                <a:spcPts val="0"/>
              </a:spcAft>
              <a:buSzPts val="2960"/>
              <a:buChar char=" "/>
            </a:pPr>
            <a:r>
              <a:rPr lang="en-US" sz="2960" dirty="0">
                <a:solidFill>
                  <a:srgbClr val="404040"/>
                </a:solidFill>
              </a:rPr>
              <a:t>On Shared Paper and Screen – Create a Table:</a:t>
            </a:r>
          </a:p>
          <a:p>
            <a:pPr marL="91440" lvl="0" indent="-187960" algn="l" rtl="0">
              <a:lnSpc>
                <a:spcPct val="80000"/>
              </a:lnSpc>
              <a:spcBef>
                <a:spcPts val="0"/>
              </a:spcBef>
              <a:spcAft>
                <a:spcPts val="0"/>
              </a:spcAft>
              <a:buSzPts val="2960"/>
              <a:buChar char=" "/>
            </a:pPr>
            <a:endParaRPr dirty="0">
              <a:solidFill>
                <a:srgbClr val="404040"/>
              </a:solidFill>
            </a:endParaRPr>
          </a:p>
          <a:p>
            <a:pPr marL="384048" lvl="1" indent="-182880" algn="l" rtl="0">
              <a:lnSpc>
                <a:spcPct val="80000"/>
              </a:lnSpc>
              <a:spcBef>
                <a:spcPts val="400"/>
              </a:spcBef>
              <a:spcAft>
                <a:spcPts val="0"/>
              </a:spcAft>
              <a:buSzPts val="2775"/>
              <a:buChar char="◦"/>
            </a:pPr>
            <a:r>
              <a:rPr lang="en-US" sz="2775" dirty="0">
                <a:solidFill>
                  <a:srgbClr val="404040"/>
                </a:solidFill>
              </a:rPr>
              <a:t>Create 3 Columns</a:t>
            </a:r>
            <a:br>
              <a:rPr lang="en-US" sz="2775" dirty="0">
                <a:solidFill>
                  <a:srgbClr val="404040"/>
                </a:solidFill>
              </a:rPr>
            </a:br>
            <a:endParaRPr dirty="0">
              <a:solidFill>
                <a:srgbClr val="404040"/>
              </a:solidFill>
            </a:endParaRPr>
          </a:p>
          <a:p>
            <a:pPr marL="841248" lvl="2" indent="-182880">
              <a:lnSpc>
                <a:spcPct val="80000"/>
              </a:lnSpc>
              <a:spcBef>
                <a:spcPts val="600"/>
              </a:spcBef>
              <a:buSzPts val="2775"/>
            </a:pPr>
            <a:r>
              <a:rPr lang="en-US" sz="2375" dirty="0">
                <a:solidFill>
                  <a:srgbClr val="404040"/>
                </a:solidFill>
              </a:rPr>
              <a:t>In Column 1 Delineate all the practices you see within your school that fall </a:t>
            </a:r>
            <a:r>
              <a:rPr lang="en-US" sz="2375" b="1" dirty="0">
                <a:solidFill>
                  <a:srgbClr val="404040"/>
                </a:solidFill>
              </a:rPr>
              <a:t>below</a:t>
            </a:r>
            <a:r>
              <a:rPr lang="en-US" sz="2375" dirty="0">
                <a:solidFill>
                  <a:srgbClr val="404040"/>
                </a:solidFill>
              </a:rPr>
              <a:t> .40</a:t>
            </a:r>
            <a:endParaRPr sz="2775" dirty="0">
              <a:solidFill>
                <a:srgbClr val="404040"/>
              </a:solidFill>
            </a:endParaRPr>
          </a:p>
          <a:p>
            <a:pPr marL="841248" lvl="2" indent="-182880">
              <a:lnSpc>
                <a:spcPct val="80000"/>
              </a:lnSpc>
              <a:spcBef>
                <a:spcPts val="600"/>
              </a:spcBef>
              <a:buSzPts val="2775"/>
            </a:pPr>
            <a:r>
              <a:rPr lang="en-US" sz="2375" dirty="0">
                <a:solidFill>
                  <a:srgbClr val="404040"/>
                </a:solidFill>
              </a:rPr>
              <a:t>In Column 3 Delineate all practices you see within your school that fall </a:t>
            </a:r>
            <a:r>
              <a:rPr lang="en-US" sz="2375" b="1" dirty="0">
                <a:solidFill>
                  <a:srgbClr val="404040"/>
                </a:solidFill>
              </a:rPr>
              <a:t>above</a:t>
            </a:r>
            <a:r>
              <a:rPr lang="en-US" sz="2375" dirty="0">
                <a:solidFill>
                  <a:srgbClr val="404040"/>
                </a:solidFill>
              </a:rPr>
              <a:t> .40</a:t>
            </a:r>
            <a:endParaRPr lang="en-US" sz="1800" dirty="0">
              <a:solidFill>
                <a:srgbClr val="404040"/>
              </a:solidFill>
            </a:endParaRPr>
          </a:p>
          <a:p>
            <a:pPr marL="841248" lvl="2" indent="-182880">
              <a:lnSpc>
                <a:spcPct val="80000"/>
              </a:lnSpc>
              <a:spcBef>
                <a:spcPts val="600"/>
              </a:spcBef>
              <a:buSzPts val="2775"/>
            </a:pPr>
            <a:r>
              <a:rPr lang="en-US" sz="2775" dirty="0">
                <a:solidFill>
                  <a:srgbClr val="404040"/>
                </a:solidFill>
              </a:rPr>
              <a:t>In the Middle Column – Delineate what you can substitute the practices </a:t>
            </a:r>
            <a:r>
              <a:rPr lang="en-US" sz="2775" b="1" dirty="0">
                <a:solidFill>
                  <a:srgbClr val="404040"/>
                </a:solidFill>
              </a:rPr>
              <a:t>below</a:t>
            </a:r>
            <a:r>
              <a:rPr lang="en-US" sz="2775" dirty="0">
                <a:solidFill>
                  <a:srgbClr val="404040"/>
                </a:solidFill>
              </a:rPr>
              <a:t> .40 with out of Hattie’s effective strategies</a:t>
            </a:r>
            <a:endParaRPr dirty="0">
              <a:solidFill>
                <a:srgbClr val="404040"/>
              </a:solidFill>
            </a:endParaRPr>
          </a:p>
          <a:p>
            <a:pPr marL="91440" lvl="0" indent="0" algn="l" rtl="0">
              <a:lnSpc>
                <a:spcPct val="80000"/>
              </a:lnSpc>
              <a:spcBef>
                <a:spcPts val="1600"/>
              </a:spcBef>
              <a:spcAft>
                <a:spcPts val="0"/>
              </a:spcAft>
              <a:buSzPts val="2960"/>
              <a:buNone/>
            </a:pPr>
            <a:endParaRPr sz="296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9/Step 9: IRTL Agenda</a:t>
            </a:r>
            <a:endParaRPr dirty="0">
              <a:solidFill>
                <a:srgbClr val="404040"/>
              </a:solidFill>
            </a:endParaRPr>
          </a:p>
        </p:txBody>
      </p:sp>
      <p:sp>
        <p:nvSpPr>
          <p:cNvPr id="151" name="Google Shape;151;p7"/>
          <p:cNvSpPr txBox="1">
            <a:spLocks noGrp="1"/>
          </p:cNvSpPr>
          <p:nvPr>
            <p:ph type="body" idx="1"/>
          </p:nvPr>
        </p:nvSpPr>
        <p:spPr>
          <a:xfrm>
            <a:off x="1201782" y="1417320"/>
            <a:ext cx="10659292" cy="4023360"/>
          </a:xfrm>
          <a:prstGeom prst="rect">
            <a:avLst/>
          </a:prstGeom>
          <a:noFill/>
          <a:ln>
            <a:noFill/>
          </a:ln>
        </p:spPr>
        <p:txBody>
          <a:bodyPr spcFirstLastPara="1" wrap="square" lIns="0" tIns="45700" rIns="0" bIns="45700" anchor="t" anchorCtr="0">
            <a:noAutofit/>
          </a:bodyPr>
          <a:lstStyle/>
          <a:p>
            <a:pPr marL="0" marR="0" indent="0" fontAlgn="base">
              <a:spcBef>
                <a:spcPts val="0"/>
              </a:spcBef>
              <a:spcAft>
                <a:spcPts val="105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Research Based Instructional Practices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highlight>
                  <a:srgbClr val="D95426"/>
                </a:highlight>
                <a:latin typeface="proxima-nova-soft"/>
                <a:ea typeface="Times New Roman" panose="02020603050405020304" pitchFamily="18" charset="0"/>
                <a:cs typeface="Times New Roman" panose="02020603050405020304" pitchFamily="18" charset="0"/>
              </a:rPr>
              <a:t>Heterogeneous Small Group Instruction</a:t>
            </a:r>
            <a:endParaRPr lang="en-US" sz="3200" dirty="0">
              <a:effectLst/>
              <a:highlight>
                <a:srgbClr val="D95426"/>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A Word on Universal Design for Learning and Backward Mapping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Identity Relevant Instructional Practices </a:t>
            </a: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Creating Lessons that Lift the Learning of All Learners</a:t>
            </a:r>
            <a:r>
              <a:rPr lang="en-US" sz="3200" dirty="0">
                <a:effectLst/>
              </a:rPr>
              <a:t> </a:t>
            </a:r>
            <a:endParaRPr lang="en-US" sz="3200" dirty="0">
              <a:solidFill>
                <a:srgbClr val="404040"/>
              </a:solidFill>
            </a:endParaRPr>
          </a:p>
          <a:p>
            <a:pPr marL="114300" lvl="0" indent="0" algn="l" rtl="0">
              <a:lnSpc>
                <a:spcPct val="90000"/>
              </a:lnSpc>
              <a:spcBef>
                <a:spcPts val="1400"/>
              </a:spcBef>
              <a:spcAft>
                <a:spcPts val="0"/>
              </a:spcAft>
              <a:buSzPct val="100000"/>
              <a:buNone/>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279763708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3B1F-1834-A94F-0262-9D967A135531}"/>
              </a:ext>
            </a:extLst>
          </p:cNvPr>
          <p:cNvSpPr>
            <a:spLocks noGrp="1"/>
          </p:cNvSpPr>
          <p:nvPr>
            <p:ph type="title"/>
          </p:nvPr>
        </p:nvSpPr>
        <p:spPr>
          <a:xfrm>
            <a:off x="1066800" y="0"/>
            <a:ext cx="10058400" cy="1450757"/>
          </a:xfrm>
        </p:spPr>
        <p:txBody>
          <a:bodyPr/>
          <a:lstStyle/>
          <a:p>
            <a:r>
              <a:rPr lang="en-US" b="0" dirty="0"/>
              <a:t>Importance of Small Heterogenous Grouping </a:t>
            </a:r>
          </a:p>
        </p:txBody>
      </p:sp>
      <p:sp>
        <p:nvSpPr>
          <p:cNvPr id="3" name="Text Placeholder 2">
            <a:extLst>
              <a:ext uri="{FF2B5EF4-FFF2-40B4-BE49-F238E27FC236}">
                <a16:creationId xmlns:a16="http://schemas.microsoft.com/office/drawing/2014/main" id="{F3DBA393-8CE8-2C85-B19E-C6BB0C2D7BE9}"/>
              </a:ext>
            </a:extLst>
          </p:cNvPr>
          <p:cNvSpPr>
            <a:spLocks noGrp="1"/>
          </p:cNvSpPr>
          <p:nvPr>
            <p:ph type="body" idx="1"/>
          </p:nvPr>
        </p:nvSpPr>
        <p:spPr/>
        <p:txBody>
          <a:bodyPr/>
          <a:lstStyle/>
          <a:p>
            <a:r>
              <a:rPr lang="en-US" dirty="0"/>
              <a:t>1. </a:t>
            </a:r>
            <a:r>
              <a:rPr lang="en-US" dirty="0">
                <a:highlight>
                  <a:srgbClr val="FFFF00"/>
                </a:highlight>
              </a:rPr>
              <a:t>Promotes ‘deep’ learning: </a:t>
            </a:r>
            <a:r>
              <a:rPr lang="en-US" dirty="0"/>
              <a:t>Encourages deep learning and higher order cognitive activities, such as analysis, evaluation and synthesis. Engage by being active participants in the learning process, as opposed to passively “absorbing” information.</a:t>
            </a:r>
          </a:p>
          <a:p>
            <a:r>
              <a:rPr lang="en-US" dirty="0"/>
              <a:t>2. </a:t>
            </a:r>
            <a:r>
              <a:rPr lang="en-US" dirty="0">
                <a:highlight>
                  <a:srgbClr val="FFFF00"/>
                </a:highlight>
              </a:rPr>
              <a:t>Develops critical thinking skills</a:t>
            </a:r>
            <a:r>
              <a:rPr lang="en-US" dirty="0"/>
              <a:t>: Allows students to develop critical thinking by exploring issues together and testing hypotheses that are difficult to do well in a lecture. This practice develops problem-solving skills. </a:t>
            </a:r>
          </a:p>
          <a:p>
            <a:r>
              <a:rPr lang="en-US" dirty="0"/>
              <a:t>3. </a:t>
            </a:r>
            <a:r>
              <a:rPr lang="en-US" dirty="0">
                <a:highlight>
                  <a:srgbClr val="FFFF00"/>
                </a:highlight>
              </a:rPr>
              <a:t>Promotes discussion and communication skills</a:t>
            </a:r>
            <a:r>
              <a:rPr lang="en-US" dirty="0"/>
              <a:t>: Environment is conducive to discussion. Students do not feel exposed or hidden, but are comfortable. Each student is encouraged to actively participate and share their understandings and inquiry. </a:t>
            </a:r>
          </a:p>
          <a:p>
            <a:r>
              <a:rPr lang="en-US" dirty="0"/>
              <a:t>4. </a:t>
            </a:r>
            <a:r>
              <a:rPr lang="en-US" dirty="0">
                <a:highlight>
                  <a:srgbClr val="FFFF00"/>
                </a:highlight>
              </a:rPr>
              <a:t>Active learning</a:t>
            </a:r>
            <a:r>
              <a:rPr lang="en-US" dirty="0"/>
              <a:t>: Help identify what a student does not understand, and discussion aids understanding by activating previously acquired knowledge. Students are encouraged to reflect on their experiences and develop self-regulatory skills. </a:t>
            </a:r>
          </a:p>
          <a:p>
            <a:endParaRPr lang="en-US" dirty="0"/>
          </a:p>
        </p:txBody>
      </p:sp>
    </p:spTree>
    <p:extLst>
      <p:ext uri="{BB962C8B-B14F-4D97-AF65-F5344CB8AC3E}">
        <p14:creationId xmlns:p14="http://schemas.microsoft.com/office/powerpoint/2010/main" val="392158864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3B1F-1834-A94F-0262-9D967A135531}"/>
              </a:ext>
            </a:extLst>
          </p:cNvPr>
          <p:cNvSpPr>
            <a:spLocks noGrp="1"/>
          </p:cNvSpPr>
          <p:nvPr>
            <p:ph type="title"/>
          </p:nvPr>
        </p:nvSpPr>
        <p:spPr>
          <a:xfrm>
            <a:off x="1097280" y="125740"/>
            <a:ext cx="10058400" cy="1450757"/>
          </a:xfrm>
        </p:spPr>
        <p:txBody>
          <a:bodyPr/>
          <a:lstStyle/>
          <a:p>
            <a:r>
              <a:rPr lang="en-US" b="0" dirty="0"/>
              <a:t>Importance of Small Heterogenous Grouping </a:t>
            </a:r>
          </a:p>
        </p:txBody>
      </p:sp>
      <p:sp>
        <p:nvSpPr>
          <p:cNvPr id="3" name="Text Placeholder 2">
            <a:extLst>
              <a:ext uri="{FF2B5EF4-FFF2-40B4-BE49-F238E27FC236}">
                <a16:creationId xmlns:a16="http://schemas.microsoft.com/office/drawing/2014/main" id="{F3DBA393-8CE8-2C85-B19E-C6BB0C2D7BE9}"/>
              </a:ext>
            </a:extLst>
          </p:cNvPr>
          <p:cNvSpPr>
            <a:spLocks noGrp="1"/>
          </p:cNvSpPr>
          <p:nvPr>
            <p:ph type="body" idx="1"/>
          </p:nvPr>
        </p:nvSpPr>
        <p:spPr/>
        <p:txBody>
          <a:bodyPr/>
          <a:lstStyle/>
          <a:p>
            <a:r>
              <a:rPr lang="en-US" dirty="0"/>
              <a:t>5. </a:t>
            </a:r>
            <a:r>
              <a:rPr lang="en-US" dirty="0">
                <a:highlight>
                  <a:srgbClr val="FFFF00"/>
                </a:highlight>
              </a:rPr>
              <a:t>Self-motivation</a:t>
            </a:r>
            <a:r>
              <a:rPr lang="en-US" dirty="0"/>
              <a:t>: Encourages involvement in the learning process, increasing motivation and learning. By taking responsibility for their learning, they become self-motivated rather than being motivated by external factors e.g., the lecturer (teacher-centered approaches usually do not facilitate self-directed learning). </a:t>
            </a:r>
          </a:p>
          <a:p>
            <a:r>
              <a:rPr lang="en-US" dirty="0"/>
              <a:t>6. </a:t>
            </a:r>
            <a:r>
              <a:rPr lang="en-US" dirty="0">
                <a:highlight>
                  <a:srgbClr val="FFFF00"/>
                </a:highlight>
              </a:rPr>
              <a:t>Develops transferable skills</a:t>
            </a:r>
            <a:r>
              <a:rPr lang="en-US" dirty="0"/>
              <a:t>: Helps develop skills necessary for e.g., leadership, teamwork, organization, prioritization, providing support and encouragement for peers, problem solving and time management. </a:t>
            </a:r>
          </a:p>
          <a:p>
            <a:r>
              <a:rPr lang="en-US" dirty="0"/>
              <a:t>7. </a:t>
            </a:r>
            <a:r>
              <a:rPr lang="en-US" dirty="0">
                <a:highlight>
                  <a:srgbClr val="FFFF00"/>
                </a:highlight>
              </a:rPr>
              <a:t>Application and development of ideas</a:t>
            </a:r>
            <a:r>
              <a:rPr lang="en-US" dirty="0"/>
              <a:t>: Yields opportunities to apply ideas and consider potential outcomes. Making connections during group discussion enhances student understanding. </a:t>
            </a:r>
          </a:p>
          <a:p>
            <a:r>
              <a:rPr lang="en-US" dirty="0"/>
              <a:t>8. </a:t>
            </a:r>
            <a:r>
              <a:rPr lang="en-US" dirty="0">
                <a:highlight>
                  <a:srgbClr val="FFFF00"/>
                </a:highlight>
              </a:rPr>
              <a:t>Tutor as a role model</a:t>
            </a:r>
            <a:r>
              <a:rPr lang="en-US" dirty="0"/>
              <a:t>: A logical and systematic tutor approach demonstrating ‘transferable’ skills motivates student learning and development. </a:t>
            </a:r>
          </a:p>
          <a:p>
            <a:endParaRPr lang="en-US" dirty="0"/>
          </a:p>
        </p:txBody>
      </p:sp>
    </p:spTree>
    <p:extLst>
      <p:ext uri="{BB962C8B-B14F-4D97-AF65-F5344CB8AC3E}">
        <p14:creationId xmlns:p14="http://schemas.microsoft.com/office/powerpoint/2010/main" val="27130691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3B1F-1834-A94F-0262-9D967A135531}"/>
              </a:ext>
            </a:extLst>
          </p:cNvPr>
          <p:cNvSpPr>
            <a:spLocks noGrp="1"/>
          </p:cNvSpPr>
          <p:nvPr>
            <p:ph type="title"/>
          </p:nvPr>
        </p:nvSpPr>
        <p:spPr>
          <a:xfrm>
            <a:off x="1297696" y="136292"/>
            <a:ext cx="10058400" cy="1450757"/>
          </a:xfrm>
        </p:spPr>
        <p:txBody>
          <a:bodyPr/>
          <a:lstStyle/>
          <a:p>
            <a:r>
              <a:rPr lang="en-US" b="0" dirty="0"/>
              <a:t>Importance of Small Heterogenous Grouping </a:t>
            </a:r>
          </a:p>
        </p:txBody>
      </p:sp>
      <p:sp>
        <p:nvSpPr>
          <p:cNvPr id="3" name="Text Placeholder 2">
            <a:extLst>
              <a:ext uri="{FF2B5EF4-FFF2-40B4-BE49-F238E27FC236}">
                <a16:creationId xmlns:a16="http://schemas.microsoft.com/office/drawing/2014/main" id="{F3DBA393-8CE8-2C85-B19E-C6BB0C2D7BE9}"/>
              </a:ext>
            </a:extLst>
          </p:cNvPr>
          <p:cNvSpPr>
            <a:spLocks noGrp="1"/>
          </p:cNvSpPr>
          <p:nvPr>
            <p:ph type="body" idx="1"/>
          </p:nvPr>
        </p:nvSpPr>
        <p:spPr/>
        <p:txBody>
          <a:bodyPr/>
          <a:lstStyle/>
          <a:p>
            <a:r>
              <a:rPr lang="en-US" dirty="0"/>
              <a:t>9. </a:t>
            </a:r>
            <a:r>
              <a:rPr lang="en-US" dirty="0">
                <a:highlight>
                  <a:srgbClr val="FFFF00"/>
                </a:highlight>
              </a:rPr>
              <a:t>Recognizes prior learning</a:t>
            </a:r>
            <a:r>
              <a:rPr lang="en-US" dirty="0"/>
              <a:t>: Students are encouraged to surface their own prior knowledge, including their own perceptions (and misconceptions) of material previously covered. </a:t>
            </a:r>
          </a:p>
          <a:p>
            <a:r>
              <a:rPr lang="en-US" dirty="0"/>
              <a:t>10. </a:t>
            </a:r>
            <a:r>
              <a:rPr lang="en-US" dirty="0">
                <a:highlight>
                  <a:srgbClr val="FFFF00"/>
                </a:highlight>
              </a:rPr>
              <a:t>Social aspects of learning</a:t>
            </a:r>
            <a:r>
              <a:rPr lang="en-US" dirty="0"/>
              <a:t>: Participation and social aspects of small group learning means that learning is more enjoyable than solitary approaches. </a:t>
            </a:r>
          </a:p>
          <a:p>
            <a:r>
              <a:rPr lang="en-US" dirty="0"/>
              <a:t>11. </a:t>
            </a:r>
            <a:r>
              <a:rPr lang="en-US" dirty="0">
                <a:highlight>
                  <a:srgbClr val="FFFF00"/>
                </a:highlight>
              </a:rPr>
              <a:t>Encourages alternative viewpoints</a:t>
            </a:r>
            <a:r>
              <a:rPr lang="en-US" dirty="0"/>
              <a:t>: Encourages an awareness of different perspectives on various topics and can therefore increase learning based on the diversity of the learners.</a:t>
            </a:r>
          </a:p>
          <a:p>
            <a:endParaRPr lang="en-US" dirty="0"/>
          </a:p>
          <a:p>
            <a:endParaRPr lang="en-US" dirty="0"/>
          </a:p>
          <a:p>
            <a:r>
              <a:rPr lang="en-US" dirty="0"/>
              <a:t>References: Kitchen, 2012; Dent &amp; Harden, 2005; Crosby, 1997; Entwhistle, Thompson &amp; Tait, 1992; Walton, 1997 </a:t>
            </a:r>
          </a:p>
          <a:p>
            <a:endParaRPr lang="en-US" dirty="0"/>
          </a:p>
        </p:txBody>
      </p:sp>
    </p:spTree>
    <p:extLst>
      <p:ext uri="{BB962C8B-B14F-4D97-AF65-F5344CB8AC3E}">
        <p14:creationId xmlns:p14="http://schemas.microsoft.com/office/powerpoint/2010/main" val="221408531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1215025" y="515205"/>
            <a:ext cx="7240043" cy="116783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5919A"/>
              </a:buClr>
              <a:buSzPts val="3959"/>
              <a:buFont typeface="Calibri"/>
              <a:buNone/>
            </a:pPr>
            <a:r>
              <a:rPr lang="en-US" sz="3959" dirty="0"/>
              <a:t>4 Agreements of Courageous Conversations </a:t>
            </a:r>
            <a:r>
              <a:rPr lang="en-US" sz="2790" dirty="0"/>
              <a:t>(Singleton, 2022)</a:t>
            </a:r>
            <a:endParaRPr dirty="0"/>
          </a:p>
        </p:txBody>
      </p:sp>
      <p:sp>
        <p:nvSpPr>
          <p:cNvPr id="141" name="Google Shape;141;p5"/>
          <p:cNvSpPr txBox="1">
            <a:spLocks noGrp="1"/>
          </p:cNvSpPr>
          <p:nvPr>
            <p:ph type="body" idx="2"/>
          </p:nvPr>
        </p:nvSpPr>
        <p:spPr>
          <a:xfrm>
            <a:off x="6153150" y="2187178"/>
            <a:ext cx="4281018" cy="4155617"/>
          </a:xfrm>
          <a:prstGeom prst="rect">
            <a:avLst/>
          </a:prstGeom>
          <a:noFill/>
          <a:ln>
            <a:noFill/>
          </a:ln>
        </p:spPr>
        <p:txBody>
          <a:bodyPr spcFirstLastPara="1" wrap="square" lIns="0" tIns="45700" rIns="0" bIns="45700" anchor="t" anchorCtr="0">
            <a:normAutofit fontScale="92500"/>
          </a:bodyPr>
          <a:lstStyle/>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Experience discomfort</a:t>
            </a:r>
            <a:br>
              <a:rPr lang="en-US" sz="4000" dirty="0">
                <a:latin typeface="Calibri"/>
                <a:ea typeface="Calibri"/>
                <a:cs typeface="Calibri"/>
                <a:sym typeface="Calibri"/>
              </a:rPr>
            </a:br>
            <a:endParaRPr lang="en-US" dirty="0"/>
          </a:p>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Stay engaged</a:t>
            </a:r>
            <a:br>
              <a:rPr lang="en-US" sz="4000" dirty="0">
                <a:latin typeface="Calibri"/>
                <a:ea typeface="Calibri"/>
                <a:cs typeface="Calibri"/>
                <a:sym typeface="Calibri"/>
              </a:rPr>
            </a:br>
            <a:endParaRPr lang="en-US" dirty="0"/>
          </a:p>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Speak your truth</a:t>
            </a:r>
            <a:br>
              <a:rPr lang="en-US" sz="4000" dirty="0">
                <a:latin typeface="Calibri"/>
                <a:ea typeface="Calibri"/>
                <a:cs typeface="Calibri"/>
                <a:sym typeface="Calibri"/>
              </a:rPr>
            </a:br>
            <a:endParaRPr lang="en-US" dirty="0"/>
          </a:p>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Expect and accept non-closure</a:t>
            </a:r>
            <a:endParaRPr dirty="0"/>
          </a:p>
          <a:p>
            <a:pPr marL="91440" lvl="0" indent="0" algn="l" rtl="0">
              <a:lnSpc>
                <a:spcPct val="90000"/>
              </a:lnSpc>
              <a:spcBef>
                <a:spcPts val="1400"/>
              </a:spcBef>
              <a:spcAft>
                <a:spcPts val="0"/>
              </a:spcAft>
              <a:buSzPts val="2000"/>
              <a:buNone/>
            </a:pPr>
            <a:endParaRPr dirty="0"/>
          </a:p>
          <a:p>
            <a:pPr marL="91440" lvl="0" indent="-91440" algn="l" rtl="0">
              <a:lnSpc>
                <a:spcPct val="90000"/>
              </a:lnSpc>
              <a:spcBef>
                <a:spcPts val="1400"/>
              </a:spcBef>
              <a:spcAft>
                <a:spcPts val="0"/>
              </a:spcAft>
              <a:buSzPts val="2000"/>
              <a:buFont typeface="Noto Sans Symbols"/>
              <a:buNone/>
            </a:pPr>
            <a:endParaRPr dirty="0"/>
          </a:p>
        </p:txBody>
      </p:sp>
      <p:pic>
        <p:nvPicPr>
          <p:cNvPr id="142" name="Google Shape;142;p5"/>
          <p:cNvPicPr preferRelativeResize="0"/>
          <p:nvPr/>
        </p:nvPicPr>
        <p:blipFill rotWithShape="1">
          <a:blip r:embed="rId3">
            <a:alphaModFix/>
          </a:blip>
          <a:srcRect/>
          <a:stretch/>
        </p:blipFill>
        <p:spPr>
          <a:xfrm>
            <a:off x="2361606" y="2603178"/>
            <a:ext cx="3438525" cy="30522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63D5E6-CE80-3943-9F5B-6CDF5962A466}"/>
              </a:ext>
            </a:extLst>
          </p:cNvPr>
          <p:cNvSpPr>
            <a:spLocks noGrp="1"/>
          </p:cNvSpPr>
          <p:nvPr>
            <p:ph type="body" idx="2"/>
          </p:nvPr>
        </p:nvSpPr>
        <p:spPr>
          <a:xfrm>
            <a:off x="396134" y="1933182"/>
            <a:ext cx="6743702" cy="4407336"/>
          </a:xfrm>
        </p:spPr>
        <p:txBody>
          <a:bodyPr>
            <a:normAutofit/>
          </a:bodyPr>
          <a:lstStyle/>
          <a:p>
            <a:r>
              <a:rPr lang="en-US" sz="3600" dirty="0">
                <a:solidFill>
                  <a:srgbClr val="404040"/>
                </a:solidFill>
                <a:latin typeface="Calibri" panose="020F0502020204030204" pitchFamily="34" charset="0"/>
                <a:cs typeface="Calibri" panose="020F0502020204030204" pitchFamily="34" charset="0"/>
              </a:rPr>
              <a:t>In your teams –discuss the 11 key features and any reasons why we should not place students in heterogeneous grouping patterns for educational benefit? </a:t>
            </a:r>
          </a:p>
        </p:txBody>
      </p:sp>
      <p:pic>
        <p:nvPicPr>
          <p:cNvPr id="2" name="Picture 1">
            <a:extLst>
              <a:ext uri="{FF2B5EF4-FFF2-40B4-BE49-F238E27FC236}">
                <a16:creationId xmlns:a16="http://schemas.microsoft.com/office/drawing/2014/main" id="{2310FA8A-7713-DEA1-0A9C-8C05960C7C1F}"/>
              </a:ext>
            </a:extLst>
          </p:cNvPr>
          <p:cNvPicPr>
            <a:picLocks noChangeAspect="1"/>
          </p:cNvPicPr>
          <p:nvPr/>
        </p:nvPicPr>
        <p:blipFill>
          <a:blip r:embed="rId2"/>
          <a:stretch>
            <a:fillRect/>
          </a:stretch>
        </p:blipFill>
        <p:spPr>
          <a:xfrm>
            <a:off x="7250936" y="2076234"/>
            <a:ext cx="4072591" cy="3740017"/>
          </a:xfrm>
          <a:prstGeom prst="rect">
            <a:avLst/>
          </a:prstGeom>
        </p:spPr>
      </p:pic>
      <p:sp>
        <p:nvSpPr>
          <p:cNvPr id="5" name="TextBox 4">
            <a:extLst>
              <a:ext uri="{FF2B5EF4-FFF2-40B4-BE49-F238E27FC236}">
                <a16:creationId xmlns:a16="http://schemas.microsoft.com/office/drawing/2014/main" id="{68262118-6C59-2A07-0962-BB62CBBBB062}"/>
              </a:ext>
            </a:extLst>
          </p:cNvPr>
          <p:cNvSpPr txBox="1"/>
          <p:nvPr/>
        </p:nvSpPr>
        <p:spPr>
          <a:xfrm>
            <a:off x="868473" y="270510"/>
            <a:ext cx="10354848" cy="1446550"/>
          </a:xfrm>
          <a:prstGeom prst="rect">
            <a:avLst/>
          </a:prstGeom>
          <a:noFill/>
        </p:spPr>
        <p:txBody>
          <a:bodyPr wrap="square">
            <a:spAutoFit/>
          </a:bodyPr>
          <a:lstStyle/>
          <a:p>
            <a:r>
              <a:rPr lang="en-US" sz="4400" dirty="0">
                <a:latin typeface="Cambria" panose="02040503050406030204" pitchFamily="18" charset="0"/>
                <a:cs typeface="Calibri Light" panose="020F0302020204030204" pitchFamily="34" charset="0"/>
              </a:rPr>
              <a:t>Importance of Small Heterogenous Grouping </a:t>
            </a:r>
          </a:p>
        </p:txBody>
      </p:sp>
    </p:spTree>
    <p:extLst>
      <p:ext uri="{BB962C8B-B14F-4D97-AF65-F5344CB8AC3E}">
        <p14:creationId xmlns:p14="http://schemas.microsoft.com/office/powerpoint/2010/main" val="11921229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9/Step 9: IRTL Agenda</a:t>
            </a:r>
            <a:endParaRPr dirty="0">
              <a:solidFill>
                <a:srgbClr val="404040"/>
              </a:solidFill>
            </a:endParaRPr>
          </a:p>
        </p:txBody>
      </p:sp>
      <p:sp>
        <p:nvSpPr>
          <p:cNvPr id="151" name="Google Shape;151;p7"/>
          <p:cNvSpPr txBox="1">
            <a:spLocks noGrp="1"/>
          </p:cNvSpPr>
          <p:nvPr>
            <p:ph type="body" idx="1"/>
          </p:nvPr>
        </p:nvSpPr>
        <p:spPr>
          <a:xfrm>
            <a:off x="1201782" y="1417320"/>
            <a:ext cx="10659292" cy="4023360"/>
          </a:xfrm>
          <a:prstGeom prst="rect">
            <a:avLst/>
          </a:prstGeom>
          <a:noFill/>
          <a:ln>
            <a:noFill/>
          </a:ln>
        </p:spPr>
        <p:txBody>
          <a:bodyPr spcFirstLastPara="1" wrap="square" lIns="0" tIns="45700" rIns="0" bIns="45700" anchor="t" anchorCtr="0">
            <a:noAutofit/>
          </a:bodyPr>
          <a:lstStyle/>
          <a:p>
            <a:pPr marL="0" marR="0" indent="0" fontAlgn="base">
              <a:spcBef>
                <a:spcPts val="0"/>
              </a:spcBef>
              <a:spcAft>
                <a:spcPts val="105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Research Based Instructional Practices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Heterogeneous Small Group Instruction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highlight>
                  <a:srgbClr val="D95426"/>
                </a:highlight>
                <a:latin typeface="proxima-nova-soft"/>
                <a:ea typeface="Times New Roman" panose="02020603050405020304" pitchFamily="18" charset="0"/>
                <a:cs typeface="Times New Roman" panose="02020603050405020304" pitchFamily="18" charset="0"/>
              </a:rPr>
              <a:t>A Word on Universal Design for Learning and Backward Mapping</a:t>
            </a:r>
            <a:endParaRPr lang="en-US" sz="3200" dirty="0">
              <a:effectLst/>
              <a:highlight>
                <a:srgbClr val="D95426"/>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Identity Relevant Instructional Practices </a:t>
            </a: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Creating Lessons that Lift the Learning of All Learners</a:t>
            </a:r>
            <a:r>
              <a:rPr lang="en-US" sz="3200" dirty="0">
                <a:effectLst/>
              </a:rPr>
              <a:t> </a:t>
            </a:r>
            <a:endParaRPr lang="en-US" sz="3200" dirty="0">
              <a:solidFill>
                <a:srgbClr val="404040"/>
              </a:solidFill>
            </a:endParaRPr>
          </a:p>
          <a:p>
            <a:pPr marL="114300" lvl="0" indent="0" algn="l" rtl="0">
              <a:lnSpc>
                <a:spcPct val="90000"/>
              </a:lnSpc>
              <a:spcBef>
                <a:spcPts val="1400"/>
              </a:spcBef>
              <a:spcAft>
                <a:spcPts val="0"/>
              </a:spcAft>
              <a:buSzPct val="100000"/>
              <a:buNone/>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9047255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CD23-DBDD-1F9E-BF15-9BC4114E4439}"/>
              </a:ext>
            </a:extLst>
          </p:cNvPr>
          <p:cNvSpPr>
            <a:spLocks noGrp="1"/>
          </p:cNvSpPr>
          <p:nvPr>
            <p:ph type="title"/>
          </p:nvPr>
        </p:nvSpPr>
        <p:spPr/>
        <p:txBody>
          <a:bodyPr/>
          <a:lstStyle/>
          <a:p>
            <a:r>
              <a:rPr lang="en-US" dirty="0"/>
              <a:t>A Word on Universal Design for Learning </a:t>
            </a:r>
          </a:p>
        </p:txBody>
      </p:sp>
      <p:sp>
        <p:nvSpPr>
          <p:cNvPr id="3" name="Text Placeholder 2">
            <a:extLst>
              <a:ext uri="{FF2B5EF4-FFF2-40B4-BE49-F238E27FC236}">
                <a16:creationId xmlns:a16="http://schemas.microsoft.com/office/drawing/2014/main" id="{380E3CBC-A684-FE9D-EE0D-AA5872E43B0E}"/>
              </a:ext>
            </a:extLst>
          </p:cNvPr>
          <p:cNvSpPr>
            <a:spLocks noGrp="1"/>
          </p:cNvSpPr>
          <p:nvPr>
            <p:ph type="body" idx="1"/>
          </p:nvPr>
        </p:nvSpPr>
        <p:spPr/>
        <p:txBody>
          <a:bodyPr/>
          <a:lstStyle/>
          <a:p>
            <a:pPr marL="0" marR="0" indent="0" fontAlgn="base">
              <a:spcBef>
                <a:spcPts val="0"/>
              </a:spcBef>
              <a:spcAft>
                <a:spcPts val="1050"/>
              </a:spcAft>
              <a:buNone/>
            </a:pPr>
            <a:r>
              <a:rPr lang="en-US" sz="2800" dirty="0">
                <a:solidFill>
                  <a:srgbClr val="424242"/>
                </a:solidFill>
                <a:effectLst/>
                <a:latin typeface="proxima-nova-soft"/>
                <a:ea typeface="Times New Roman" panose="02020603050405020304" pitchFamily="18" charset="0"/>
                <a:cs typeface="Times New Roman" panose="02020603050405020304" pitchFamily="18" charset="0"/>
              </a:rPr>
              <a:t>The Higher Education Opportunity Act (HEOA, Public Law 110-315, August 14, 2008) supports Universal Design for Learning as “a scientifically valid framework for guiding educational practices”: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fontAlgn="base">
              <a:spcBef>
                <a:spcPts val="0"/>
              </a:spcBef>
              <a:spcAft>
                <a:spcPts val="600"/>
              </a:spcAft>
              <a:buSzPts val="1000"/>
              <a:buNone/>
              <a:tabLst>
                <a:tab pos="457200" algn="l"/>
              </a:tabLst>
            </a:pPr>
            <a:r>
              <a:rPr lang="en-US" sz="2600" dirty="0">
                <a:solidFill>
                  <a:srgbClr val="424242"/>
                </a:solidFill>
                <a:effectLst/>
                <a:latin typeface="proxima-nova-soft"/>
                <a:ea typeface="Times New Roman" panose="02020603050405020304" pitchFamily="18" charset="0"/>
                <a:cs typeface="Times New Roman" panose="02020603050405020304" pitchFamily="18" charset="0"/>
              </a:rPr>
              <a:t>(A)“Provides flexibility in the ways information is presented, in the ways, students respond or demonstrate knowledge and skills, and in the ways, students are engaged...”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fontAlgn="base">
              <a:spcBef>
                <a:spcPts val="0"/>
              </a:spcBef>
              <a:spcAft>
                <a:spcPts val="600"/>
              </a:spcAft>
              <a:buSzPts val="1000"/>
              <a:buNone/>
              <a:tabLst>
                <a:tab pos="457200" algn="l"/>
              </a:tabLst>
            </a:pPr>
            <a:r>
              <a:rPr lang="en-US" sz="2600" dirty="0">
                <a:solidFill>
                  <a:srgbClr val="424242"/>
                </a:solidFill>
                <a:effectLst/>
                <a:latin typeface="proxima-nova-soft"/>
                <a:ea typeface="Times New Roman" panose="02020603050405020304" pitchFamily="18" charset="0"/>
                <a:cs typeface="Times New Roman" panose="02020603050405020304" pitchFamily="18" charset="0"/>
              </a:rPr>
              <a:t>(B)“Reduces barriers in instruction, provides appropriate accommodations, supports, and challenges, and maintains high achievement expectations for all students, including students with disabilities and students who are limited English proficiency.”</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5724880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9/Step 9: IRTL Agenda</a:t>
            </a:r>
            <a:endParaRPr dirty="0">
              <a:solidFill>
                <a:srgbClr val="404040"/>
              </a:solidFill>
            </a:endParaRPr>
          </a:p>
        </p:txBody>
      </p:sp>
      <p:sp>
        <p:nvSpPr>
          <p:cNvPr id="151" name="Google Shape;151;p7"/>
          <p:cNvSpPr txBox="1">
            <a:spLocks noGrp="1"/>
          </p:cNvSpPr>
          <p:nvPr>
            <p:ph type="body" idx="1"/>
          </p:nvPr>
        </p:nvSpPr>
        <p:spPr>
          <a:xfrm>
            <a:off x="1201782" y="1417320"/>
            <a:ext cx="10659292" cy="4023360"/>
          </a:xfrm>
          <a:prstGeom prst="rect">
            <a:avLst/>
          </a:prstGeom>
          <a:noFill/>
          <a:ln>
            <a:noFill/>
          </a:ln>
        </p:spPr>
        <p:txBody>
          <a:bodyPr spcFirstLastPara="1" wrap="square" lIns="0" tIns="45700" rIns="0" bIns="45700" anchor="t" anchorCtr="0">
            <a:noAutofit/>
          </a:bodyPr>
          <a:lstStyle/>
          <a:p>
            <a:pPr marL="0" marR="0" indent="0" fontAlgn="base">
              <a:spcBef>
                <a:spcPts val="0"/>
              </a:spcBef>
              <a:spcAft>
                <a:spcPts val="105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Research Based Instructional Practices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Heterogeneous Small Group Instruction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A Word on Universal Design for Learning and Backward Mapping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effectLst/>
                <a:highlight>
                  <a:srgbClr val="D95426"/>
                </a:highlight>
                <a:latin typeface="Calibri" panose="020F0502020204030204" pitchFamily="34" charset="0"/>
                <a:ea typeface="Calibri" panose="020F0502020204030204" pitchFamily="34" charset="0"/>
                <a:cs typeface="Times New Roman" panose="02020603050405020304" pitchFamily="18" charset="0"/>
              </a:rPr>
              <a:t>Identity Relevant Instructional Practices </a:t>
            </a: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Creating Lessons that Lift the Learning of All Learners</a:t>
            </a:r>
            <a:r>
              <a:rPr lang="en-US" sz="3200" dirty="0">
                <a:effectLst/>
              </a:rPr>
              <a:t> </a:t>
            </a:r>
            <a:endParaRPr lang="en-US" sz="3200" dirty="0">
              <a:solidFill>
                <a:srgbClr val="404040"/>
              </a:solidFill>
            </a:endParaRPr>
          </a:p>
          <a:p>
            <a:pPr marL="114300" lvl="0" indent="0" algn="l" rtl="0">
              <a:lnSpc>
                <a:spcPct val="90000"/>
              </a:lnSpc>
              <a:spcBef>
                <a:spcPts val="1400"/>
              </a:spcBef>
              <a:spcAft>
                <a:spcPts val="0"/>
              </a:spcAft>
              <a:buSzPct val="100000"/>
              <a:buNone/>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103820793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0D9E-A685-2DFD-A483-F3B079147DA5}"/>
              </a:ext>
            </a:extLst>
          </p:cNvPr>
          <p:cNvSpPr>
            <a:spLocks noGrp="1"/>
          </p:cNvSpPr>
          <p:nvPr>
            <p:ph type="title"/>
          </p:nvPr>
        </p:nvSpPr>
        <p:spPr>
          <a:xfrm>
            <a:off x="1097279" y="862624"/>
            <a:ext cx="10058400" cy="1450757"/>
          </a:xfrm>
        </p:spPr>
        <p:txBody>
          <a:bodyPr/>
          <a:lstStyle/>
          <a:p>
            <a:r>
              <a:rPr lang="en-US" sz="3200" dirty="0">
                <a:solidFill>
                  <a:srgbClr val="424242"/>
                </a:solidFill>
                <a:latin typeface="proxima-nova-soft"/>
                <a:ea typeface="Times New Roman" panose="02020603050405020304" pitchFamily="18" charset="0"/>
                <a:cs typeface="Times New Roman" panose="02020603050405020304" pitchFamily="18" charset="0"/>
              </a:rPr>
              <a:t>According to Irvine and Armento (2001), Discuss the 4 Myths Relative to </a:t>
            </a:r>
            <a:br>
              <a:rPr lang="en-US" sz="3200" dirty="0">
                <a:solidFill>
                  <a:srgbClr val="424242"/>
                </a:solidFill>
                <a:latin typeface="proxima-nova-soft"/>
                <a:ea typeface="Times New Roman" panose="02020603050405020304" pitchFamily="18" charset="0"/>
                <a:cs typeface="Times New Roman" panose="02020603050405020304" pitchFamily="18" charset="0"/>
              </a:rPr>
            </a:br>
            <a:r>
              <a:rPr lang="en-US" sz="3200" dirty="0">
                <a:solidFill>
                  <a:srgbClr val="424242"/>
                </a:solidFill>
                <a:latin typeface="proxima-nova-soft"/>
                <a:ea typeface="Times New Roman" panose="02020603050405020304" pitchFamily="18" charset="0"/>
                <a:cs typeface="Times New Roman" panose="02020603050405020304" pitchFamily="18" charset="0"/>
              </a:rPr>
              <a:t>What You Learned in Cornerstone 1:</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652F9C26-D9EC-C206-AC5D-92DE1490F812}"/>
              </a:ext>
            </a:extLst>
          </p:cNvPr>
          <p:cNvSpPr>
            <a:spLocks noGrp="1"/>
          </p:cNvSpPr>
          <p:nvPr>
            <p:ph type="body" idx="1"/>
          </p:nvPr>
        </p:nvSpPr>
        <p:spPr>
          <a:xfrm>
            <a:off x="1097279" y="1845734"/>
            <a:ext cx="5817088" cy="4023360"/>
          </a:xfrm>
        </p:spPr>
        <p:txBody>
          <a:bodyPr/>
          <a:lstStyle/>
          <a:p>
            <a:pPr marL="0" marR="0" fontAlgn="base">
              <a:spcBef>
                <a:spcPts val="0"/>
              </a:spcBef>
              <a:spcAft>
                <a:spcPts val="1050"/>
              </a:spcAft>
            </a:pPr>
            <a:r>
              <a:rPr lang="en-US" dirty="0">
                <a:solidFill>
                  <a:srgbClr val="424242"/>
                </a:solidFill>
                <a:effectLst/>
                <a:latin typeface="proxima-nova-soft"/>
                <a:ea typeface="Times New Roman" panose="02020603050405020304" pitchFamily="18" charset="0"/>
                <a:cs typeface="Times New Roman" panose="02020603050405020304" pitchFamily="18" charset="0"/>
              </a:rPr>
              <a:t>Myth #1:  Culturally relevant pedagogy is a new and special type of pedagogy that is relevant only to students experiencing poverty and students who identify as black or brown.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1050"/>
              </a:spcAft>
            </a:pPr>
            <a:r>
              <a:rPr lang="en-US" dirty="0">
                <a:solidFill>
                  <a:srgbClr val="424242"/>
                </a:solidFill>
                <a:effectLst/>
                <a:latin typeface="proxima-nova-soft"/>
                <a:ea typeface="Times New Roman" panose="02020603050405020304" pitchFamily="18" charset="0"/>
                <a:cs typeface="Times New Roman" panose="02020603050405020304" pitchFamily="18" charset="0"/>
              </a:rPr>
              <a:t>Myth #2:  In schools with diverse student populations, teachers of color are better able to demonstrate the essential elements of a culturally relevant pedagogy.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1050"/>
              </a:spcAft>
            </a:pPr>
            <a:r>
              <a:rPr lang="en-US" dirty="0">
                <a:solidFill>
                  <a:srgbClr val="424242"/>
                </a:solidFill>
                <a:effectLst/>
                <a:latin typeface="proxima-nova-soft"/>
                <a:ea typeface="Times New Roman" panose="02020603050405020304" pitchFamily="18" charset="0"/>
                <a:cs typeface="Times New Roman" panose="02020603050405020304" pitchFamily="18" charset="0"/>
              </a:rPr>
              <a:t>Myth #3:  Culturally relevant pedagogy is a “bag of tricks” that minimizes the difficulty of teaching a diverse student population.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1050"/>
              </a:spcAft>
            </a:pPr>
            <a:r>
              <a:rPr lang="en-US" dirty="0">
                <a:solidFill>
                  <a:srgbClr val="424242"/>
                </a:solidFill>
                <a:effectLst/>
                <a:latin typeface="proxima-nova-soft"/>
                <a:ea typeface="Times New Roman" panose="02020603050405020304" pitchFamily="18" charset="0"/>
                <a:cs typeface="Times New Roman" panose="02020603050405020304" pitchFamily="18" charset="0"/>
              </a:rPr>
              <a:t>Myth #4:  Culturally relevant pedagogy requires teachers to master the details of all the cultures of students represented in the classroom.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0AB99E0D-29CE-4C7D-9523-610DBA9D3542}"/>
              </a:ext>
            </a:extLst>
          </p:cNvPr>
          <p:cNvPicPr>
            <a:picLocks noChangeAspect="1"/>
          </p:cNvPicPr>
          <p:nvPr/>
        </p:nvPicPr>
        <p:blipFill>
          <a:blip r:embed="rId2"/>
          <a:stretch>
            <a:fillRect/>
          </a:stretch>
        </p:blipFill>
        <p:spPr>
          <a:xfrm>
            <a:off x="7250936" y="2076234"/>
            <a:ext cx="4072591" cy="3740017"/>
          </a:xfrm>
          <a:prstGeom prst="rect">
            <a:avLst/>
          </a:prstGeom>
        </p:spPr>
      </p:pic>
    </p:spTree>
    <p:extLst>
      <p:ext uri="{BB962C8B-B14F-4D97-AF65-F5344CB8AC3E}">
        <p14:creationId xmlns:p14="http://schemas.microsoft.com/office/powerpoint/2010/main" val="415042787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9/Step 9: IRTL Agenda</a:t>
            </a:r>
            <a:endParaRPr dirty="0">
              <a:solidFill>
                <a:srgbClr val="404040"/>
              </a:solidFill>
            </a:endParaRPr>
          </a:p>
        </p:txBody>
      </p:sp>
      <p:sp>
        <p:nvSpPr>
          <p:cNvPr id="151" name="Google Shape;151;p7"/>
          <p:cNvSpPr txBox="1">
            <a:spLocks noGrp="1"/>
          </p:cNvSpPr>
          <p:nvPr>
            <p:ph type="body" idx="1"/>
          </p:nvPr>
        </p:nvSpPr>
        <p:spPr>
          <a:xfrm>
            <a:off x="1201782" y="1417320"/>
            <a:ext cx="10659292" cy="4023360"/>
          </a:xfrm>
          <a:prstGeom prst="rect">
            <a:avLst/>
          </a:prstGeom>
          <a:noFill/>
          <a:ln>
            <a:noFill/>
          </a:ln>
        </p:spPr>
        <p:txBody>
          <a:bodyPr spcFirstLastPara="1" wrap="square" lIns="0" tIns="45700" rIns="0" bIns="45700" anchor="t" anchorCtr="0">
            <a:noAutofit/>
          </a:bodyPr>
          <a:lstStyle/>
          <a:p>
            <a:pPr marL="0" marR="0" indent="0" fontAlgn="base">
              <a:spcBef>
                <a:spcPts val="0"/>
              </a:spcBef>
              <a:spcAft>
                <a:spcPts val="105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Research Based Instructional Practices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Heterogeneous Small Group Instruction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A Word on Universal Design for Learning and Backward Mapping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Identity Relevant Instructional Practices </a:t>
            </a: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highlight>
                  <a:srgbClr val="D95426"/>
                </a:highlight>
                <a:latin typeface="proxima-nova-soft"/>
                <a:ea typeface="Times New Roman" panose="02020603050405020304" pitchFamily="18" charset="0"/>
                <a:cs typeface="Times New Roman" panose="02020603050405020304" pitchFamily="18" charset="0"/>
              </a:rPr>
              <a:t>Creating Lessons that Lift the Learning of All Learners</a:t>
            </a:r>
            <a:r>
              <a:rPr lang="en-US" sz="3200" dirty="0">
                <a:effectLst/>
                <a:highlight>
                  <a:srgbClr val="D95426"/>
                </a:highlight>
              </a:rPr>
              <a:t> </a:t>
            </a:r>
            <a:endParaRPr lang="en-US" sz="3200" dirty="0">
              <a:solidFill>
                <a:srgbClr val="404040"/>
              </a:solidFill>
              <a:highlight>
                <a:srgbClr val="D95426"/>
              </a:highlight>
            </a:endParaRPr>
          </a:p>
          <a:p>
            <a:pPr marL="114300" lvl="0" indent="0" algn="l" rtl="0">
              <a:lnSpc>
                <a:spcPct val="90000"/>
              </a:lnSpc>
              <a:spcBef>
                <a:spcPts val="1400"/>
              </a:spcBef>
              <a:spcAft>
                <a:spcPts val="0"/>
              </a:spcAft>
              <a:buSzPct val="100000"/>
              <a:buNone/>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20121287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1097280" y="286605"/>
            <a:ext cx="7346633" cy="145075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BA4400"/>
              </a:buClr>
              <a:buSzPts val="3959"/>
              <a:buFont typeface="Calibri"/>
              <a:buNone/>
            </a:pPr>
            <a:r>
              <a:rPr lang="en-US" sz="3959" dirty="0">
                <a:solidFill>
                  <a:srgbClr val="404040"/>
                </a:solidFill>
                <a:latin typeface="Calibri" panose="020F0502020204030204" pitchFamily="34" charset="0"/>
                <a:cs typeface="Calibri" panose="020F0502020204030204" pitchFamily="34" charset="0"/>
                <a:sym typeface="Calibri"/>
              </a:rPr>
              <a:t>Create or Adopt the Lesson Plan Format Provided – Confirming the Following Requirements:</a:t>
            </a:r>
            <a:endParaRPr dirty="0">
              <a:solidFill>
                <a:srgbClr val="404040"/>
              </a:solidFill>
              <a:latin typeface="Calibri" panose="020F0502020204030204" pitchFamily="34" charset="0"/>
              <a:cs typeface="Calibri" panose="020F0502020204030204" pitchFamily="34" charset="0"/>
            </a:endParaRPr>
          </a:p>
        </p:txBody>
      </p:sp>
      <p:sp>
        <p:nvSpPr>
          <p:cNvPr id="244" name="Google Shape;244;p22"/>
          <p:cNvSpPr txBox="1">
            <a:spLocks noGrp="1"/>
          </p:cNvSpPr>
          <p:nvPr>
            <p:ph type="body" idx="1"/>
          </p:nvPr>
        </p:nvSpPr>
        <p:spPr>
          <a:prstGeom prst="rect">
            <a:avLst/>
          </a:prstGeom>
          <a:noFill/>
          <a:ln>
            <a:noFill/>
          </a:ln>
        </p:spPr>
        <p:txBody>
          <a:bodyPr spcFirstLastPara="1" wrap="square" lIns="0" tIns="45700" rIns="0" bIns="45700" anchor="t" anchorCtr="0">
            <a:normAutofit fontScale="92500" lnSpcReduction="10000"/>
          </a:bodyPr>
          <a:lstStyle/>
          <a:p>
            <a:pPr lvl="0" indent="-457200" algn="l" rtl="0">
              <a:lnSpc>
                <a:spcPct val="80000"/>
              </a:lnSpc>
              <a:spcBef>
                <a:spcPts val="0"/>
              </a:spcBef>
              <a:spcAft>
                <a:spcPts val="0"/>
              </a:spcAft>
              <a:buSzPts val="2220"/>
              <a:buAutoNum type="arabicPeriod"/>
            </a:pPr>
            <a:r>
              <a:rPr lang="en-US" sz="2400" dirty="0">
                <a:solidFill>
                  <a:srgbClr val="404040"/>
                </a:solidFill>
                <a:latin typeface="Calibri"/>
                <a:ea typeface="Calibri"/>
                <a:cs typeface="Calibri"/>
                <a:sym typeface="Calibri"/>
              </a:rPr>
              <a:t>Define the cluster of standards or essential learning targets (both foundational and  content standards)</a:t>
            </a:r>
          </a:p>
          <a:p>
            <a:pPr lvl="0" indent="-457200" algn="l" rtl="0">
              <a:lnSpc>
                <a:spcPct val="80000"/>
              </a:lnSpc>
              <a:spcBef>
                <a:spcPts val="0"/>
              </a:spcBef>
              <a:spcAft>
                <a:spcPts val="0"/>
              </a:spcAft>
              <a:buSzPts val="2220"/>
              <a:buAutoNum type="arabicPeriod"/>
            </a:pPr>
            <a:endParaRPr lang="en-US" sz="2400" dirty="0">
              <a:solidFill>
                <a:srgbClr val="404040"/>
              </a:solidFill>
            </a:endParaRPr>
          </a:p>
          <a:p>
            <a:pPr lvl="0" indent="-457200" algn="l" rtl="0">
              <a:lnSpc>
                <a:spcPct val="80000"/>
              </a:lnSpc>
              <a:spcBef>
                <a:spcPts val="0"/>
              </a:spcBef>
              <a:spcAft>
                <a:spcPts val="0"/>
              </a:spcAft>
              <a:buSzPts val="2220"/>
              <a:buAutoNum type="arabicPeriod"/>
            </a:pPr>
            <a:r>
              <a:rPr lang="en-US" sz="2400" dirty="0">
                <a:solidFill>
                  <a:srgbClr val="404040"/>
                </a:solidFill>
                <a:latin typeface="Calibri"/>
                <a:ea typeface="Calibri"/>
                <a:cs typeface="Calibri"/>
                <a:sym typeface="Calibri"/>
              </a:rPr>
              <a:t>Provide clarity of what will be introduced in large group instruction that is only 10% of the instructional time </a:t>
            </a:r>
            <a:endParaRPr sz="2400" dirty="0">
              <a:solidFill>
                <a:srgbClr val="404040"/>
              </a:solidFill>
            </a:endParaRPr>
          </a:p>
          <a:p>
            <a:pPr marL="407670" lvl="0" indent="-457200" algn="l" rtl="0">
              <a:lnSpc>
                <a:spcPct val="80000"/>
              </a:lnSpc>
              <a:spcBef>
                <a:spcPts val="1400"/>
              </a:spcBef>
              <a:spcAft>
                <a:spcPts val="0"/>
              </a:spcAft>
              <a:buSzPts val="2220"/>
              <a:buFont typeface="+mj-lt"/>
              <a:buAutoNum type="arabicPeriod"/>
            </a:pPr>
            <a:r>
              <a:rPr lang="en-US" sz="2400" dirty="0">
                <a:solidFill>
                  <a:srgbClr val="404040"/>
                </a:solidFill>
                <a:latin typeface="Calibri"/>
                <a:ea typeface="Calibri"/>
                <a:cs typeface="Calibri"/>
                <a:sym typeface="Calibri"/>
              </a:rPr>
              <a:t>Share appropriate information from the ICS Skills at a Glance for each student</a:t>
            </a:r>
            <a:endParaRPr sz="2400" dirty="0">
              <a:solidFill>
                <a:srgbClr val="404040"/>
              </a:solidFill>
            </a:endParaRPr>
          </a:p>
          <a:p>
            <a:pPr marL="407670" lvl="0" indent="-457200" algn="l" rtl="0">
              <a:lnSpc>
                <a:spcPct val="80000"/>
              </a:lnSpc>
              <a:spcBef>
                <a:spcPts val="1400"/>
              </a:spcBef>
              <a:spcAft>
                <a:spcPts val="0"/>
              </a:spcAft>
              <a:buSzPts val="2220"/>
              <a:buFont typeface="+mj-lt"/>
              <a:buAutoNum type="arabicPeriod"/>
            </a:pPr>
            <a:r>
              <a:rPr lang="en-US" sz="2400" dirty="0">
                <a:solidFill>
                  <a:srgbClr val="404040"/>
                </a:solidFill>
                <a:latin typeface="Calibri"/>
                <a:ea typeface="Calibri"/>
                <a:cs typeface="Calibri"/>
                <a:sym typeface="Calibri"/>
              </a:rPr>
              <a:t>Define what will be achieved in heterogeneous small groups by interest 90% of the instructional period</a:t>
            </a:r>
            <a:endParaRPr sz="2400" dirty="0">
              <a:solidFill>
                <a:srgbClr val="404040"/>
              </a:solidFill>
            </a:endParaRPr>
          </a:p>
          <a:p>
            <a:pPr marL="407670" lvl="0" indent="-457200" algn="l" rtl="0">
              <a:lnSpc>
                <a:spcPct val="80000"/>
              </a:lnSpc>
              <a:spcBef>
                <a:spcPts val="1400"/>
              </a:spcBef>
              <a:spcAft>
                <a:spcPts val="0"/>
              </a:spcAft>
              <a:buSzPts val="2220"/>
              <a:buFont typeface="+mj-lt"/>
              <a:buAutoNum type="arabicPeriod"/>
            </a:pPr>
            <a:r>
              <a:rPr lang="en-US" sz="2400" dirty="0">
                <a:solidFill>
                  <a:srgbClr val="404040"/>
                </a:solidFill>
                <a:latin typeface="Calibri"/>
                <a:ea typeface="Calibri"/>
                <a:cs typeface="Calibri"/>
                <a:sym typeface="Calibri"/>
              </a:rPr>
              <a:t>Define what engagement, instruction and assessment will look for each heterogeneous small group</a:t>
            </a:r>
            <a:endParaRPr sz="2400" dirty="0">
              <a:solidFill>
                <a:srgbClr val="404040"/>
              </a:solidFill>
            </a:endParaRPr>
          </a:p>
          <a:p>
            <a:pPr marL="407670" lvl="0" indent="-457200" algn="l" rtl="0">
              <a:lnSpc>
                <a:spcPct val="80000"/>
              </a:lnSpc>
              <a:spcBef>
                <a:spcPts val="1400"/>
              </a:spcBef>
              <a:spcAft>
                <a:spcPts val="0"/>
              </a:spcAft>
              <a:buSzPts val="2220"/>
              <a:buFont typeface="+mj-lt"/>
              <a:buAutoNum type="arabicPeriod"/>
            </a:pPr>
            <a:r>
              <a:rPr lang="en-US" sz="2400" dirty="0">
                <a:solidFill>
                  <a:srgbClr val="404040"/>
                </a:solidFill>
                <a:latin typeface="Calibri"/>
                <a:ea typeface="Calibri"/>
                <a:cs typeface="Calibri"/>
                <a:sym typeface="Calibri"/>
              </a:rPr>
              <a:t>Clarify what staff will facilitate learning and where – staff schedules</a:t>
            </a:r>
            <a:endParaRPr sz="2400" dirty="0">
              <a:solidFill>
                <a:srgbClr val="404040"/>
              </a:solidFill>
            </a:endParaRPr>
          </a:p>
          <a:p>
            <a:pPr marL="407670" lvl="0" indent="-457200" algn="l" rtl="0">
              <a:lnSpc>
                <a:spcPct val="80000"/>
              </a:lnSpc>
              <a:spcBef>
                <a:spcPts val="1400"/>
              </a:spcBef>
              <a:spcAft>
                <a:spcPts val="0"/>
              </a:spcAft>
              <a:buSzPts val="2220"/>
              <a:buFont typeface="+mj-lt"/>
              <a:buAutoNum type="arabicPeriod"/>
            </a:pPr>
            <a:r>
              <a:rPr lang="en-US" sz="2400" dirty="0">
                <a:solidFill>
                  <a:srgbClr val="404040"/>
                </a:solidFill>
                <a:latin typeface="Calibri"/>
                <a:ea typeface="Calibri"/>
                <a:cs typeface="Calibri"/>
                <a:sym typeface="Calibri"/>
              </a:rPr>
              <a:t>Sign off on the lesson for all C3 Team members</a:t>
            </a:r>
            <a:endParaRPr sz="2400" dirty="0">
              <a:solidFill>
                <a:srgbClr val="404040"/>
              </a:solidFill>
            </a:endParaRPr>
          </a:p>
          <a:p>
            <a:pPr marL="91440" lvl="0" indent="0" algn="l" rtl="0">
              <a:lnSpc>
                <a:spcPct val="80000"/>
              </a:lnSpc>
              <a:spcBef>
                <a:spcPts val="1400"/>
              </a:spcBef>
              <a:spcAft>
                <a:spcPts val="0"/>
              </a:spcAft>
              <a:buSzPts val="1850"/>
              <a:buNone/>
            </a:pPr>
            <a:endParaRPr sz="1850" dirty="0"/>
          </a:p>
        </p:txBody>
      </p:sp>
    </p:spTree>
    <p:extLst>
      <p:ext uri="{BB962C8B-B14F-4D97-AF65-F5344CB8AC3E}">
        <p14:creationId xmlns:p14="http://schemas.microsoft.com/office/powerpoint/2010/main" val="49269369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8" name="Google Shape;238;p21" descr="A screenshot of a social media post&#10;&#10;Description automatically generated"/>
          <p:cNvPicPr preferRelativeResize="0"/>
          <p:nvPr/>
        </p:nvPicPr>
        <p:blipFill rotWithShape="1">
          <a:blip r:embed="rId3">
            <a:alphaModFix/>
          </a:blip>
          <a:srcRect/>
          <a:stretch/>
        </p:blipFill>
        <p:spPr>
          <a:xfrm>
            <a:off x="341376" y="286604"/>
            <a:ext cx="7299501" cy="5913779"/>
          </a:xfrm>
          <a:prstGeom prst="rect">
            <a:avLst/>
          </a:prstGeom>
          <a:noFill/>
          <a:ln>
            <a:noFill/>
          </a:ln>
        </p:spPr>
      </p:pic>
    </p:spTree>
    <p:extLst>
      <p:ext uri="{BB962C8B-B14F-4D97-AF65-F5344CB8AC3E}">
        <p14:creationId xmlns:p14="http://schemas.microsoft.com/office/powerpoint/2010/main" val="127993400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math lesson&#10;&#10;Description automatically generated">
            <a:extLst>
              <a:ext uri="{FF2B5EF4-FFF2-40B4-BE49-F238E27FC236}">
                <a16:creationId xmlns:a16="http://schemas.microsoft.com/office/drawing/2014/main" id="{529F42BC-9F4A-E22C-617D-3DA5FEABFB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447" y="337503"/>
            <a:ext cx="8836584" cy="5446077"/>
          </a:xfrm>
        </p:spPr>
      </p:pic>
    </p:spTree>
    <p:extLst>
      <p:ext uri="{BB962C8B-B14F-4D97-AF65-F5344CB8AC3E}">
        <p14:creationId xmlns:p14="http://schemas.microsoft.com/office/powerpoint/2010/main" val="113029922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0D9E-A685-2DFD-A483-F3B079147DA5}"/>
              </a:ext>
            </a:extLst>
          </p:cNvPr>
          <p:cNvSpPr>
            <a:spLocks noGrp="1"/>
          </p:cNvSpPr>
          <p:nvPr>
            <p:ph type="title"/>
          </p:nvPr>
        </p:nvSpPr>
        <p:spPr>
          <a:xfrm>
            <a:off x="1097279" y="862624"/>
            <a:ext cx="10058400" cy="1450757"/>
          </a:xfrm>
        </p:spPr>
        <p:txBody>
          <a:bodyPr/>
          <a:lstStyle/>
          <a:p>
            <a:r>
              <a:rPr lang="en-US" sz="3200" dirty="0">
                <a:solidFill>
                  <a:srgbClr val="424242"/>
                </a:solidFill>
                <a:latin typeface="proxima-nova-soft"/>
                <a:ea typeface="Times New Roman" panose="02020603050405020304" pitchFamily="18" charset="0"/>
                <a:cs typeface="Times New Roman" panose="02020603050405020304" pitchFamily="18" charset="0"/>
              </a:rPr>
              <a:t>Discuss the Benefits of a Lesson Plan </a:t>
            </a:r>
            <a:br>
              <a:rPr lang="en-US" sz="3200" dirty="0">
                <a:solidFill>
                  <a:srgbClr val="424242"/>
                </a:solidFill>
                <a:latin typeface="proxima-nova-soft"/>
                <a:ea typeface="Times New Roman" panose="02020603050405020304" pitchFamily="18" charset="0"/>
                <a:cs typeface="Times New Roman" panose="02020603050405020304" pitchFamily="18" charset="0"/>
              </a:rPr>
            </a:br>
            <a:r>
              <a:rPr lang="en-US" sz="3200" dirty="0">
                <a:solidFill>
                  <a:srgbClr val="424242"/>
                </a:solidFill>
                <a:latin typeface="proxima-nova-soft"/>
                <a:ea typeface="Times New Roman" panose="02020603050405020304" pitchFamily="18" charset="0"/>
                <a:cs typeface="Times New Roman" panose="02020603050405020304" pitchFamily="18" charset="0"/>
              </a:rPr>
              <a:t>Template for C3 Teams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652F9C26-D9EC-C206-AC5D-92DE1490F812}"/>
              </a:ext>
            </a:extLst>
          </p:cNvPr>
          <p:cNvSpPr>
            <a:spLocks noGrp="1"/>
          </p:cNvSpPr>
          <p:nvPr>
            <p:ph type="body" idx="1"/>
          </p:nvPr>
        </p:nvSpPr>
        <p:spPr>
          <a:xfrm>
            <a:off x="1097279" y="1845734"/>
            <a:ext cx="5817088" cy="4023360"/>
          </a:xfrm>
        </p:spPr>
        <p:txBody>
          <a:bodyPr/>
          <a:lstStyle/>
          <a:p>
            <a:pPr marL="0" marR="0" indent="0" fontAlgn="base">
              <a:spcBef>
                <a:spcPts val="0"/>
              </a:spcBef>
              <a:spcAft>
                <a:spcPts val="1050"/>
              </a:spcAft>
              <a:buNone/>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Using the 7 points of the Geometry Lesson Plan attached to </a:t>
            </a:r>
            <a:r>
              <a:rPr lang="en-US" sz="3200">
                <a:solidFill>
                  <a:srgbClr val="424242"/>
                </a:solidFill>
                <a:effectLst/>
                <a:latin typeface="proxima-nova-soft"/>
                <a:ea typeface="Times New Roman" panose="02020603050405020304" pitchFamily="18" charset="0"/>
                <a:cs typeface="Times New Roman" panose="02020603050405020304" pitchFamily="18" charset="0"/>
              </a:rPr>
              <a:t>Module 8 and 9.</a:t>
            </a:r>
            <a:endParaRPr lang="en-US" sz="3200" dirty="0">
              <a:solidFill>
                <a:srgbClr val="424242"/>
              </a:solidFill>
              <a:effectLst/>
              <a:latin typeface="proxima-nova-soft"/>
              <a:ea typeface="Times New Roman" panose="02020603050405020304" pitchFamily="18" charset="0"/>
              <a:cs typeface="Times New Roman" panose="02020603050405020304" pitchFamily="18" charset="0"/>
            </a:endParaRPr>
          </a:p>
          <a:p>
            <a:pPr marL="0" marR="0" indent="0" fontAlgn="base">
              <a:spcBef>
                <a:spcPts val="0"/>
              </a:spcBef>
              <a:spcAft>
                <a:spcPts val="1050"/>
              </a:spcAft>
              <a:buNone/>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Discuss the Benefits of such a Lesson Plan for Heterogeneous Groups of Students.</a:t>
            </a:r>
          </a:p>
          <a:p>
            <a:pPr marL="0" marR="0" fontAlgn="base">
              <a:spcBef>
                <a:spcPts val="0"/>
              </a:spcBef>
              <a:spcAft>
                <a:spcPts val="1050"/>
              </a:spcAft>
            </a:pPr>
            <a:endParaRPr lang="en-US" sz="3200" dirty="0">
              <a:solidFill>
                <a:srgbClr val="424242"/>
              </a:solidFill>
              <a:latin typeface="proxima-nova-soft"/>
              <a:ea typeface="Calibri" panose="020F0502020204030204" pitchFamily="34" charset="0"/>
              <a:cs typeface="Times New Roman" panose="02020603050405020304" pitchFamily="18" charset="0"/>
            </a:endParaRPr>
          </a:p>
          <a:p>
            <a:pPr marL="0" marR="0" indent="0" fontAlgn="base">
              <a:spcBef>
                <a:spcPts val="0"/>
              </a:spcBef>
              <a:spcAft>
                <a:spcPts val="1050"/>
              </a:spcAft>
              <a:buNone/>
            </a:pPr>
            <a:r>
              <a:rPr lang="en-US" sz="3200" dirty="0">
                <a:solidFill>
                  <a:srgbClr val="424242"/>
                </a:solidFill>
                <a:latin typeface="proxima-nova-soft"/>
                <a:ea typeface="Calibri" panose="020F0502020204030204" pitchFamily="34" charset="0"/>
                <a:cs typeface="Times New Roman" panose="02020603050405020304" pitchFamily="18" charset="0"/>
              </a:rPr>
              <a:t>We will share out in large group.</a:t>
            </a:r>
            <a:endParaRPr lang="en-US" dirty="0"/>
          </a:p>
        </p:txBody>
      </p:sp>
      <p:pic>
        <p:nvPicPr>
          <p:cNvPr id="4" name="Picture 3">
            <a:extLst>
              <a:ext uri="{FF2B5EF4-FFF2-40B4-BE49-F238E27FC236}">
                <a16:creationId xmlns:a16="http://schemas.microsoft.com/office/drawing/2014/main" id="{0AB99E0D-29CE-4C7D-9523-610DBA9D3542}"/>
              </a:ext>
            </a:extLst>
          </p:cNvPr>
          <p:cNvPicPr>
            <a:picLocks noChangeAspect="1"/>
          </p:cNvPicPr>
          <p:nvPr/>
        </p:nvPicPr>
        <p:blipFill>
          <a:blip r:embed="rId2"/>
          <a:stretch>
            <a:fillRect/>
          </a:stretch>
        </p:blipFill>
        <p:spPr>
          <a:xfrm>
            <a:off x="7250936" y="2076234"/>
            <a:ext cx="4072591" cy="3740017"/>
          </a:xfrm>
          <a:prstGeom prst="rect">
            <a:avLst/>
          </a:prstGeom>
        </p:spPr>
      </p:pic>
    </p:spTree>
    <p:extLst>
      <p:ext uri="{BB962C8B-B14F-4D97-AF65-F5344CB8AC3E}">
        <p14:creationId xmlns:p14="http://schemas.microsoft.com/office/powerpoint/2010/main" val="41709185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212619" y="845116"/>
            <a:ext cx="7204871" cy="836343"/>
          </a:xfrm>
          <a:prstGeom prst="rect">
            <a:avLst/>
          </a:prstGeom>
          <a:noFill/>
          <a:ln>
            <a:noFill/>
          </a:ln>
        </p:spPr>
        <p:txBody>
          <a:bodyPr spcFirstLastPara="1" wrap="square" lIns="91425" tIns="45700" rIns="91425" bIns="45700" anchor="b" anchorCtr="0">
            <a:noAutofit/>
          </a:bodyPr>
          <a:lstStyle/>
          <a:p>
            <a:pPr lvl="0">
              <a:buClr>
                <a:srgbClr val="55919A"/>
              </a:buClr>
              <a:buSzPts val="4000"/>
            </a:pPr>
            <a:r>
              <a:rPr lang="en-US" sz="4400" dirty="0"/>
              <a:t>Community Agreements (Continued)</a:t>
            </a:r>
            <a:endParaRPr sz="4400" dirty="0"/>
          </a:p>
        </p:txBody>
      </p:sp>
      <p:pic>
        <p:nvPicPr>
          <p:cNvPr id="150" name="Google Shape;150;p6"/>
          <p:cNvPicPr preferRelativeResize="0"/>
          <p:nvPr/>
        </p:nvPicPr>
        <p:blipFill rotWithShape="1">
          <a:blip r:embed="rId3">
            <a:alphaModFix/>
          </a:blip>
          <a:srcRect/>
          <a:stretch/>
        </p:blipFill>
        <p:spPr>
          <a:xfrm>
            <a:off x="695470" y="1903543"/>
            <a:ext cx="3759200" cy="4015733"/>
          </a:xfrm>
          <a:prstGeom prst="rect">
            <a:avLst/>
          </a:prstGeom>
          <a:noFill/>
          <a:ln>
            <a:noFill/>
          </a:ln>
        </p:spPr>
      </p:pic>
      <p:graphicFrame>
        <p:nvGraphicFramePr>
          <p:cNvPr id="152" name="Google Shape;149;p6">
            <a:extLst>
              <a:ext uri="{FF2B5EF4-FFF2-40B4-BE49-F238E27FC236}">
                <a16:creationId xmlns:a16="http://schemas.microsoft.com/office/drawing/2014/main" id="{6F0C80AD-66C2-4403-A9CC-5408D7C4BE20}"/>
              </a:ext>
            </a:extLst>
          </p:cNvPr>
          <p:cNvGraphicFramePr/>
          <p:nvPr/>
        </p:nvGraphicFramePr>
        <p:xfrm>
          <a:off x="4668982" y="1809936"/>
          <a:ext cx="6613236" cy="42029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77FF-4FAF-59E2-3917-886E939B554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1E2FD83-BF70-39D1-D626-FC6A4911CE63}"/>
              </a:ext>
            </a:extLst>
          </p:cNvPr>
          <p:cNvSpPr>
            <a:spLocks noGrp="1"/>
          </p:cNvSpPr>
          <p:nvPr>
            <p:ph type="body" idx="1"/>
          </p:nvPr>
        </p:nvSpPr>
        <p:spPr/>
        <p:txBody>
          <a:bodyPr/>
          <a:lstStyle/>
          <a:p>
            <a:endParaRPr lang="en-US"/>
          </a:p>
        </p:txBody>
      </p:sp>
      <p:pic>
        <p:nvPicPr>
          <p:cNvPr id="4" name="Picture 3" descr="A picture containing text, screenshot, font&#10;&#10;Description automatically generated">
            <a:extLst>
              <a:ext uri="{FF2B5EF4-FFF2-40B4-BE49-F238E27FC236}">
                <a16:creationId xmlns:a16="http://schemas.microsoft.com/office/drawing/2014/main" id="{FF499426-E4CF-B8D7-3A32-783418544880}"/>
              </a:ext>
            </a:extLst>
          </p:cNvPr>
          <p:cNvPicPr>
            <a:picLocks noChangeAspect="1"/>
          </p:cNvPicPr>
          <p:nvPr/>
        </p:nvPicPr>
        <p:blipFill>
          <a:blip r:embed="rId2"/>
          <a:stretch>
            <a:fillRect/>
          </a:stretch>
        </p:blipFill>
        <p:spPr>
          <a:xfrm>
            <a:off x="123469" y="0"/>
            <a:ext cx="12006020" cy="6369804"/>
          </a:xfrm>
          <a:prstGeom prst="rect">
            <a:avLst/>
          </a:prstGeom>
        </p:spPr>
      </p:pic>
    </p:spTree>
    <p:extLst>
      <p:ext uri="{BB962C8B-B14F-4D97-AF65-F5344CB8AC3E}">
        <p14:creationId xmlns:p14="http://schemas.microsoft.com/office/powerpoint/2010/main" val="360889366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2" name="Picture 1">
            <a:extLst>
              <a:ext uri="{FF2B5EF4-FFF2-40B4-BE49-F238E27FC236}">
                <a16:creationId xmlns:a16="http://schemas.microsoft.com/office/drawing/2014/main" id="{F80835E8-7CF2-380A-33EC-58E3756872DA}"/>
              </a:ext>
            </a:extLst>
          </p:cNvPr>
          <p:cNvPicPr>
            <a:picLocks noChangeAspect="1"/>
          </p:cNvPicPr>
          <p:nvPr/>
        </p:nvPicPr>
        <p:blipFill>
          <a:blip r:embed="rId3"/>
          <a:stretch>
            <a:fillRect/>
          </a:stretch>
        </p:blipFill>
        <p:spPr>
          <a:xfrm>
            <a:off x="9777056" y="4074582"/>
            <a:ext cx="2291905" cy="2104744"/>
          </a:xfrm>
          <a:prstGeom prst="rect">
            <a:avLst/>
          </a:prstGeom>
        </p:spPr>
      </p:pic>
      <p:pic>
        <p:nvPicPr>
          <p:cNvPr id="4" name="Picture 3">
            <a:extLst>
              <a:ext uri="{FF2B5EF4-FFF2-40B4-BE49-F238E27FC236}">
                <a16:creationId xmlns:a16="http://schemas.microsoft.com/office/drawing/2014/main" id="{375FFA1D-945A-6E11-DE7A-9514B9B293DD}"/>
              </a:ext>
            </a:extLst>
          </p:cNvPr>
          <p:cNvPicPr>
            <a:picLocks noChangeAspect="1"/>
          </p:cNvPicPr>
          <p:nvPr/>
        </p:nvPicPr>
        <p:blipFill>
          <a:blip r:embed="rId4"/>
          <a:stretch>
            <a:fillRect/>
          </a:stretch>
        </p:blipFill>
        <p:spPr>
          <a:xfrm>
            <a:off x="506260" y="442137"/>
            <a:ext cx="7772400" cy="5522790"/>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1031620" y="2428020"/>
            <a:ext cx="9070428" cy="115416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b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br>
            <a:br>
              <a:rPr kumimoji="0" lang="en-US" sz="2700"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F1EEA6BC-B757-2F90-71CA-AA3A463442F5}"/>
              </a:ext>
            </a:extLst>
          </p:cNvPr>
          <p:cNvPicPr>
            <a:picLocks noChangeAspect="1"/>
          </p:cNvPicPr>
          <p:nvPr/>
        </p:nvPicPr>
        <p:blipFill>
          <a:blip r:embed="rId3"/>
          <a:stretch>
            <a:fillRect/>
          </a:stretch>
        </p:blipFill>
        <p:spPr>
          <a:xfrm>
            <a:off x="274981" y="302697"/>
            <a:ext cx="8121447" cy="5647529"/>
          </a:xfrm>
          <a:prstGeom prst="rect">
            <a:avLst/>
          </a:prstGeom>
        </p:spPr>
      </p:pic>
      <p:sp>
        <p:nvSpPr>
          <p:cNvPr id="3" name="TextBox 2">
            <a:extLst>
              <a:ext uri="{FF2B5EF4-FFF2-40B4-BE49-F238E27FC236}">
                <a16:creationId xmlns:a16="http://schemas.microsoft.com/office/drawing/2014/main" id="{1FDDBC99-B023-2342-852C-B0BDA239DE4E}"/>
              </a:ext>
            </a:extLst>
          </p:cNvPr>
          <p:cNvSpPr txBox="1"/>
          <p:nvPr/>
        </p:nvSpPr>
        <p:spPr>
          <a:xfrm>
            <a:off x="8506517" y="1982450"/>
            <a:ext cx="3270323" cy="4616648"/>
          </a:xfrm>
          <a:prstGeom prst="rect">
            <a:avLst/>
          </a:prstGeom>
          <a:noFill/>
        </p:spPr>
        <p:txBody>
          <a:bodyPr wrap="square" rtlCol="0">
            <a:spAutoFit/>
          </a:bodyPr>
          <a:lstStyle/>
          <a:p>
            <a:r>
              <a:rPr lang="en-US" sz="2000" dirty="0"/>
              <a:t>Part 1- Focuses on Cornerstone 1- First Year of application.</a:t>
            </a:r>
          </a:p>
          <a:p>
            <a:endParaRPr lang="en-US" sz="2000" dirty="0"/>
          </a:p>
          <a:p>
            <a:r>
              <a:rPr lang="en-US" sz="2000" dirty="0"/>
              <a:t>In Part 1 – we introduce Cornerstones 2, 3 and 4.</a:t>
            </a:r>
          </a:p>
          <a:p>
            <a:endParaRPr lang="en-US" sz="2000" dirty="0"/>
          </a:p>
          <a:p>
            <a:r>
              <a:rPr lang="en-US" sz="2000" dirty="0"/>
              <a:t>During Part 2 – We bring Cornerstones 2 – 3 and 4 to practice to prepare School Leadership Teams to share out in Year 2 of application of the ICS Framework and Process.</a:t>
            </a:r>
          </a:p>
          <a:p>
            <a:endParaRPr lang="en-US" dirty="0"/>
          </a:p>
        </p:txBody>
      </p:sp>
    </p:spTree>
    <p:extLst>
      <p:ext uri="{BB962C8B-B14F-4D97-AF65-F5344CB8AC3E}">
        <p14:creationId xmlns:p14="http://schemas.microsoft.com/office/powerpoint/2010/main" val="397715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77FF-4FAF-59E2-3917-886E939B554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1E2FD83-BF70-39D1-D626-FC6A4911CE63}"/>
              </a:ext>
            </a:extLst>
          </p:cNvPr>
          <p:cNvSpPr>
            <a:spLocks noGrp="1"/>
          </p:cNvSpPr>
          <p:nvPr>
            <p:ph type="body" idx="1"/>
          </p:nvPr>
        </p:nvSpPr>
        <p:spPr/>
        <p:txBody>
          <a:bodyPr/>
          <a:lstStyle/>
          <a:p>
            <a:endParaRPr lang="en-US"/>
          </a:p>
        </p:txBody>
      </p:sp>
      <p:pic>
        <p:nvPicPr>
          <p:cNvPr id="4" name="Picture 3" descr="A picture containing text, screenshot, font&#10;&#10;Description automatically generated">
            <a:extLst>
              <a:ext uri="{FF2B5EF4-FFF2-40B4-BE49-F238E27FC236}">
                <a16:creationId xmlns:a16="http://schemas.microsoft.com/office/drawing/2014/main" id="{FF499426-E4CF-B8D7-3A32-783418544880}"/>
              </a:ext>
            </a:extLst>
          </p:cNvPr>
          <p:cNvPicPr>
            <a:picLocks noChangeAspect="1"/>
          </p:cNvPicPr>
          <p:nvPr/>
        </p:nvPicPr>
        <p:blipFill>
          <a:blip r:embed="rId2"/>
          <a:stretch>
            <a:fillRect/>
          </a:stretch>
        </p:blipFill>
        <p:spPr>
          <a:xfrm>
            <a:off x="123469" y="0"/>
            <a:ext cx="12006020" cy="6369804"/>
          </a:xfrm>
          <a:prstGeom prst="rect">
            <a:avLst/>
          </a:prstGeom>
        </p:spPr>
      </p:pic>
    </p:spTree>
    <p:extLst>
      <p:ext uri="{BB962C8B-B14F-4D97-AF65-F5344CB8AC3E}">
        <p14:creationId xmlns:p14="http://schemas.microsoft.com/office/powerpoint/2010/main" val="7257856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06B4-D3D5-D964-FFFC-15708C9965FE}"/>
              </a:ext>
            </a:extLst>
          </p:cNvPr>
          <p:cNvSpPr>
            <a:spLocks noGrp="1"/>
          </p:cNvSpPr>
          <p:nvPr>
            <p:ph type="title"/>
          </p:nvPr>
        </p:nvSpPr>
        <p:spPr>
          <a:xfrm>
            <a:off x="1097280" y="286603"/>
            <a:ext cx="10058400" cy="1450757"/>
          </a:xfrm>
        </p:spPr>
        <p:txBody>
          <a:bodyPr>
            <a:normAutofit/>
          </a:bodyPr>
          <a:lstStyle/>
          <a:p>
            <a:r>
              <a:rPr lang="en-US" dirty="0"/>
              <a:t>Module 9: Learning Targets</a:t>
            </a:r>
          </a:p>
        </p:txBody>
      </p:sp>
      <p:sp>
        <p:nvSpPr>
          <p:cNvPr id="6" name="Content Placeholder 5">
            <a:extLst>
              <a:ext uri="{FF2B5EF4-FFF2-40B4-BE49-F238E27FC236}">
                <a16:creationId xmlns:a16="http://schemas.microsoft.com/office/drawing/2014/main" id="{CDE6E5B2-C501-9BFC-422C-E488639052FA}"/>
              </a:ext>
            </a:extLst>
          </p:cNvPr>
          <p:cNvSpPr>
            <a:spLocks noGrp="1"/>
          </p:cNvSpPr>
          <p:nvPr>
            <p:ph idx="1"/>
          </p:nvPr>
        </p:nvSpPr>
        <p:spPr>
          <a:xfrm>
            <a:off x="613954" y="1845733"/>
            <a:ext cx="7498080" cy="4725663"/>
          </a:xfrm>
        </p:spPr>
        <p:txBody>
          <a:bodyPr>
            <a:normAutofit/>
          </a:bodyPr>
          <a:lstStyle/>
          <a:p>
            <a:pPr marL="342900" marR="0" fontAlgn="base">
              <a:spcBef>
                <a:spcPts val="0"/>
              </a:spcBef>
              <a:spcAft>
                <a:spcPts val="105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Strategies and practices that have the least and greatest impact on student achievement.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fontAlgn="base">
              <a:spcBef>
                <a:spcPts val="0"/>
              </a:spcBef>
              <a:spcAft>
                <a:spcPts val="1050"/>
              </a:spcAft>
              <a:buFont typeface="+mj-lt"/>
              <a:buAutoNum type="arabicPeriod"/>
            </a:pPr>
            <a:r>
              <a:rPr lang="en-US" sz="2400" dirty="0">
                <a:solidFill>
                  <a:srgbClr val="424242"/>
                </a:solidFill>
                <a:effectLst/>
                <a:latin typeface="proxima-nova-soft"/>
                <a:ea typeface="Times New Roman" panose="02020603050405020304" pitchFamily="18" charset="0"/>
                <a:cs typeface="Times New Roman" panose="02020603050405020304" pitchFamily="18" charset="0"/>
              </a:rPr>
              <a:t>Practices reinforce grouping students by ability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fontAlgn="base">
              <a:spcBef>
                <a:spcPts val="0"/>
              </a:spcBef>
              <a:spcAft>
                <a:spcPts val="1050"/>
              </a:spcAft>
              <a:buFont typeface="+mj-lt"/>
              <a:buAutoNum type="arabicPeriod"/>
            </a:pPr>
            <a:r>
              <a:rPr lang="en-US" sz="2400" dirty="0">
                <a:solidFill>
                  <a:srgbClr val="424242"/>
                </a:solidFill>
                <a:effectLst/>
                <a:latin typeface="proxima-nova-soft"/>
                <a:ea typeface="Times New Roman" panose="02020603050405020304" pitchFamily="18" charset="0"/>
                <a:cs typeface="Times New Roman" panose="02020603050405020304" pitchFamily="18" charset="0"/>
              </a:rPr>
              <a:t>Heterogeneous small group instruction and the benefits on student achievement.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fontAlgn="base">
              <a:spcBef>
                <a:spcPts val="0"/>
              </a:spcBef>
              <a:spcAft>
                <a:spcPts val="1050"/>
              </a:spcAft>
              <a:buFont typeface="+mj-lt"/>
              <a:buAutoNum type="arabicPeriod"/>
            </a:pPr>
            <a:r>
              <a:rPr lang="en-US" sz="2400" dirty="0">
                <a:solidFill>
                  <a:srgbClr val="424242"/>
                </a:solidFill>
                <a:effectLst/>
                <a:latin typeface="proxima-nova-soft"/>
                <a:ea typeface="Times New Roman" panose="02020603050405020304" pitchFamily="18" charset="0"/>
                <a:cs typeface="Times New Roman" panose="02020603050405020304" pitchFamily="18" charset="0"/>
              </a:rPr>
              <a:t>Universal Design for Learning and how it is or is not individualized for each learner based on how they bring in information and show what they know the most often.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fontAlgn="base">
              <a:spcBef>
                <a:spcPts val="0"/>
              </a:spcBef>
              <a:spcAft>
                <a:spcPts val="105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Identity relevant instructional practices</a:t>
            </a:r>
          </a:p>
          <a:p>
            <a:pPr marL="342900" marR="0" fontAlgn="base">
              <a:spcBef>
                <a:spcPts val="0"/>
              </a:spcBef>
              <a:spcAft>
                <a:spcPts val="1050"/>
              </a:spcAft>
              <a:buFont typeface="+mj-lt"/>
              <a:buAutoNum type="arabicPeriod"/>
            </a:pPr>
            <a:r>
              <a:rPr lang="en-US" sz="2400" dirty="0">
                <a:solidFill>
                  <a:srgbClr val="424242"/>
                </a:solidFill>
                <a:effectLst/>
                <a:latin typeface="proxima-nova-soft"/>
                <a:ea typeface="Times New Roman" panose="02020603050405020304" pitchFamily="18" charset="0"/>
                <a:cs typeface="Times New Roman" panose="02020603050405020304" pitchFamily="18" charset="0"/>
              </a:rPr>
              <a:t>Overview in co-designing Co-Plan to Co-Serve to Co-Learn lesson plans for heterogeneous groups of students.</a:t>
            </a: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effectLst/>
              <a:latin typeface="inherit"/>
              <a:ea typeface="Times New Roman" panose="02020603050405020304" pitchFamily="18" charset="0"/>
              <a:cs typeface="Times New Roman" panose="02020603050405020304" pitchFamily="18" charset="0"/>
            </a:endParaRP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effectLst/>
              <a:latin typeface="inherit"/>
              <a:ea typeface="Times New Roman" panose="02020603050405020304" pitchFamily="18" charset="0"/>
              <a:cs typeface="Times New Roman" panose="02020603050405020304" pitchFamily="18" charset="0"/>
            </a:endParaRPr>
          </a:p>
          <a:p>
            <a:endParaRPr lang="en-US" sz="1600" dirty="0">
              <a:effectLst/>
              <a:latin typeface="inherit"/>
              <a:ea typeface="Times New Roman" panose="02020603050405020304" pitchFamily="18" charset="0"/>
              <a:cs typeface="Times New Roman" panose="02020603050405020304" pitchFamily="18" charset="0"/>
            </a:endParaRP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effectLst/>
              <a:latin typeface="inherit"/>
              <a:ea typeface="Times New Roman" panose="02020603050405020304" pitchFamily="18" charset="0"/>
              <a:cs typeface="Times New Roman" panose="02020603050405020304" pitchFamily="18" charset="0"/>
            </a:endParaRP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pic>
        <p:nvPicPr>
          <p:cNvPr id="8" name="Picture 7">
            <a:extLst>
              <a:ext uri="{FF2B5EF4-FFF2-40B4-BE49-F238E27FC236}">
                <a16:creationId xmlns:a16="http://schemas.microsoft.com/office/drawing/2014/main" id="{71334A84-1482-CC57-327D-23B89B0B888D}"/>
              </a:ext>
            </a:extLst>
          </p:cNvPr>
          <p:cNvPicPr>
            <a:picLocks noChangeAspect="1"/>
          </p:cNvPicPr>
          <p:nvPr/>
        </p:nvPicPr>
        <p:blipFill rotWithShape="1">
          <a:blip r:embed="rId2"/>
          <a:srcRect l="27148" r="25954"/>
          <a:stretch/>
        </p:blipFill>
        <p:spPr>
          <a:xfrm>
            <a:off x="8112034" y="2007757"/>
            <a:ext cx="3722915" cy="4121797"/>
          </a:xfrm>
          <a:prstGeom prst="rect">
            <a:avLst/>
          </a:prstGeom>
        </p:spPr>
      </p:pic>
    </p:spTree>
    <p:extLst>
      <p:ext uri="{BB962C8B-B14F-4D97-AF65-F5344CB8AC3E}">
        <p14:creationId xmlns:p14="http://schemas.microsoft.com/office/powerpoint/2010/main" val="10374650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638827" y="286605"/>
            <a:ext cx="7753611"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9/Step 9: IRTL Review of the Following</a:t>
            </a:r>
            <a:endParaRPr dirty="0">
              <a:solidFill>
                <a:srgbClr val="404040"/>
              </a:solidFill>
            </a:endParaRPr>
          </a:p>
        </p:txBody>
      </p:sp>
      <p:sp>
        <p:nvSpPr>
          <p:cNvPr id="151" name="Google Shape;151;p7"/>
          <p:cNvSpPr txBox="1">
            <a:spLocks noGrp="1"/>
          </p:cNvSpPr>
          <p:nvPr>
            <p:ph type="body" idx="1"/>
          </p:nvPr>
        </p:nvSpPr>
        <p:spPr>
          <a:xfrm>
            <a:off x="1201782" y="1417320"/>
            <a:ext cx="10659292" cy="4023360"/>
          </a:xfrm>
          <a:prstGeom prst="rect">
            <a:avLst/>
          </a:prstGeom>
          <a:noFill/>
          <a:ln>
            <a:noFill/>
          </a:ln>
        </p:spPr>
        <p:txBody>
          <a:bodyPr spcFirstLastPara="1" wrap="square" lIns="0" tIns="45700" rIns="0" bIns="45700" anchor="t" anchorCtr="0">
            <a:noAutofit/>
          </a:bodyPr>
          <a:lstStyle/>
          <a:p>
            <a:pPr marL="0" marR="0" indent="0" fontAlgn="base">
              <a:spcBef>
                <a:spcPts val="0"/>
              </a:spcBef>
              <a:spcAft>
                <a:spcPts val="105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Research Based Instructional Practices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Heterogeneous Small Group Instruction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A Word on Universal Design for Learning and Backward Mapping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Identity Relevant Instructional Practices </a:t>
            </a: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Creating Lessons that Lift the Learning of All Learners</a:t>
            </a:r>
            <a:r>
              <a:rPr lang="en-US" sz="3200" dirty="0">
                <a:effectLst/>
              </a:rPr>
              <a:t> </a:t>
            </a:r>
            <a:endParaRPr lang="en-US" sz="3200" dirty="0">
              <a:solidFill>
                <a:srgbClr val="404040"/>
              </a:solidFill>
            </a:endParaRPr>
          </a:p>
          <a:p>
            <a:pPr marL="114300" lvl="0" indent="0" algn="l" rtl="0">
              <a:lnSpc>
                <a:spcPct val="90000"/>
              </a:lnSpc>
              <a:spcBef>
                <a:spcPts val="1400"/>
              </a:spcBef>
              <a:spcAft>
                <a:spcPts val="0"/>
              </a:spcAft>
              <a:buSzPct val="100000"/>
              <a:buNone/>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16243881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9/Step 9: IRTL Agenda</a:t>
            </a:r>
            <a:endParaRPr dirty="0">
              <a:solidFill>
                <a:srgbClr val="404040"/>
              </a:solidFill>
            </a:endParaRPr>
          </a:p>
        </p:txBody>
      </p:sp>
      <p:sp>
        <p:nvSpPr>
          <p:cNvPr id="151" name="Google Shape;151;p7"/>
          <p:cNvSpPr txBox="1">
            <a:spLocks noGrp="1"/>
          </p:cNvSpPr>
          <p:nvPr>
            <p:ph type="body" idx="1"/>
          </p:nvPr>
        </p:nvSpPr>
        <p:spPr>
          <a:xfrm>
            <a:off x="1201782" y="1417320"/>
            <a:ext cx="10659292" cy="4023360"/>
          </a:xfrm>
          <a:prstGeom prst="rect">
            <a:avLst/>
          </a:prstGeom>
          <a:noFill/>
          <a:ln>
            <a:noFill/>
          </a:ln>
        </p:spPr>
        <p:txBody>
          <a:bodyPr spcFirstLastPara="1" wrap="square" lIns="0" tIns="45700" rIns="0" bIns="45700" anchor="t" anchorCtr="0">
            <a:noAutofit/>
          </a:bodyPr>
          <a:lstStyle/>
          <a:p>
            <a:pPr marL="0" marR="0" indent="0" fontAlgn="base">
              <a:spcBef>
                <a:spcPts val="0"/>
              </a:spcBef>
              <a:spcAft>
                <a:spcPts val="105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highlight>
                  <a:srgbClr val="D95426"/>
                </a:highlight>
                <a:latin typeface="proxima-nova-soft"/>
                <a:ea typeface="Times New Roman" panose="02020603050405020304" pitchFamily="18" charset="0"/>
                <a:cs typeface="Times New Roman" panose="02020603050405020304" pitchFamily="18" charset="0"/>
              </a:rPr>
              <a:t>Research Based Instructional Practices</a:t>
            </a:r>
            <a:endParaRPr lang="en-US" sz="3200" dirty="0">
              <a:effectLst/>
              <a:highlight>
                <a:srgbClr val="D95426"/>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Heterogeneous Small Group Instruction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A Word on Universal Design for Learning and Backward Mapping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1050"/>
              </a:spcAft>
              <a:buSzPct val="100000"/>
              <a:buFont typeface="+mj-lt"/>
              <a:buAutoNum type="arabicPeriod"/>
              <a:tabLst>
                <a:tab pos="11430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Identity Relevant Instructional Practices </a:t>
            </a:r>
          </a:p>
          <a:p>
            <a:pPr marL="342900" marR="0" lvl="0" indent="-342900" fontAlgn="base">
              <a:spcBef>
                <a:spcPts val="0"/>
              </a:spcBef>
              <a:spcAft>
                <a:spcPts val="1050"/>
              </a:spcAft>
              <a:buSzPct val="100000"/>
              <a:buFont typeface="+mj-lt"/>
              <a:buAutoNum type="arabicPeriod"/>
              <a:tabLst>
                <a:tab pos="1143000" algn="l"/>
              </a:tabLst>
            </a:pPr>
            <a:r>
              <a:rPr lang="en-US" sz="3200" dirty="0">
                <a:solidFill>
                  <a:srgbClr val="424242"/>
                </a:solidFill>
                <a:effectLst/>
                <a:latin typeface="proxima-nova-soft"/>
                <a:ea typeface="Times New Roman" panose="02020603050405020304" pitchFamily="18" charset="0"/>
                <a:cs typeface="Times New Roman" panose="02020603050405020304" pitchFamily="18" charset="0"/>
              </a:rPr>
              <a:t>Creating Lessons that Lift the Learning of All Learners</a:t>
            </a:r>
            <a:r>
              <a:rPr lang="en-US" sz="3200" dirty="0">
                <a:effectLst/>
              </a:rPr>
              <a:t> </a:t>
            </a:r>
            <a:endParaRPr lang="en-US" sz="3200" dirty="0">
              <a:solidFill>
                <a:srgbClr val="404040"/>
              </a:solidFill>
            </a:endParaRPr>
          </a:p>
          <a:p>
            <a:pPr marL="114300" lvl="0" indent="0" algn="l" rtl="0">
              <a:lnSpc>
                <a:spcPct val="90000"/>
              </a:lnSpc>
              <a:spcBef>
                <a:spcPts val="1400"/>
              </a:spcBef>
              <a:spcAft>
                <a:spcPts val="0"/>
              </a:spcAft>
              <a:buSzPct val="100000"/>
              <a:buNone/>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129535035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C9A5-28DE-46FE-A4B8-73A98AFF29FC}"/>
              </a:ext>
            </a:extLst>
          </p:cNvPr>
          <p:cNvSpPr>
            <a:spLocks noGrp="1"/>
          </p:cNvSpPr>
          <p:nvPr>
            <p:ph type="title"/>
          </p:nvPr>
        </p:nvSpPr>
        <p:spPr/>
        <p:txBody>
          <a:bodyPr/>
          <a:lstStyle/>
          <a:p>
            <a:r>
              <a:rPr lang="en-US" dirty="0"/>
              <a:t>As Discussed in Module 4 and 8</a:t>
            </a:r>
          </a:p>
        </p:txBody>
      </p:sp>
      <p:sp>
        <p:nvSpPr>
          <p:cNvPr id="3" name="Text Placeholder 2">
            <a:extLst>
              <a:ext uri="{FF2B5EF4-FFF2-40B4-BE49-F238E27FC236}">
                <a16:creationId xmlns:a16="http://schemas.microsoft.com/office/drawing/2014/main" id="{30955BA3-00B0-3290-72FC-6C31C34FBDCD}"/>
              </a:ext>
            </a:extLst>
          </p:cNvPr>
          <p:cNvSpPr>
            <a:spLocks noGrp="1"/>
          </p:cNvSpPr>
          <p:nvPr>
            <p:ph type="body" idx="1"/>
          </p:nvPr>
        </p:nvSpPr>
        <p:spPr>
          <a:xfrm>
            <a:off x="768627" y="1845734"/>
            <a:ext cx="10387054" cy="4023360"/>
          </a:xfrm>
        </p:spPr>
        <p:txBody>
          <a:bodyPr/>
          <a:lstStyle/>
          <a:p>
            <a:r>
              <a:rPr lang="en-US" sz="2800" dirty="0">
                <a:solidFill>
                  <a:srgbClr val="424242"/>
                </a:solidFill>
                <a:effectLst/>
                <a:latin typeface="proxima-nova-soft"/>
                <a:ea typeface="Times New Roman" panose="02020603050405020304" pitchFamily="18" charset="0"/>
                <a:cs typeface="Times New Roman" panose="02020603050405020304" pitchFamily="18" charset="0"/>
              </a:rPr>
              <a:t>John Hattie (2023) has been clear that the RtI research has “focused on efficacy of each component” rather than the value of the RtI process as “an integrated whole.”  The research represents “higher effects for Tier 1 interventions than Tier 2 and insufficient studies for Tier 3.” </a:t>
            </a:r>
            <a:endParaRPr lang="en-US" sz="2800" dirty="0">
              <a:solidFill>
                <a:srgbClr val="424242"/>
              </a:solidFill>
              <a:latin typeface="proxima-nova-soft"/>
              <a:ea typeface="Times New Roman" panose="02020603050405020304" pitchFamily="18" charset="0"/>
              <a:cs typeface="Times New Roman" panose="02020603050405020304" pitchFamily="18" charset="0"/>
            </a:endParaRPr>
          </a:p>
          <a:p>
            <a:r>
              <a:rPr lang="en-US" sz="2800" dirty="0">
                <a:solidFill>
                  <a:srgbClr val="424242"/>
                </a:solidFill>
                <a:effectLst/>
                <a:latin typeface="proxima-nova-soft"/>
                <a:ea typeface="Times New Roman" panose="02020603050405020304" pitchFamily="18" charset="0"/>
                <a:cs typeface="Times New Roman" panose="02020603050405020304" pitchFamily="18" charset="0"/>
              </a:rPr>
              <a:t>Hattie adds, “many have identified problems with the [RtI] model and is quickly being replaced with multitiered support system or MTSS.” </a:t>
            </a:r>
            <a:endParaRPr lang="en-US" sz="2800" dirty="0">
              <a:solidFill>
                <a:srgbClr val="424242"/>
              </a:solidFill>
              <a:latin typeface="proxima-nova-soft"/>
              <a:cs typeface="Times New Roman" panose="02020603050405020304" pitchFamily="18" charset="0"/>
            </a:endParaRPr>
          </a:p>
          <a:p>
            <a:r>
              <a:rPr lang="en-US" sz="2800" dirty="0">
                <a:solidFill>
                  <a:srgbClr val="424242"/>
                </a:solidFill>
                <a:latin typeface="proxima-nova-soft"/>
                <a:cs typeface="Times New Roman" panose="02020603050405020304" pitchFamily="18" charset="0"/>
              </a:rPr>
              <a:t>MTSS should not hold to separate tiered practices.</a:t>
            </a:r>
            <a:endParaRPr lang="en-US" sz="2800" dirty="0"/>
          </a:p>
        </p:txBody>
      </p:sp>
    </p:spTree>
    <p:extLst>
      <p:ext uri="{BB962C8B-B14F-4D97-AF65-F5344CB8AC3E}">
        <p14:creationId xmlns:p14="http://schemas.microsoft.com/office/powerpoint/2010/main" val="2427563990"/>
      </p:ext>
    </p:extLst>
  </p:cSld>
  <p:clrMapOvr>
    <a:masterClrMapping/>
  </p:clrMapOvr>
  <p:transition>
    <p:fade/>
  </p:transition>
</p:sld>
</file>

<file path=ppt/theme/theme1.xml><?xml version="1.0" encoding="utf-8"?>
<a:theme xmlns:a="http://schemas.openxmlformats.org/drawingml/2006/main" name="Retrospect">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1697</Words>
  <Application>Microsoft Macintosh PowerPoint</Application>
  <PresentationFormat>Widescreen</PresentationFormat>
  <Paragraphs>149</Paragraphs>
  <Slides>31</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Cambria</vt:lpstr>
      <vt:lpstr>Courier New</vt:lpstr>
      <vt:lpstr>inherit</vt:lpstr>
      <vt:lpstr>Noto Sans Symbols</vt:lpstr>
      <vt:lpstr>proxima-nova-soft</vt:lpstr>
      <vt:lpstr>Sorts Mill Goudy</vt:lpstr>
      <vt:lpstr>Times New Roman</vt:lpstr>
      <vt:lpstr>Retrospect</vt:lpstr>
      <vt:lpstr>Part I School Digital Module 9/Step 9: Design Identity Relevant Teaching and Learning for All Learners</vt:lpstr>
      <vt:lpstr>4 Agreements of Courageous Conversations (Singleton, 2022)</vt:lpstr>
      <vt:lpstr>Community Agreements (Continued)</vt:lpstr>
      <vt:lpstr>PowerPoint Presentation</vt:lpstr>
      <vt:lpstr>PowerPoint Presentation</vt:lpstr>
      <vt:lpstr>Module 9: Learning Targets</vt:lpstr>
      <vt:lpstr>Digital Module 9/Step 9: IRTL Review of the Following</vt:lpstr>
      <vt:lpstr>Digital Module 9/Step 9: IRTL Agenda</vt:lpstr>
      <vt:lpstr>As Discussed in Module 4 and 8</vt:lpstr>
      <vt:lpstr>John Hattie (2023)</vt:lpstr>
      <vt:lpstr>Hattie’s Work Reflects the Least and Greatest Impact on Student Learning </vt:lpstr>
      <vt:lpstr>Determine High Potential for Impact, Low Potential for Impact or Neutral</vt:lpstr>
      <vt:lpstr>Steps for Hattie Activity</vt:lpstr>
      <vt:lpstr>PowerPoint Presentation</vt:lpstr>
      <vt:lpstr>Now… What Do Practices Look Like in Your District</vt:lpstr>
      <vt:lpstr>Digital Module 9/Step 9: IRTL Agenda</vt:lpstr>
      <vt:lpstr>Importance of Small Heterogenous Grouping </vt:lpstr>
      <vt:lpstr>Importance of Small Heterogenous Grouping </vt:lpstr>
      <vt:lpstr>Importance of Small Heterogenous Grouping </vt:lpstr>
      <vt:lpstr>PowerPoint Presentation</vt:lpstr>
      <vt:lpstr>Digital Module 9/Step 9: IRTL Agenda</vt:lpstr>
      <vt:lpstr>A Word on Universal Design for Learning </vt:lpstr>
      <vt:lpstr>Digital Module 9/Step 9: IRTL Agenda</vt:lpstr>
      <vt:lpstr>According to Irvine and Armento (2001), Discuss the 4 Myths Relative to  What You Learned in Cornerstone 1: </vt:lpstr>
      <vt:lpstr>Digital Module 9/Step 9: IRTL Agenda</vt:lpstr>
      <vt:lpstr>Create or Adopt the Lesson Plan Format Provided – Confirming the Following Requirements:</vt:lpstr>
      <vt:lpstr>PowerPoint Presentation</vt:lpstr>
      <vt:lpstr>PowerPoint Presentation</vt:lpstr>
      <vt:lpstr>Discuss the Benefits of a Lesson Plan  Template for C3 Teams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10/Step 10 Identity Relevant Teaching and Learning </dc:title>
  <cp:lastModifiedBy>ICS Equity</cp:lastModifiedBy>
  <cp:revision>47</cp:revision>
  <dcterms:modified xsi:type="dcterms:W3CDTF">2024-07-22T14:47:39Z</dcterms:modified>
</cp:coreProperties>
</file>